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06" r:id="rId3"/>
    <p:sldId id="308" r:id="rId4"/>
    <p:sldId id="309" r:id="rId5"/>
    <p:sldId id="311" r:id="rId6"/>
    <p:sldId id="313" r:id="rId7"/>
    <p:sldId id="314" r:id="rId8"/>
    <p:sldId id="278" r:id="rId9"/>
    <p:sldId id="315" r:id="rId10"/>
    <p:sldId id="316" r:id="rId11"/>
    <p:sldId id="317" r:id="rId12"/>
    <p:sldId id="318" r:id="rId13"/>
    <p:sldId id="292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ADD44B-FEC8-45C3-8103-D42D98E57780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03B851-D777-4C6E-A988-9892292A9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Decimals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centièmes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 CENA"/>
              </a:rPr>
              <a:t>Ombrez</a:t>
            </a:r>
            <a:r>
              <a:rPr lang="en-US" sz="4800" dirty="0">
                <a:latin typeface="AR CENA"/>
              </a:rPr>
              <a:t> 0,14 </a:t>
            </a:r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pic>
        <p:nvPicPr>
          <p:cNvPr id="3" name="New Recording 33">
            <a:hlinkClick r:id="" action="ppaction://media"/>
            <a:extLst>
              <a:ext uri="{FF2B5EF4-FFF2-40B4-BE49-F238E27FC236}">
                <a16:creationId xmlns:a16="http://schemas.microsoft.com/office/drawing/2014/main" id="{143571BB-1370-46B8-89A9-B08CAC936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6095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latin typeface="AR CENA" pitchFamily="2" charset="0"/>
              </a:rPr>
              <a:t>Réponse</a:t>
            </a:r>
            <a:endParaRPr lang="en-US" sz="6600" dirty="0">
              <a:latin typeface="AR CENA" pitchFamily="2" charset="0"/>
            </a:endParaRPr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438400"/>
            <a:ext cx="381000" cy="14478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ECFF3-1EAA-4E48-91C9-C4D1A3C50E3E}"/>
              </a:ext>
            </a:extLst>
          </p:cNvPr>
          <p:cNvSpPr txBox="1"/>
          <p:nvPr/>
        </p:nvSpPr>
        <p:spPr>
          <a:xfrm>
            <a:off x="785446" y="26120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6BA2B-1D1E-467D-863E-6E8079B86666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96F926-561A-4C50-A3A8-C125AE2B26EF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2203D5-DC99-4B42-932D-CD17792356C8}"/>
              </a:ext>
            </a:extLst>
          </p:cNvPr>
          <p:cNvSpPr txBox="1"/>
          <p:nvPr/>
        </p:nvSpPr>
        <p:spPr>
          <a:xfrm>
            <a:off x="7010400" y="357779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0,14</a:t>
            </a:r>
          </a:p>
        </p:txBody>
      </p:sp>
      <p:pic>
        <p:nvPicPr>
          <p:cNvPr id="9" name="New Recording 34">
            <a:hlinkClick r:id="" action="ppaction://media"/>
            <a:extLst>
              <a:ext uri="{FF2B5EF4-FFF2-40B4-BE49-F238E27FC236}">
                <a16:creationId xmlns:a16="http://schemas.microsoft.com/office/drawing/2014/main" id="{CBE14F03-C223-46ED-9C10-57DFB2F37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 CENA"/>
              </a:rPr>
              <a:t>Ombrez</a:t>
            </a:r>
            <a:r>
              <a:rPr lang="en-US" sz="4800" dirty="0">
                <a:latin typeface="AR CENA"/>
              </a:rPr>
              <a:t> 0,25 </a:t>
            </a:r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pic>
        <p:nvPicPr>
          <p:cNvPr id="3" name="New Recording 35">
            <a:hlinkClick r:id="" action="ppaction://media"/>
            <a:extLst>
              <a:ext uri="{FF2B5EF4-FFF2-40B4-BE49-F238E27FC236}">
                <a16:creationId xmlns:a16="http://schemas.microsoft.com/office/drawing/2014/main" id="{89559417-FFC6-442A-BBE8-66530438B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5790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438400"/>
            <a:ext cx="3810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304800" cy="17526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B47850-2010-4F48-B717-401A2896D304}"/>
              </a:ext>
            </a:extLst>
          </p:cNvPr>
          <p:cNvSpPr txBox="1">
            <a:spLocks/>
          </p:cNvSpPr>
          <p:nvPr/>
        </p:nvSpPr>
        <p:spPr>
          <a:xfrm>
            <a:off x="228600" y="91440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 CENA" pitchFamily="2" charset="0"/>
              </a:rPr>
              <a:t>Réponse</a:t>
            </a:r>
            <a:endParaRPr lang="en-US" sz="6600" dirty="0">
              <a:latin typeface="AR CEN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BF66F-5E5F-4A82-BBAC-931C70FDF8DF}"/>
              </a:ext>
            </a:extLst>
          </p:cNvPr>
          <p:cNvSpPr txBox="1"/>
          <p:nvPr/>
        </p:nvSpPr>
        <p:spPr>
          <a:xfrm>
            <a:off x="785446" y="26120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92475-759B-407C-B739-FEC202C7EED2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F57A2-0F94-4D1B-BACF-A93EB7DE3BFC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B1B7EB-3C6A-466B-B4F9-1377B9BF29D8}"/>
              </a:ext>
            </a:extLst>
          </p:cNvPr>
          <p:cNvSpPr txBox="1"/>
          <p:nvPr/>
        </p:nvSpPr>
        <p:spPr>
          <a:xfrm>
            <a:off x="7010400" y="35777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0,25</a:t>
            </a:r>
          </a:p>
        </p:txBody>
      </p:sp>
      <p:pic>
        <p:nvPicPr>
          <p:cNvPr id="13" name="New Recording 36">
            <a:hlinkClick r:id="" action="ppaction://media"/>
            <a:extLst>
              <a:ext uri="{FF2B5EF4-FFF2-40B4-BE49-F238E27FC236}">
                <a16:creationId xmlns:a16="http://schemas.microsoft.com/office/drawing/2014/main" id="{48A42D5B-9026-4C64-AFF3-ED6811D25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201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 CENA"/>
              </a:rPr>
              <a:t>Ombrez</a:t>
            </a:r>
            <a:r>
              <a:rPr lang="en-US" sz="4800" dirty="0">
                <a:latin typeface="AR CENA"/>
              </a:rPr>
              <a:t> 0,54 </a:t>
            </a:r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04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latin typeface="AR CENA" pitchFamily="2" charset="0"/>
              </a:rPr>
              <a:t>Réponse</a:t>
            </a:r>
            <a:r>
              <a:rPr lang="en-US" sz="6600" dirty="0">
                <a:latin typeface="AR CENA" pitchFamily="2" charset="0"/>
              </a:rPr>
              <a:t> </a:t>
            </a:r>
            <a:br>
              <a:rPr lang="en-US" sz="6600" dirty="0">
                <a:latin typeface="AR CENA" pitchFamily="2" charset="0"/>
              </a:rPr>
            </a:br>
            <a:r>
              <a:rPr lang="en-US" sz="6600" dirty="0">
                <a:latin typeface="AR CENA" pitchFamily="2" charset="0"/>
              </a:rPr>
              <a:t>0,54</a:t>
            </a:r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438400"/>
            <a:ext cx="3810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2514600"/>
            <a:ext cx="304800" cy="12954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2438400"/>
            <a:ext cx="3048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67FEA-A236-4092-9B68-FB392DC9E725}"/>
              </a:ext>
            </a:extLst>
          </p:cNvPr>
          <p:cNvSpPr txBox="1"/>
          <p:nvPr/>
        </p:nvSpPr>
        <p:spPr>
          <a:xfrm>
            <a:off x="785446" y="26120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CA87D-18DF-4695-9159-4D96A36B869B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11BCAF-193F-4FE0-A4DF-F00993593E30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B4C441-1BD1-488E-A2FB-D975157E5F5A}"/>
              </a:ext>
            </a:extLst>
          </p:cNvPr>
          <p:cNvSpPr txBox="1"/>
          <p:nvPr/>
        </p:nvSpPr>
        <p:spPr>
          <a:xfrm>
            <a:off x="7010400" y="35777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0,54</a:t>
            </a:r>
          </a:p>
        </p:txBody>
      </p:sp>
      <p:pic>
        <p:nvPicPr>
          <p:cNvPr id="3" name="New Recording 38">
            <a:hlinkClick r:id="" action="ppaction://media"/>
            <a:extLst>
              <a:ext uri="{FF2B5EF4-FFF2-40B4-BE49-F238E27FC236}">
                <a16:creationId xmlns:a16="http://schemas.microsoft.com/office/drawing/2014/main" id="{10D8CBF0-9C6A-4008-AE0D-79F46C294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5561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781800" cy="1066800"/>
          </a:xfrm>
        </p:spPr>
        <p:txBody>
          <a:bodyPr>
            <a:noAutofit/>
          </a:bodyPr>
          <a:lstStyle/>
          <a:p>
            <a:pPr algn="ctr"/>
            <a:r>
              <a:rPr lang="fr-FR" sz="3500" dirty="0">
                <a:latin typeface="AR CENA" pitchFamily="2" charset="0"/>
              </a:rPr>
              <a:t>Maintenant, écrivez le nombre décimal correspondant au modèle ombré</a:t>
            </a:r>
            <a:endParaRPr lang="en-US" sz="3500" dirty="0">
              <a:latin typeface="AR CENA" pitchFamily="2" charset="0"/>
            </a:endParaRPr>
          </a:p>
        </p:txBody>
      </p:sp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13716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2438400"/>
            <a:ext cx="381000" cy="3124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New Recording 40">
            <a:hlinkClick r:id="" action="ppaction://media"/>
            <a:extLst>
              <a:ext uri="{FF2B5EF4-FFF2-40B4-BE49-F238E27FC236}">
                <a16:creationId xmlns:a16="http://schemas.microsoft.com/office/drawing/2014/main" id="{EFB4064B-94E2-4776-ACB8-3859AB944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2332" y="5790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781800" cy="1066800"/>
          </a:xfrm>
        </p:spPr>
        <p:txBody>
          <a:bodyPr>
            <a:noAutofit/>
          </a:bodyPr>
          <a:lstStyle/>
          <a:p>
            <a:pPr algn="ctr"/>
            <a:r>
              <a:rPr lang="en-US" sz="5000" dirty="0" err="1">
                <a:latin typeface="AR CENA" pitchFamily="2" charset="0"/>
              </a:rPr>
              <a:t>Réponse</a:t>
            </a:r>
            <a:endParaRPr lang="en-US" sz="5000" dirty="0">
              <a:latin typeface="AR CENA" pitchFamily="2" charset="0"/>
            </a:endParaRPr>
          </a:p>
        </p:txBody>
      </p:sp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13716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2438400"/>
            <a:ext cx="381000" cy="3124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53EC2-7807-4768-8812-7F4E255E2E0B}"/>
              </a:ext>
            </a:extLst>
          </p:cNvPr>
          <p:cNvSpPr txBox="1"/>
          <p:nvPr/>
        </p:nvSpPr>
        <p:spPr>
          <a:xfrm>
            <a:off x="7010400" y="35777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A6B4-680D-4E61-BFED-00CC64C9C154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947948-E752-4116-8B07-CE5DB58F5EBF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76F273-EBBD-4EF8-929B-305B8FD0F244}"/>
              </a:ext>
            </a:extLst>
          </p:cNvPr>
          <p:cNvSpPr txBox="1"/>
          <p:nvPr/>
        </p:nvSpPr>
        <p:spPr>
          <a:xfrm>
            <a:off x="800100" y="2438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49</a:t>
            </a:r>
          </a:p>
        </p:txBody>
      </p:sp>
      <p:pic>
        <p:nvPicPr>
          <p:cNvPr id="3" name="New Recording 41">
            <a:hlinkClick r:id="" action="ppaction://media"/>
            <a:extLst>
              <a:ext uri="{FF2B5EF4-FFF2-40B4-BE49-F238E27FC236}">
                <a16:creationId xmlns:a16="http://schemas.microsoft.com/office/drawing/2014/main" id="{58E34DC2-1D48-4252-9527-7B4D0D2B1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100" y="114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27432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438400"/>
            <a:ext cx="381000" cy="13716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666487-BC45-4126-978E-32668DE6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R CENA"/>
              </a:rPr>
              <a:t>Maintenant, écrivez le nombre décimal correspondant au modèle ombré</a:t>
            </a:r>
            <a:endParaRPr lang="en-US" dirty="0">
              <a:latin typeface="AR CENA"/>
            </a:endParaRPr>
          </a:p>
        </p:txBody>
      </p:sp>
    </p:spTree>
    <p:extLst>
      <p:ext uri="{BB962C8B-B14F-4D97-AF65-F5344CB8AC3E}">
        <p14:creationId xmlns:p14="http://schemas.microsoft.com/office/powerpoint/2010/main" val="8229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2743200" cy="35052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438400"/>
            <a:ext cx="381000" cy="13716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666487-BC45-4126-978E-32668DE6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err="1">
                <a:latin typeface="AR CENA"/>
              </a:rPr>
              <a:t>Réponse</a:t>
            </a:r>
            <a:r>
              <a:rPr lang="en-US" sz="5000" dirty="0">
                <a:latin typeface="AR CENA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57A74-9AE8-4C6A-96CF-138537027615}"/>
              </a:ext>
            </a:extLst>
          </p:cNvPr>
          <p:cNvSpPr txBox="1"/>
          <p:nvPr/>
        </p:nvSpPr>
        <p:spPr>
          <a:xfrm>
            <a:off x="7010400" y="35777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0,86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93A9F-846C-4E9C-9042-60445F16A264}"/>
              </a:ext>
            </a:extLst>
          </p:cNvPr>
          <p:cNvSpPr txBox="1"/>
          <p:nvPr/>
        </p:nvSpPr>
        <p:spPr>
          <a:xfrm>
            <a:off x="785446" y="26120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86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B5BB1-8915-4542-BC72-B637798A428D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361694-27B6-45DD-8F4E-E51E6488BBE5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New Recording 42">
            <a:hlinkClick r:id="" action="ppaction://media"/>
            <a:extLst>
              <a:ext uri="{FF2B5EF4-FFF2-40B4-BE49-F238E27FC236}">
                <a16:creationId xmlns:a16="http://schemas.microsoft.com/office/drawing/2014/main" id="{41F600DF-E3F2-4461-8002-792D86275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1255" y="45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latin typeface="AR CENA" pitchFamily="2" charset="0"/>
              </a:rPr>
              <a:t>La place 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CENA" pitchFamily="2" charset="0"/>
              </a:rPr>
              <a:t>deux points </a:t>
            </a:r>
            <a:r>
              <a:rPr lang="fr-FR" sz="4800" dirty="0">
                <a:latin typeface="AR CENA" pitchFamily="2" charset="0"/>
              </a:rPr>
              <a:t>à droite de la virgule est la place des </a:t>
            </a:r>
            <a:r>
              <a:rPr lang="fr-FR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CENA" pitchFamily="2" charset="0"/>
              </a:rPr>
              <a:t>centièmes</a:t>
            </a:r>
            <a:r>
              <a:rPr lang="fr-FR" sz="4800" dirty="0">
                <a:latin typeface="AR CENA" pitchFamily="2" charset="0"/>
              </a:rPr>
              <a:t>.</a:t>
            </a:r>
            <a:endParaRPr lang="en-US" sz="4800" dirty="0">
              <a:latin typeface="AR CE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986" y="2819400"/>
            <a:ext cx="34596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0,10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44958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01960" y="556260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8461" y="508057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199" y="455735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pic>
        <p:nvPicPr>
          <p:cNvPr id="3" name="New Recording 25">
            <a:hlinkClick r:id="" action="ppaction://media"/>
            <a:extLst>
              <a:ext uri="{FF2B5EF4-FFF2-40B4-BE49-F238E27FC236}">
                <a16:creationId xmlns:a16="http://schemas.microsoft.com/office/drawing/2014/main" id="{49270D75-22BD-487F-B640-EF8D35287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0968" y="5603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304800" cy="14478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3035DF2-C30B-412E-8855-44868C2FA3B7}"/>
              </a:ext>
            </a:extLst>
          </p:cNvPr>
          <p:cNvSpPr txBox="1">
            <a:spLocks/>
          </p:cNvSpPr>
          <p:nvPr/>
        </p:nvSpPr>
        <p:spPr>
          <a:xfrm>
            <a:off x="228600" y="990600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AR CENA"/>
              </a:rPr>
              <a:t>Maintenant, écrivez le nombre décimal correspondant au modèle ombré</a:t>
            </a:r>
            <a:endParaRPr lang="en-US" dirty="0">
              <a:latin typeface="AR CENA"/>
            </a:endParaRPr>
          </a:p>
        </p:txBody>
      </p:sp>
    </p:spTree>
    <p:extLst>
      <p:ext uri="{BB962C8B-B14F-4D97-AF65-F5344CB8AC3E}">
        <p14:creationId xmlns:p14="http://schemas.microsoft.com/office/powerpoint/2010/main" val="38311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3962400" cy="37333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438400"/>
            <a:ext cx="304800" cy="14478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42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3035DF2-C30B-412E-8855-44868C2FA3B7}"/>
              </a:ext>
            </a:extLst>
          </p:cNvPr>
          <p:cNvSpPr txBox="1">
            <a:spLocks/>
          </p:cNvSpPr>
          <p:nvPr/>
        </p:nvSpPr>
        <p:spPr>
          <a:xfrm>
            <a:off x="228600" y="990600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AR CENA"/>
              </a:rPr>
              <a:t>Réponse</a:t>
            </a:r>
            <a:endParaRPr lang="en-US" dirty="0">
              <a:latin typeface="AR CE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22187-89E9-4289-8951-3AEE7A158812}"/>
              </a:ext>
            </a:extLst>
          </p:cNvPr>
          <p:cNvSpPr txBox="1"/>
          <p:nvPr/>
        </p:nvSpPr>
        <p:spPr>
          <a:xfrm>
            <a:off x="7010400" y="35777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0,04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1B761-ED05-4CDC-BC48-D5325B561659}"/>
              </a:ext>
            </a:extLst>
          </p:cNvPr>
          <p:cNvSpPr txBox="1"/>
          <p:nvPr/>
        </p:nvSpPr>
        <p:spPr>
          <a:xfrm>
            <a:off x="785446" y="261207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CC3D1-B451-4563-877B-BC632CA4432B}"/>
              </a:ext>
            </a:extLst>
          </p:cNvPr>
          <p:cNvSpPr txBox="1"/>
          <p:nvPr/>
        </p:nvSpPr>
        <p:spPr>
          <a:xfrm>
            <a:off x="609600" y="35777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 CENA"/>
              </a:rPr>
              <a:t>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D7549-317B-4F6A-909F-FB9035E03FFD}"/>
              </a:ext>
            </a:extLst>
          </p:cNvPr>
          <p:cNvCxnSpPr/>
          <p:nvPr/>
        </p:nvCxnSpPr>
        <p:spPr>
          <a:xfrm>
            <a:off x="609600" y="34290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New Recording 44">
            <a:hlinkClick r:id="" action="ppaction://media"/>
            <a:extLst>
              <a:ext uri="{FF2B5EF4-FFF2-40B4-BE49-F238E27FC236}">
                <a16:creationId xmlns:a16="http://schemas.microsoft.com/office/drawing/2014/main" id="{BA9CC1A6-3CF1-4995-BDAB-FE984C0BB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596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1B87FEA-4F91-46BD-B9E1-552BCF6D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51044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7262"/>
            <a:ext cx="8229600" cy="1066800"/>
          </a:xfrm>
        </p:spPr>
        <p:txBody>
          <a:bodyPr>
            <a:noAutofit/>
          </a:bodyPr>
          <a:lstStyle/>
          <a:p>
            <a:pPr algn="ctr"/>
            <a:br>
              <a:rPr lang="fr-FR" sz="2400" dirty="0"/>
            </a:br>
            <a:r>
              <a:rPr lang="fr-FR" sz="4800" b="0" i="0" dirty="0">
                <a:solidFill>
                  <a:srgbClr val="202124"/>
                </a:solidFill>
                <a:effectLst/>
                <a:latin typeface="AR CENA"/>
              </a:rPr>
              <a:t>Ce nombre est </a:t>
            </a:r>
            <a:r>
              <a:rPr lang="fr-FR" sz="48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 CENA"/>
              </a:rPr>
              <a:t>cinq centièmes </a:t>
            </a:r>
            <a:r>
              <a:rPr lang="fr-FR" sz="4800" b="0" i="0" dirty="0">
                <a:solidFill>
                  <a:srgbClr val="202124"/>
                </a:solidFill>
                <a:effectLst/>
                <a:latin typeface="AR CENA"/>
              </a:rPr>
              <a:t>car le cinq est dans les centièmes</a:t>
            </a:r>
            <a:r>
              <a:rPr lang="fr-FR" sz="4800" dirty="0">
                <a:latin typeface="AR CENA"/>
              </a:rPr>
              <a:t>.</a:t>
            </a:r>
            <a:endParaRPr lang="en-US" sz="4800" dirty="0">
              <a:latin typeface="AR CE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6138" y="2595652"/>
            <a:ext cx="36199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0,05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44958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01960" y="556260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8461" y="508057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199" y="455735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pic>
        <p:nvPicPr>
          <p:cNvPr id="3" name="New Recording 26">
            <a:hlinkClick r:id="" action="ppaction://media"/>
            <a:extLst>
              <a:ext uri="{FF2B5EF4-FFF2-40B4-BE49-F238E27FC236}">
                <a16:creationId xmlns:a16="http://schemas.microsoft.com/office/drawing/2014/main" id="{61991544-DAF6-4CB6-8113-256D8DE24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562" y="5657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3500" dirty="0">
                <a:latin typeface="AR CENA" pitchFamily="2" charset="0"/>
              </a:rPr>
              <a:t>Nous lisons cette décimale comme cinquante-cinq centièmes car le nombre 55 se termine par les centièmes </a:t>
            </a:r>
            <a:r>
              <a:rPr lang="en-US" sz="3500" dirty="0">
                <a:latin typeface="AR CENA" pitchFamily="2" charset="0"/>
              </a:rPr>
              <a:t>place</a:t>
            </a:r>
            <a:r>
              <a:rPr lang="en-US" sz="4800" dirty="0">
                <a:latin typeface="AR CENA" pitchFamily="2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8790" y="2551303"/>
            <a:ext cx="34692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0,55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4D139-5E1D-4214-BC7F-845177E25E5A}"/>
              </a:ext>
            </a:extLst>
          </p:cNvPr>
          <p:cNvSpPr txBox="1"/>
          <p:nvPr/>
        </p:nvSpPr>
        <p:spPr>
          <a:xfrm>
            <a:off x="1864423" y="448369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1412A-3733-48C9-819D-69D2FE7F99C4}"/>
              </a:ext>
            </a:extLst>
          </p:cNvPr>
          <p:cNvSpPr txBox="1"/>
          <p:nvPr/>
        </p:nvSpPr>
        <p:spPr>
          <a:xfrm>
            <a:off x="3603705" y="558296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1813E-EC6E-4421-B01F-EF61CE06492D}"/>
              </a:ext>
            </a:extLst>
          </p:cNvPr>
          <p:cNvSpPr txBox="1"/>
          <p:nvPr/>
        </p:nvSpPr>
        <p:spPr>
          <a:xfrm>
            <a:off x="5770206" y="51009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4B0B1-C885-46B9-AE5D-15C1E8849649}"/>
              </a:ext>
            </a:extLst>
          </p:cNvPr>
          <p:cNvSpPr txBox="1"/>
          <p:nvPr/>
        </p:nvSpPr>
        <p:spPr>
          <a:xfrm>
            <a:off x="4849944" y="457771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pic>
        <p:nvPicPr>
          <p:cNvPr id="3" name="New Recording 27">
            <a:hlinkClick r:id="" action="ppaction://media"/>
            <a:extLst>
              <a:ext uri="{FF2B5EF4-FFF2-40B4-BE49-F238E27FC236}">
                <a16:creationId xmlns:a16="http://schemas.microsoft.com/office/drawing/2014/main" id="{82401AE9-E5ED-464B-84F1-4DADB67E1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9623" y="5739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8940" y="2551303"/>
            <a:ext cx="33089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0,15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4D139-5E1D-4214-BC7F-845177E25E5A}"/>
              </a:ext>
            </a:extLst>
          </p:cNvPr>
          <p:cNvSpPr txBox="1"/>
          <p:nvPr/>
        </p:nvSpPr>
        <p:spPr>
          <a:xfrm>
            <a:off x="1864423" y="448369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1412A-3733-48C9-819D-69D2FE7F99C4}"/>
              </a:ext>
            </a:extLst>
          </p:cNvPr>
          <p:cNvSpPr txBox="1"/>
          <p:nvPr/>
        </p:nvSpPr>
        <p:spPr>
          <a:xfrm>
            <a:off x="3603705" y="558296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1813E-EC6E-4421-B01F-EF61CE06492D}"/>
              </a:ext>
            </a:extLst>
          </p:cNvPr>
          <p:cNvSpPr txBox="1"/>
          <p:nvPr/>
        </p:nvSpPr>
        <p:spPr>
          <a:xfrm>
            <a:off x="5770206" y="51009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4B0B1-C885-46B9-AE5D-15C1E8849649}"/>
              </a:ext>
            </a:extLst>
          </p:cNvPr>
          <p:cNvSpPr txBox="1"/>
          <p:nvPr/>
        </p:nvSpPr>
        <p:spPr>
          <a:xfrm>
            <a:off x="4849944" y="457771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BC2DC3-AF30-4081-BABB-A027C4B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latin typeface="AR CENA"/>
              </a:rPr>
              <a:t>Pouvez-vous lire ce nombre décimal ?</a:t>
            </a:r>
            <a:endParaRPr lang="en-US" dirty="0">
              <a:latin typeface="AR CENA"/>
            </a:endParaRPr>
          </a:p>
        </p:txBody>
      </p:sp>
      <p:pic>
        <p:nvPicPr>
          <p:cNvPr id="8" name="New Recording 28">
            <a:hlinkClick r:id="" action="ppaction://media"/>
            <a:extLst>
              <a:ext uri="{FF2B5EF4-FFF2-40B4-BE49-F238E27FC236}">
                <a16:creationId xmlns:a16="http://schemas.microsoft.com/office/drawing/2014/main" id="{8DBCBBB8-55AB-43E9-ADC6-D53D547AE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2500" y="5584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212" y="2551303"/>
            <a:ext cx="3658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0,03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4D139-5E1D-4214-BC7F-845177E25E5A}"/>
              </a:ext>
            </a:extLst>
          </p:cNvPr>
          <p:cNvSpPr txBox="1"/>
          <p:nvPr/>
        </p:nvSpPr>
        <p:spPr>
          <a:xfrm>
            <a:off x="1864423" y="448369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1412A-3733-48C9-819D-69D2FE7F99C4}"/>
              </a:ext>
            </a:extLst>
          </p:cNvPr>
          <p:cNvSpPr txBox="1"/>
          <p:nvPr/>
        </p:nvSpPr>
        <p:spPr>
          <a:xfrm>
            <a:off x="3603705" y="558296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1813E-EC6E-4421-B01F-EF61CE06492D}"/>
              </a:ext>
            </a:extLst>
          </p:cNvPr>
          <p:cNvSpPr txBox="1"/>
          <p:nvPr/>
        </p:nvSpPr>
        <p:spPr>
          <a:xfrm>
            <a:off x="5770206" y="51009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4B0B1-C885-46B9-AE5D-15C1E8849649}"/>
              </a:ext>
            </a:extLst>
          </p:cNvPr>
          <p:cNvSpPr txBox="1"/>
          <p:nvPr/>
        </p:nvSpPr>
        <p:spPr>
          <a:xfrm>
            <a:off x="4849944" y="457771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BC2DC3-AF30-4081-BABB-A027C4B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latin typeface="AR CENA"/>
              </a:rPr>
              <a:t>Pouvez-vous lire ce nombre décimal ?</a:t>
            </a:r>
            <a:endParaRPr lang="en-US" dirty="0">
              <a:latin typeface="AR CENA"/>
            </a:endParaRPr>
          </a:p>
        </p:txBody>
      </p:sp>
      <p:pic>
        <p:nvPicPr>
          <p:cNvPr id="2" name="New Recording 29">
            <a:hlinkClick r:id="" action="ppaction://media"/>
            <a:extLst>
              <a:ext uri="{FF2B5EF4-FFF2-40B4-BE49-F238E27FC236}">
                <a16:creationId xmlns:a16="http://schemas.microsoft.com/office/drawing/2014/main" id="{196F3870-D2B9-4DF9-A144-A7D0BCED2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2700" y="563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8752" y="2551303"/>
            <a:ext cx="3509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0,25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4953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4343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4419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4953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44196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62600" y="54864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A4D139-5E1D-4214-BC7F-845177E25E5A}"/>
              </a:ext>
            </a:extLst>
          </p:cNvPr>
          <p:cNvSpPr txBox="1"/>
          <p:nvPr/>
        </p:nvSpPr>
        <p:spPr>
          <a:xfrm>
            <a:off x="1864423" y="448369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unités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1412A-3733-48C9-819D-69D2FE7F99C4}"/>
              </a:ext>
            </a:extLst>
          </p:cNvPr>
          <p:cNvSpPr txBox="1"/>
          <p:nvPr/>
        </p:nvSpPr>
        <p:spPr>
          <a:xfrm>
            <a:off x="3603705" y="558296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vergule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1813E-EC6E-4421-B01F-EF61CE06492D}"/>
              </a:ext>
            </a:extLst>
          </p:cNvPr>
          <p:cNvSpPr txBox="1"/>
          <p:nvPr/>
        </p:nvSpPr>
        <p:spPr>
          <a:xfrm>
            <a:off x="5770206" y="51009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centièmes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4B0B1-C885-46B9-AE5D-15C1E8849649}"/>
              </a:ext>
            </a:extLst>
          </p:cNvPr>
          <p:cNvSpPr txBox="1"/>
          <p:nvPr/>
        </p:nvSpPr>
        <p:spPr>
          <a:xfrm>
            <a:off x="4849944" y="457771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dixièmes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BC2DC3-AF30-4081-BABB-A027C4B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latin typeface="AR CENA"/>
              </a:rPr>
              <a:t>Pouvez-vous lire ce nombre décimal ?</a:t>
            </a:r>
            <a:endParaRPr lang="en-US" dirty="0">
              <a:latin typeface="AR CENA"/>
            </a:endParaRPr>
          </a:p>
        </p:txBody>
      </p:sp>
      <p:pic>
        <p:nvPicPr>
          <p:cNvPr id="2" name="New Recording 30">
            <a:hlinkClick r:id="" action="ppaction://media"/>
            <a:extLst>
              <a:ext uri="{FF2B5EF4-FFF2-40B4-BE49-F238E27FC236}">
                <a16:creationId xmlns:a16="http://schemas.microsoft.com/office/drawing/2014/main" id="{9DD795AB-967F-4D29-B347-CEF508101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564" y="5813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duplace.com/math/mw/background/4/08/graphics/ts_4_8_wi-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57400"/>
            <a:ext cx="3219007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8144" y="2286000"/>
            <a:ext cx="35958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0,01</a:t>
            </a:r>
          </a:p>
        </p:txBody>
      </p:sp>
      <p:pic>
        <p:nvPicPr>
          <p:cNvPr id="39940" name="Picture 4" descr="http://upload.wikimedia.org/math/0/3/a/03a6d709ad40b0efeb93e50a00b13d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2122714" cy="2971800"/>
          </a:xfrm>
          <a:prstGeom prst="rect">
            <a:avLst/>
          </a:prstGeom>
          <a:noFill/>
        </p:spPr>
      </p:pic>
      <p:pic>
        <p:nvPicPr>
          <p:cNvPr id="2" name="New Recording 31">
            <a:hlinkClick r:id="" action="ppaction://media"/>
            <a:extLst>
              <a:ext uri="{FF2B5EF4-FFF2-40B4-BE49-F238E27FC236}">
                <a16:creationId xmlns:a16="http://schemas.microsoft.com/office/drawing/2014/main" id="{B144E823-6D1F-4514-83D8-B7F3FF069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/>
              <a:t>Pratiquons maintenant sur nos grilles…</a:t>
            </a:r>
            <a:endParaRPr lang="en-US" dirty="0"/>
          </a:p>
        </p:txBody>
      </p:sp>
      <p:pic>
        <p:nvPicPr>
          <p:cNvPr id="46082" name="Picture 2" descr="http://t3.gstatic.com/images?q=tbn:ANd9GcQraSjaaMWNkr1LYyPps5rBm2JdGfWRyFmM8Bud-3rpK6Akm2IV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362200"/>
            <a:ext cx="3962400" cy="3733362"/>
          </a:xfrm>
          <a:prstGeom prst="rect">
            <a:avLst/>
          </a:prstGeom>
          <a:noFill/>
        </p:spPr>
      </p:pic>
      <p:pic>
        <p:nvPicPr>
          <p:cNvPr id="4" name="New Recording 32">
            <a:hlinkClick r:id="" action="ppaction://media"/>
            <a:extLst>
              <a:ext uri="{FF2B5EF4-FFF2-40B4-BE49-F238E27FC236}">
                <a16:creationId xmlns:a16="http://schemas.microsoft.com/office/drawing/2014/main" id="{8F631C0F-E1FB-402C-82F4-33AEE9724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0748" y="45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 french 100 3" id="{595C7979-FEEB-4482-B28B-73231DFAADF0}" vid="{3E4AB777-5617-4AFF-AE72-A994EEF54A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168</Words>
  <Application>Microsoft Office PowerPoint</Application>
  <PresentationFormat>On-screen Show (4:3)</PresentationFormat>
  <Paragraphs>70</Paragraphs>
  <Slides>22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 CENA</vt:lpstr>
      <vt:lpstr>Georgia</vt:lpstr>
      <vt:lpstr>Trebuchet MS</vt:lpstr>
      <vt:lpstr>Wingdings 2</vt:lpstr>
      <vt:lpstr>Urban</vt:lpstr>
      <vt:lpstr>Introduction to Decimals </vt:lpstr>
      <vt:lpstr>La place deux points à droite de la virgule est la place des centièmes.</vt:lpstr>
      <vt:lpstr> Ce nombre est cinq centièmes car le cinq est dans les centièmes.</vt:lpstr>
      <vt:lpstr>Nous lisons cette décimale comme cinquante-cinq centièmes car le nombre 55 se termine par les centièmes place. </vt:lpstr>
      <vt:lpstr>Pouvez-vous lire ce nombre décimal ?</vt:lpstr>
      <vt:lpstr>Pouvez-vous lire ce nombre décimal ?</vt:lpstr>
      <vt:lpstr>Pouvez-vous lire ce nombre décimal ?</vt:lpstr>
      <vt:lpstr>PowerPoint Presentation</vt:lpstr>
      <vt:lpstr>Pratiquons maintenant sur nos grilles…</vt:lpstr>
      <vt:lpstr>Ombrez 0,14 </vt:lpstr>
      <vt:lpstr>Réponse</vt:lpstr>
      <vt:lpstr>Ombrez 0,25 </vt:lpstr>
      <vt:lpstr>PowerPoint Presentation</vt:lpstr>
      <vt:lpstr>Ombrez 0,54 </vt:lpstr>
      <vt:lpstr>Réponse  0,54</vt:lpstr>
      <vt:lpstr>Maintenant, écrivez le nombre décimal correspondant au modèle ombré</vt:lpstr>
      <vt:lpstr>Réponse</vt:lpstr>
      <vt:lpstr>Maintenant, écrivez le nombre décimal correspondant au modèle ombré</vt:lpstr>
      <vt:lpstr>Réponse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Tiffany</dc:creator>
  <cp:lastModifiedBy>Duffy, Paula (ASD-N)</cp:lastModifiedBy>
  <cp:revision>43</cp:revision>
  <dcterms:created xsi:type="dcterms:W3CDTF">2013-06-12T19:46:44Z</dcterms:created>
  <dcterms:modified xsi:type="dcterms:W3CDTF">2022-04-07T21:51:18Z</dcterms:modified>
</cp:coreProperties>
</file>