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AE2"/>
    <a:srgbClr val="C76CD6"/>
    <a:srgbClr val="EE1E95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81297-6521-4A87-A1D5-04FB8970439B}" v="3" dt="2021-11-03T13:16:44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12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5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9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4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9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6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4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3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3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9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lora.nbed.nb.ca/FLORA_lvl1_mod1_HTML5_v4/story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UsEz58BblM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8EE7F1-5EB2-5045-A1AC-08341BFE8C91}"/>
              </a:ext>
            </a:extLst>
          </p:cNvPr>
          <p:cNvSpPr txBox="1"/>
          <p:nvPr/>
        </p:nvSpPr>
        <p:spPr>
          <a:xfrm>
            <a:off x="7203421" y="620889"/>
            <a:ext cx="27200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Nov.8</a:t>
            </a:r>
            <a:r>
              <a:rPr lang="en-US" sz="25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 - </a:t>
            </a:r>
            <a:r>
              <a:rPr lang="en-US" sz="2500" dirty="0">
                <a:solidFill>
                  <a:schemeClr val="bg1"/>
                </a:solidFill>
                <a:latin typeface="Century Gothic" panose="020B0502020202020204" pitchFamily="34" charset="0"/>
              </a:rPr>
              <a:t>Nov.</a:t>
            </a:r>
            <a:r>
              <a:rPr lang="en-US" sz="25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 12th  </a:t>
            </a:r>
            <a:endParaRPr lang="en-US" sz="2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F8E2FD-9126-D644-8AB7-2166F43F0460}"/>
              </a:ext>
            </a:extLst>
          </p:cNvPr>
          <p:cNvSpPr txBox="1"/>
          <p:nvPr/>
        </p:nvSpPr>
        <p:spPr>
          <a:xfrm>
            <a:off x="2144889" y="2032742"/>
            <a:ext cx="1817511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5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</a:t>
            </a:r>
            <a:r>
              <a:rPr lang="en-US" sz="15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eview dialogues on the FLORA Website: </a:t>
            </a:r>
          </a:p>
          <a:p>
            <a:pPr algn="l" rtl="0" fontAlgn="base"/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hlinkClick r:id="rId3"/>
              </a:rPr>
              <a:t>https://flora.nbed.nb.ca/FLORA_lvl1_mod1_HTML5_v4/story.html</a:t>
            </a:r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5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500" b="0" i="0" dirty="0">
                <a:solidFill>
                  <a:srgbClr val="C76CD6"/>
                </a:solidFill>
                <a:effectLst/>
                <a:latin typeface="Century Gothic" panose="020B0502020202020204" pitchFamily="34" charset="0"/>
              </a:rPr>
              <a:t>Bonjour, </a:t>
            </a:r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 </a:t>
            </a:r>
            <a:r>
              <a:rPr lang="en-US" sz="1500" b="0" i="0" dirty="0">
                <a:solidFill>
                  <a:srgbClr val="C76CD6"/>
                </a:solidFill>
                <a:effectLst/>
                <a:latin typeface="Century Gothic" panose="020B0502020202020204" pitchFamily="34" charset="0"/>
              </a:rPr>
              <a:t>comment ça </a:t>
            </a:r>
            <a:r>
              <a:rPr lang="en-US" sz="1500" b="0" i="0" dirty="0" err="1">
                <a:solidFill>
                  <a:srgbClr val="C76CD6"/>
                </a:solidFill>
                <a:effectLst/>
                <a:latin typeface="Century Gothic" panose="020B0502020202020204" pitchFamily="34" charset="0"/>
              </a:rPr>
              <a:t>va</a:t>
            </a:r>
            <a:r>
              <a:rPr lang="en-US" sz="1500" b="0" i="0" dirty="0">
                <a:solidFill>
                  <a:srgbClr val="C76CD6"/>
                </a:solidFill>
                <a:effectLst/>
                <a:latin typeface="Century Gothic" panose="020B0502020202020204" pitchFamily="34" charset="0"/>
              </a:rPr>
              <a:t>? </a:t>
            </a:r>
          </a:p>
          <a:p>
            <a:pPr algn="l" rtl="0" fontAlgn="base"/>
            <a:endParaRPr lang="en-US" sz="1500" b="0" i="0" dirty="0">
              <a:solidFill>
                <a:srgbClr val="C76CD6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Je </a:t>
            </a:r>
            <a:r>
              <a:rPr lang="en-US" sz="1500" dirty="0" err="1">
                <a:solidFill>
                  <a:srgbClr val="C76CD6"/>
                </a:solidFill>
                <a:latin typeface="Century Gothic" panose="020B0502020202020204" pitchFamily="34" charset="0"/>
              </a:rPr>
              <a:t>m’appelle</a:t>
            </a:r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_____.</a:t>
            </a:r>
          </a:p>
          <a:p>
            <a:pPr algn="l" rtl="0" fontAlgn="base"/>
            <a:endParaRPr lang="en-US" sz="1500" dirty="0">
              <a:solidFill>
                <a:srgbClr val="C76CD6"/>
              </a:solidFill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Comment </a:t>
            </a:r>
            <a:r>
              <a:rPr lang="en-US" sz="1500" dirty="0" err="1">
                <a:solidFill>
                  <a:srgbClr val="C76CD6"/>
                </a:solidFill>
                <a:latin typeface="Century Gothic" panose="020B0502020202020204" pitchFamily="34" charset="0"/>
              </a:rPr>
              <a:t>t’appelle</a:t>
            </a:r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 </a:t>
            </a:r>
            <a:r>
              <a:rPr lang="en-US" sz="1500" dirty="0" err="1">
                <a:solidFill>
                  <a:srgbClr val="C76CD6"/>
                </a:solidFill>
                <a:latin typeface="Century Gothic" panose="020B0502020202020204" pitchFamily="34" charset="0"/>
              </a:rPr>
              <a:t>tu</a:t>
            </a:r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? </a:t>
            </a:r>
          </a:p>
          <a:p>
            <a:pPr algn="l" rtl="0" fontAlgn="base"/>
            <a:endParaRPr lang="en-US" sz="15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1500" b="1" u="sng" dirty="0">
                <a:solidFill>
                  <a:srgbClr val="982AE2"/>
                </a:solidFill>
                <a:latin typeface="Century Gothic" panose="020B0502020202020204" pitchFamily="34" charset="0"/>
              </a:rPr>
              <a:t>Comprehension activity</a:t>
            </a:r>
            <a:r>
              <a:rPr lang="en-US" sz="1500" dirty="0">
                <a:solidFill>
                  <a:srgbClr val="982AE2"/>
                </a:solidFill>
                <a:latin typeface="Century Gothic" panose="020B0502020202020204" pitchFamily="34" charset="0"/>
              </a:rPr>
              <a:t>: Place the </a:t>
            </a:r>
            <a:r>
              <a:rPr lang="en-US" sz="1500" dirty="0" err="1">
                <a:solidFill>
                  <a:srgbClr val="982AE2"/>
                </a:solidFill>
                <a:latin typeface="Century Gothic" panose="020B0502020202020204" pitchFamily="34" charset="0"/>
              </a:rPr>
              <a:t>sentencesfrom</a:t>
            </a:r>
            <a:r>
              <a:rPr lang="en-US" sz="1500" dirty="0">
                <a:solidFill>
                  <a:srgbClr val="982AE2"/>
                </a:solidFill>
                <a:latin typeface="Century Gothic" panose="020B0502020202020204" pitchFamily="34" charset="0"/>
              </a:rPr>
              <a:t> the dialogues in the correct order.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F07C9F-59ED-9F44-8D93-9D47DBA217DF}"/>
              </a:ext>
            </a:extLst>
          </p:cNvPr>
          <p:cNvSpPr txBox="1"/>
          <p:nvPr/>
        </p:nvSpPr>
        <p:spPr>
          <a:xfrm>
            <a:off x="7913511" y="2239595"/>
            <a:ext cx="181751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FLORA Games: </a:t>
            </a:r>
          </a:p>
          <a:p>
            <a:pPr algn="l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Students are encouraged to play any of the games on the FLORA website for Level 1, Module 1. </a:t>
            </a:r>
          </a:p>
          <a:p>
            <a:pPr algn="l" rtl="0" fontAlgn="base"/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hlinkClick r:id="rId3"/>
              </a:rPr>
              <a:t>https://flora.nbed.nb.ca/FLORA_lvl1_mod1_HTML5_v4/story.html</a:t>
            </a: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75864-7688-DB40-AAEC-537DF12C3128}"/>
              </a:ext>
            </a:extLst>
          </p:cNvPr>
          <p:cNvSpPr txBox="1"/>
          <p:nvPr/>
        </p:nvSpPr>
        <p:spPr>
          <a:xfrm>
            <a:off x="4159957" y="2116357"/>
            <a:ext cx="181751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500" b="1" i="0" dirty="0">
                <a:solidFill>
                  <a:srgbClr val="982AE2"/>
                </a:solidFill>
                <a:effectLst/>
                <a:latin typeface="Century Gothic" panose="020B0502020202020204" pitchFamily="34" charset="0"/>
              </a:rPr>
              <a:t>Practice these with a family member. </a:t>
            </a:r>
          </a:p>
          <a:p>
            <a:pPr algn="l" rtl="0" fontAlgn="base"/>
            <a:endParaRPr lang="en-US" sz="1500" b="0" i="0" dirty="0">
              <a:solidFill>
                <a:srgbClr val="C76CD6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500" b="1" i="0" dirty="0">
                <a:solidFill>
                  <a:srgbClr val="C76CD6"/>
                </a:solidFill>
                <a:effectLst/>
                <a:latin typeface="Century Gothic" panose="020B0502020202020204" pitchFamily="34" charset="0"/>
              </a:rPr>
              <a:t>Bonjour, </a:t>
            </a:r>
            <a:r>
              <a:rPr lang="en-US" sz="1500" b="1" dirty="0">
                <a:solidFill>
                  <a:srgbClr val="C76CD6"/>
                </a:solidFill>
                <a:latin typeface="Century Gothic" panose="020B0502020202020204" pitchFamily="34" charset="0"/>
              </a:rPr>
              <a:t> </a:t>
            </a:r>
            <a:r>
              <a:rPr lang="en-US" sz="1500" b="1" i="0" dirty="0">
                <a:solidFill>
                  <a:srgbClr val="C76CD6"/>
                </a:solidFill>
                <a:effectLst/>
                <a:latin typeface="Century Gothic" panose="020B0502020202020204" pitchFamily="34" charset="0"/>
              </a:rPr>
              <a:t>comment ça </a:t>
            </a:r>
            <a:r>
              <a:rPr lang="en-US" sz="1500" b="1" i="0" dirty="0" err="1">
                <a:solidFill>
                  <a:srgbClr val="C76CD6"/>
                </a:solidFill>
                <a:effectLst/>
                <a:latin typeface="Century Gothic" panose="020B0502020202020204" pitchFamily="34" charset="0"/>
              </a:rPr>
              <a:t>va</a:t>
            </a:r>
            <a:r>
              <a:rPr lang="en-US" sz="1500" b="1" i="0" dirty="0">
                <a:solidFill>
                  <a:srgbClr val="C76CD6"/>
                </a:solidFill>
                <a:effectLst/>
                <a:latin typeface="Century Gothic" panose="020B0502020202020204" pitchFamily="34" charset="0"/>
              </a:rPr>
              <a:t>?</a:t>
            </a:r>
          </a:p>
          <a:p>
            <a:pPr algn="l" rtl="0" fontAlgn="base"/>
            <a:r>
              <a:rPr lang="en-US" sz="1500" b="1" i="0" dirty="0">
                <a:solidFill>
                  <a:srgbClr val="C76CD6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pPr algn="l" rtl="0" fontAlgn="base"/>
            <a:r>
              <a:rPr lang="en-US" sz="1500" i="1" dirty="0">
                <a:solidFill>
                  <a:srgbClr val="982AE2"/>
                </a:solidFill>
                <a:latin typeface="Century Gothic" panose="020B0502020202020204" pitchFamily="34" charset="0"/>
              </a:rPr>
              <a:t>Ça </a:t>
            </a:r>
            <a:r>
              <a:rPr lang="en-US" sz="1500" i="1" dirty="0" err="1">
                <a:solidFill>
                  <a:srgbClr val="982AE2"/>
                </a:solidFill>
                <a:latin typeface="Century Gothic" panose="020B0502020202020204" pitchFamily="34" charset="0"/>
              </a:rPr>
              <a:t>va</a:t>
            </a:r>
            <a:r>
              <a:rPr lang="en-US" sz="1500" i="1" dirty="0">
                <a:solidFill>
                  <a:srgbClr val="982AE2"/>
                </a:solidFill>
                <a:latin typeface="Century Gothic" panose="020B0502020202020204" pitchFamily="34" charset="0"/>
              </a:rPr>
              <a:t> bien merci et </a:t>
            </a:r>
            <a:r>
              <a:rPr lang="en-US" sz="1500" i="1" dirty="0" err="1">
                <a:solidFill>
                  <a:srgbClr val="982AE2"/>
                </a:solidFill>
                <a:latin typeface="Century Gothic" panose="020B0502020202020204" pitchFamily="34" charset="0"/>
              </a:rPr>
              <a:t>toi</a:t>
            </a:r>
            <a:r>
              <a:rPr lang="en-US" sz="1500" i="1" dirty="0">
                <a:solidFill>
                  <a:srgbClr val="982AE2"/>
                </a:solidFill>
                <a:latin typeface="Century Gothic" panose="020B0502020202020204" pitchFamily="34" charset="0"/>
              </a:rPr>
              <a:t>? </a:t>
            </a:r>
          </a:p>
          <a:p>
            <a:pPr algn="l" rtl="0" fontAlgn="base"/>
            <a:endParaRPr lang="en-US" sz="1500" b="0" i="1" dirty="0">
              <a:solidFill>
                <a:srgbClr val="982AE2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500" b="0" i="0" dirty="0">
                <a:effectLst/>
                <a:latin typeface="Century Gothic" panose="020B0502020202020204" pitchFamily="34" charset="0"/>
              </a:rPr>
              <a:t>(Hi, how are you? I am well thanks, how are you?) </a:t>
            </a:r>
          </a:p>
          <a:p>
            <a:pPr algn="l" rtl="0" fontAlgn="base"/>
            <a:endParaRPr lang="en-US" sz="1500" b="0" i="0" dirty="0"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Je </a:t>
            </a:r>
            <a:r>
              <a:rPr lang="en-US" sz="1500" dirty="0" err="1">
                <a:solidFill>
                  <a:srgbClr val="C76CD6"/>
                </a:solidFill>
                <a:latin typeface="Century Gothic" panose="020B0502020202020204" pitchFamily="34" charset="0"/>
              </a:rPr>
              <a:t>m’appelle</a:t>
            </a:r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_____.</a:t>
            </a:r>
          </a:p>
          <a:p>
            <a:pPr algn="l" rtl="0" fontAlgn="base"/>
            <a:r>
              <a:rPr lang="en-US" sz="1500" dirty="0">
                <a:latin typeface="Century Gothic" panose="020B0502020202020204" pitchFamily="34" charset="0"/>
              </a:rPr>
              <a:t>(My name is___.) </a:t>
            </a:r>
          </a:p>
          <a:p>
            <a:pPr algn="l" rtl="0" fontAlgn="base"/>
            <a:endParaRPr lang="en-US" sz="1500" dirty="0">
              <a:solidFill>
                <a:srgbClr val="C76CD6"/>
              </a:solidFill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Comment </a:t>
            </a:r>
            <a:r>
              <a:rPr lang="en-US" sz="1500" dirty="0" err="1">
                <a:solidFill>
                  <a:srgbClr val="C76CD6"/>
                </a:solidFill>
                <a:latin typeface="Century Gothic" panose="020B0502020202020204" pitchFamily="34" charset="0"/>
              </a:rPr>
              <a:t>t’appelle</a:t>
            </a:r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 </a:t>
            </a:r>
            <a:r>
              <a:rPr lang="en-US" sz="1500" dirty="0" err="1">
                <a:solidFill>
                  <a:srgbClr val="C76CD6"/>
                </a:solidFill>
                <a:latin typeface="Century Gothic" panose="020B0502020202020204" pitchFamily="34" charset="0"/>
              </a:rPr>
              <a:t>tu</a:t>
            </a:r>
            <a:r>
              <a:rPr lang="en-US" sz="1500" dirty="0">
                <a:solidFill>
                  <a:srgbClr val="C76CD6"/>
                </a:solidFill>
                <a:latin typeface="Century Gothic" panose="020B0502020202020204" pitchFamily="34" charset="0"/>
              </a:rPr>
              <a:t>? </a:t>
            </a:r>
            <a:r>
              <a:rPr lang="en-US" sz="1500" dirty="0">
                <a:latin typeface="Century Gothic" panose="020B0502020202020204" pitchFamily="34" charset="0"/>
              </a:rPr>
              <a:t>(What’s your name?) </a:t>
            </a:r>
          </a:p>
          <a:p>
            <a:pPr algn="l" rtl="0" fontAlgn="base"/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" panose="02040604050505020304" pitchFamily="18" charset="0"/>
              </a:rPr>
              <a:t>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F1BD7A-D949-B14A-AAD6-F776509791A9}"/>
              </a:ext>
            </a:extLst>
          </p:cNvPr>
          <p:cNvSpPr txBox="1"/>
          <p:nvPr/>
        </p:nvSpPr>
        <p:spPr>
          <a:xfrm>
            <a:off x="327378" y="2032742"/>
            <a:ext cx="18175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Practice counting to 20. </a:t>
            </a:r>
          </a:p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 </a:t>
            </a:r>
          </a:p>
          <a:p>
            <a:pPr algn="l" rtl="0" fontAlgn="base"/>
            <a:r>
              <a:rPr lang="en-US" sz="14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YouTube videos: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r>
              <a:rPr lang="en-US" sz="14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Les chiffres et les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nombres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de 1 à 20 : 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4"/>
              </a:rPr>
              <a:t>https://www.youtube.com/watch?v=UsEz58BblMY</a:t>
            </a:r>
            <a:r>
              <a:rPr lang="en-US" sz="1400" b="0" i="0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400" b="1" i="0" u="sng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B3E1B-A9CC-E646-94B9-5E9C9534BEA5}"/>
              </a:ext>
            </a:extLst>
          </p:cNvPr>
          <p:cNvSpPr txBox="1"/>
          <p:nvPr/>
        </p:nvSpPr>
        <p:spPr>
          <a:xfrm>
            <a:off x="6036734" y="3072593"/>
            <a:ext cx="18175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1600" b="0" i="0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1600" b="1" i="0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Remembrance Day: </a:t>
            </a:r>
          </a:p>
          <a:p>
            <a:pPr algn="ctr" rtl="0" fontAlgn="base"/>
            <a:endParaRPr lang="en-US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rtl="0" fontAlgn="base"/>
            <a:r>
              <a:rPr lang="en-US" sz="1600" b="1" i="0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No assignments </a:t>
            </a:r>
            <a:endParaRPr lang="en-US" sz="1600" b="0" i="0" dirty="0"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Wearing Your Poppy to Honour Our Canadian Heroes – The Flag Shop Vancouver  – Our Stories">
            <a:extLst>
              <a:ext uri="{FF2B5EF4-FFF2-40B4-BE49-F238E27FC236}">
                <a16:creationId xmlns:a16="http://schemas.microsoft.com/office/drawing/2014/main" id="{232C73CE-2549-4DFF-A12D-196E9D083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18" y="4587287"/>
            <a:ext cx="1444942" cy="78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99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204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bonner</dc:creator>
  <cp:lastModifiedBy>Buggie Hachey, Mindi Anne (ASD-N)</cp:lastModifiedBy>
  <cp:revision>4</cp:revision>
  <dcterms:created xsi:type="dcterms:W3CDTF">2020-06-22T21:15:39Z</dcterms:created>
  <dcterms:modified xsi:type="dcterms:W3CDTF">2021-11-08T13:33:26Z</dcterms:modified>
</cp:coreProperties>
</file>