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339" r:id="rId6"/>
    <p:sldId id="387" r:id="rId7"/>
    <p:sldId id="390" r:id="rId8"/>
    <p:sldId id="391" r:id="rId9"/>
    <p:sldId id="392" r:id="rId10"/>
    <p:sldId id="388" r:id="rId11"/>
    <p:sldId id="389" r:id="rId12"/>
    <p:sldId id="393" r:id="rId13"/>
    <p:sldId id="355" r:id="rId14"/>
    <p:sldId id="356" r:id="rId15"/>
    <p:sldId id="357" r:id="rId16"/>
    <p:sldId id="394" r:id="rId17"/>
    <p:sldId id="395" r:id="rId18"/>
    <p:sldId id="396" r:id="rId19"/>
    <p:sldId id="397" r:id="rId20"/>
    <p:sldId id="398" r:id="rId21"/>
    <p:sldId id="399" r:id="rId22"/>
    <p:sldId id="400" r:id="rId23"/>
    <p:sldId id="403" r:id="rId24"/>
    <p:sldId id="401" r:id="rId25"/>
    <p:sldId id="404" r:id="rId26"/>
    <p:sldId id="405" r:id="rId27"/>
    <p:sldId id="406" r:id="rId28"/>
    <p:sldId id="344" r:id="rId29"/>
    <p:sldId id="3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6" autoAdjust="0"/>
    <p:restoredTop sz="83191" autoAdjust="0"/>
  </p:normalViewPr>
  <p:slideViewPr>
    <p:cSldViewPr snapToGrid="0">
      <p:cViewPr varScale="1">
        <p:scale>
          <a:sx n="105" d="100"/>
          <a:sy n="105" d="100"/>
        </p:scale>
        <p:origin x="7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46ACB-D904-45B9-B12B-07B0D40F9608}"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44C4B-1696-4D9C-9E9A-4D8B7098CF72}" type="slidenum">
              <a:rPr lang="en-US" smtClean="0"/>
              <a:t>‹#›</a:t>
            </a:fld>
            <a:endParaRPr lang="en-US"/>
          </a:p>
        </p:txBody>
      </p:sp>
    </p:spTree>
    <p:extLst>
      <p:ext uri="{BB962C8B-B14F-4D97-AF65-F5344CB8AC3E}">
        <p14:creationId xmlns:p14="http://schemas.microsoft.com/office/powerpoint/2010/main" val="340445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44C4B-1696-4D9C-9E9A-4D8B7098CF72}" type="slidenum">
              <a:rPr lang="en-US" smtClean="0"/>
              <a:t>3</a:t>
            </a:fld>
            <a:endParaRPr lang="en-US"/>
          </a:p>
        </p:txBody>
      </p:sp>
    </p:spTree>
    <p:extLst>
      <p:ext uri="{BB962C8B-B14F-4D97-AF65-F5344CB8AC3E}">
        <p14:creationId xmlns:p14="http://schemas.microsoft.com/office/powerpoint/2010/main" val="329186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44C4B-1696-4D9C-9E9A-4D8B7098CF72}" type="slidenum">
              <a:rPr lang="en-US" smtClean="0"/>
              <a:t>4</a:t>
            </a:fld>
            <a:endParaRPr lang="en-US"/>
          </a:p>
        </p:txBody>
      </p:sp>
    </p:spTree>
    <p:extLst>
      <p:ext uri="{BB962C8B-B14F-4D97-AF65-F5344CB8AC3E}">
        <p14:creationId xmlns:p14="http://schemas.microsoft.com/office/powerpoint/2010/main" val="107963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44C4B-1696-4D9C-9E9A-4D8B7098CF72}" type="slidenum">
              <a:rPr lang="en-US" smtClean="0"/>
              <a:t>5</a:t>
            </a:fld>
            <a:endParaRPr lang="en-US"/>
          </a:p>
        </p:txBody>
      </p:sp>
    </p:spTree>
    <p:extLst>
      <p:ext uri="{BB962C8B-B14F-4D97-AF65-F5344CB8AC3E}">
        <p14:creationId xmlns:p14="http://schemas.microsoft.com/office/powerpoint/2010/main" val="230022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44C4B-1696-4D9C-9E9A-4D8B7098CF72}" type="slidenum">
              <a:rPr lang="en-US" smtClean="0"/>
              <a:t>6</a:t>
            </a:fld>
            <a:endParaRPr lang="en-US"/>
          </a:p>
        </p:txBody>
      </p:sp>
    </p:spTree>
    <p:extLst>
      <p:ext uri="{BB962C8B-B14F-4D97-AF65-F5344CB8AC3E}">
        <p14:creationId xmlns:p14="http://schemas.microsoft.com/office/powerpoint/2010/main" val="37146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44C4B-1696-4D9C-9E9A-4D8B7098CF72}" type="slidenum">
              <a:rPr lang="en-US" smtClean="0"/>
              <a:t>10</a:t>
            </a:fld>
            <a:endParaRPr lang="en-US"/>
          </a:p>
        </p:txBody>
      </p:sp>
    </p:spTree>
    <p:extLst>
      <p:ext uri="{BB962C8B-B14F-4D97-AF65-F5344CB8AC3E}">
        <p14:creationId xmlns:p14="http://schemas.microsoft.com/office/powerpoint/2010/main" val="68022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44C4B-1696-4D9C-9E9A-4D8B7098CF72}" type="slidenum">
              <a:rPr lang="en-US" smtClean="0"/>
              <a:t>26</a:t>
            </a:fld>
            <a:endParaRPr lang="en-US"/>
          </a:p>
        </p:txBody>
      </p:sp>
    </p:spTree>
    <p:extLst>
      <p:ext uri="{BB962C8B-B14F-4D97-AF65-F5344CB8AC3E}">
        <p14:creationId xmlns:p14="http://schemas.microsoft.com/office/powerpoint/2010/main" val="381613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2020-05-11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232288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2020-05-11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26935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2020-05-11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126427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2020-05-11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239277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5C236-BED7-4DBF-B181-F8EC104BE27E}" type="datetimeFigureOut">
              <a:rPr lang="fr-CA" smtClean="0"/>
              <a:t>2020-05-11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07135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B525C236-BED7-4DBF-B181-F8EC104BE27E}" type="datetimeFigureOut">
              <a:rPr lang="fr-CA" smtClean="0"/>
              <a:t>2020-05-11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62855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B525C236-BED7-4DBF-B181-F8EC104BE27E}" type="datetimeFigureOut">
              <a:rPr lang="fr-CA" smtClean="0"/>
              <a:t>2020-05-11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1246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B525C236-BED7-4DBF-B181-F8EC104BE27E}" type="datetimeFigureOut">
              <a:rPr lang="fr-CA" smtClean="0"/>
              <a:t>2020-05-11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18845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5C236-BED7-4DBF-B181-F8EC104BE27E}" type="datetimeFigureOut">
              <a:rPr lang="fr-CA" smtClean="0"/>
              <a:t>2020-05-11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40855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C236-BED7-4DBF-B181-F8EC104BE27E}" type="datetimeFigureOut">
              <a:rPr lang="fr-CA" smtClean="0"/>
              <a:t>2020-05-11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1734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C236-BED7-4DBF-B181-F8EC104BE27E}" type="datetimeFigureOut">
              <a:rPr lang="fr-CA" smtClean="0"/>
              <a:t>2020-05-11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79859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C236-BED7-4DBF-B181-F8EC104BE27E}" type="datetimeFigureOut">
              <a:rPr lang="fr-CA" smtClean="0"/>
              <a:t>2020-05-11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A57D7-3672-405D-8069-22EA7653A5AF}" type="slidenum">
              <a:rPr lang="fr-CA" smtClean="0"/>
              <a:t>‹#›</a:t>
            </a:fld>
            <a:endParaRPr lang="fr-CA"/>
          </a:p>
        </p:txBody>
      </p:sp>
    </p:spTree>
    <p:extLst>
      <p:ext uri="{BB962C8B-B14F-4D97-AF65-F5344CB8AC3E}">
        <p14:creationId xmlns:p14="http://schemas.microsoft.com/office/powerpoint/2010/main" val="52851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eebly.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bhsice.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v81nRa_W9Fk"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hsice.com/high-school.html" TargetMode="External"/><Relationship Id="rId7" Type="http://schemas.openxmlformats.org/officeDocument/2006/relationships/hyperlink" Target="http://www.cafexaragua.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dooryardco.ca/" TargetMode="External"/><Relationship Id="rId5" Type="http://schemas.openxmlformats.org/officeDocument/2006/relationships/hyperlink" Target="http://www.countryliberty.ca/" TargetMode="External"/><Relationship Id="rId4" Type="http://schemas.openxmlformats.org/officeDocument/2006/relationships/hyperlink" Target="http://www.shaybear.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331303" y="4968855"/>
            <a:ext cx="11529391" cy="584775"/>
          </a:xfrm>
          <a:prstGeom prst="rect">
            <a:avLst/>
          </a:prstGeom>
          <a:noFill/>
        </p:spPr>
        <p:txBody>
          <a:bodyPr wrap="square" lIns="91440" tIns="45720" rIns="91440" bIns="45720">
            <a:spAutoFit/>
          </a:bodyPr>
          <a:lstStyle/>
          <a:p>
            <a:pPr algn="ctr"/>
            <a:r>
              <a:rPr lang="en-US" sz="3200" b="1" u="sng" cap="none" spc="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Lesson:</a:t>
            </a:r>
            <a:r>
              <a:rPr lang="en-US" sz="3200" b="1" cap="none" spc="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 Website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332" y="795131"/>
            <a:ext cx="6131868" cy="3617222"/>
          </a:xfrm>
          <a:prstGeom prst="rect">
            <a:avLst/>
          </a:prstGeom>
        </p:spPr>
      </p:pic>
    </p:spTree>
    <p:extLst>
      <p:ext uri="{BB962C8B-B14F-4D97-AF65-F5344CB8AC3E}">
        <p14:creationId xmlns:p14="http://schemas.microsoft.com/office/powerpoint/2010/main" val="78726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Website Pages</a:t>
            </a:r>
          </a:p>
        </p:txBody>
      </p:sp>
      <p:sp>
        <p:nvSpPr>
          <p:cNvPr id="7" name="Rectangle 6">
            <a:extLst>
              <a:ext uri="{FF2B5EF4-FFF2-40B4-BE49-F238E27FC236}">
                <a16:creationId xmlns:a16="http://schemas.microsoft.com/office/drawing/2014/main" id="{DE405D6D-F48D-4247-B3C1-AE8007BDCB30}"/>
              </a:ext>
            </a:extLst>
          </p:cNvPr>
          <p:cNvSpPr/>
          <p:nvPr/>
        </p:nvSpPr>
        <p:spPr>
          <a:xfrm>
            <a:off x="727379" y="1484203"/>
            <a:ext cx="10671114" cy="4801314"/>
          </a:xfrm>
          <a:prstGeom prst="rect">
            <a:avLst/>
          </a:prstGeom>
          <a:noFill/>
        </p:spPr>
        <p:txBody>
          <a:bodyPr wrap="square" lIns="91440" tIns="45720" rIns="91440" bIns="45720">
            <a:spAutoFit/>
          </a:bodyPr>
          <a:lstStyle/>
          <a:p>
            <a:r>
              <a:rPr lang="en-US" dirty="0">
                <a:ln w="0"/>
                <a:solidFill>
                  <a:schemeClr val="bg1"/>
                </a:solidFill>
                <a:latin typeface="Century Gothic" panose="020B0502020202020204" pitchFamily="34" charset="0"/>
              </a:rPr>
              <a:t>Your website you should have the following pages: </a:t>
            </a:r>
          </a:p>
          <a:p>
            <a:endParaRPr lang="en-US" dirty="0">
              <a:ln w="0"/>
              <a:solidFill>
                <a:schemeClr val="bg1"/>
              </a:solidFill>
              <a:latin typeface="Century Gothic" panose="020B0502020202020204" pitchFamily="34" charset="0"/>
            </a:endParaRPr>
          </a:p>
          <a:p>
            <a:pPr marL="514350" indent="-514350">
              <a:buFont typeface="+mj-lt"/>
              <a:buAutoNum type="arabicPeriod"/>
            </a:pPr>
            <a:r>
              <a:rPr lang="en-US" u="sng" dirty="0">
                <a:ln w="0"/>
                <a:solidFill>
                  <a:schemeClr val="bg1"/>
                </a:solidFill>
                <a:latin typeface="Century Gothic" panose="020B0502020202020204" pitchFamily="34" charset="0"/>
              </a:rPr>
              <a:t>Home Page (Landing Page) </a:t>
            </a:r>
          </a:p>
          <a:p>
            <a:pPr marL="971550" lvl="1" indent="-514350">
              <a:buFont typeface="Arial" panose="020B0604020202020204" pitchFamily="34" charset="0"/>
              <a:buChar char="•"/>
            </a:pPr>
            <a:r>
              <a:rPr lang="en-US" cap="none" spc="0" dirty="0">
                <a:ln w="0"/>
                <a:solidFill>
                  <a:schemeClr val="bg1"/>
                </a:solidFill>
                <a:latin typeface="Century Gothic" panose="020B0502020202020204" pitchFamily="34" charset="0"/>
              </a:rPr>
              <a:t>This page should be simple and eye catching. It is the first page customers will see, so it is your first chance to impress and engage customers. </a:t>
            </a:r>
          </a:p>
          <a:p>
            <a:pPr marL="514350" indent="-514350">
              <a:buFont typeface="+mj-lt"/>
              <a:buAutoNum type="arabicPeriod"/>
            </a:pPr>
            <a:r>
              <a:rPr lang="en-US" u="sng" dirty="0">
                <a:ln w="0"/>
                <a:solidFill>
                  <a:schemeClr val="bg1"/>
                </a:solidFill>
                <a:latin typeface="Century Gothic" panose="020B0502020202020204" pitchFamily="34" charset="0"/>
              </a:rPr>
              <a:t>About Us / </a:t>
            </a:r>
            <a:r>
              <a:rPr lang="en-US" u="sng" dirty="0" smtClean="0">
                <a:ln w="0"/>
                <a:solidFill>
                  <a:schemeClr val="bg1"/>
                </a:solidFill>
                <a:latin typeface="Century Gothic" panose="020B0502020202020204" pitchFamily="34" charset="0"/>
              </a:rPr>
              <a:t>Our </a:t>
            </a:r>
            <a:r>
              <a:rPr lang="en-US" u="sng" dirty="0">
                <a:ln w="0"/>
                <a:solidFill>
                  <a:schemeClr val="bg1"/>
                </a:solidFill>
                <a:latin typeface="Century Gothic" panose="020B0502020202020204" pitchFamily="34" charset="0"/>
              </a:rPr>
              <a:t>Story </a:t>
            </a:r>
          </a:p>
          <a:p>
            <a:pPr marL="971550" lvl="1" indent="-514350">
              <a:buFont typeface="Arial" panose="020B0604020202020204" pitchFamily="34" charset="0"/>
              <a:buChar char="•"/>
            </a:pPr>
            <a:r>
              <a:rPr lang="en-US" dirty="0">
                <a:ln w="0"/>
                <a:solidFill>
                  <a:schemeClr val="bg1"/>
                </a:solidFill>
                <a:latin typeface="Century Gothic" panose="020B0502020202020204" pitchFamily="34" charset="0"/>
              </a:rPr>
              <a:t>This page should provide a brief history of your business and your business story. This may or may not include personal information about yourself as the business owner. </a:t>
            </a:r>
          </a:p>
          <a:p>
            <a:pPr marL="514350" indent="-514350">
              <a:buFont typeface="+mj-lt"/>
              <a:buAutoNum type="arabicPeriod"/>
            </a:pPr>
            <a:r>
              <a:rPr lang="en-US" u="sng" dirty="0">
                <a:ln w="0"/>
                <a:solidFill>
                  <a:schemeClr val="bg1"/>
                </a:solidFill>
                <a:latin typeface="Century Gothic" panose="020B0502020202020204" pitchFamily="34" charset="0"/>
              </a:rPr>
              <a:t>Shop / Products / Buy Now</a:t>
            </a:r>
          </a:p>
          <a:p>
            <a:pPr marL="971550" lvl="1" indent="-514350">
              <a:buFont typeface="Arial" panose="020B0604020202020204" pitchFamily="34" charset="0"/>
              <a:buChar char="•"/>
            </a:pPr>
            <a:r>
              <a:rPr lang="en-US" dirty="0">
                <a:ln w="0"/>
                <a:solidFill>
                  <a:schemeClr val="bg1"/>
                </a:solidFill>
                <a:latin typeface="Century Gothic" panose="020B0502020202020204" pitchFamily="34" charset="0"/>
              </a:rPr>
              <a:t>This page should provide a list and description of all your products and or services. If you wish to sell online this will  be an important page!</a:t>
            </a:r>
          </a:p>
          <a:p>
            <a:pPr marL="514350" indent="-514350">
              <a:buFont typeface="+mj-lt"/>
              <a:buAutoNum type="arabicPeriod"/>
            </a:pPr>
            <a:r>
              <a:rPr lang="en-US" u="sng" dirty="0">
                <a:ln w="0"/>
                <a:solidFill>
                  <a:schemeClr val="bg1"/>
                </a:solidFill>
                <a:latin typeface="Century Gothic" panose="020B0502020202020204" pitchFamily="34" charset="0"/>
              </a:rPr>
              <a:t>Contact Us </a:t>
            </a:r>
          </a:p>
          <a:p>
            <a:pPr marL="971550" lvl="1" indent="-514350">
              <a:buFont typeface="Arial" panose="020B0604020202020204" pitchFamily="34" charset="0"/>
              <a:buChar char="•"/>
            </a:pPr>
            <a:r>
              <a:rPr lang="en-US" dirty="0">
                <a:ln w="0"/>
                <a:solidFill>
                  <a:schemeClr val="bg1"/>
                </a:solidFill>
                <a:latin typeface="Century Gothic" panose="020B0502020202020204" pitchFamily="34" charset="0"/>
              </a:rPr>
              <a:t>This page should either include a contact form or direct contact information for your customers to contact you!</a:t>
            </a:r>
          </a:p>
          <a:p>
            <a:endParaRPr lang="en-US" dirty="0">
              <a:ln w="0"/>
              <a:solidFill>
                <a:schemeClr val="bg1"/>
              </a:solidFill>
              <a:latin typeface="Century Gothic" panose="020B0502020202020204" pitchFamily="34" charset="0"/>
            </a:endParaRPr>
          </a:p>
          <a:p>
            <a:pPr algn="ctr"/>
            <a:r>
              <a:rPr lang="en-US" dirty="0">
                <a:ln w="0"/>
                <a:solidFill>
                  <a:schemeClr val="bg1"/>
                </a:solidFill>
                <a:latin typeface="Century Gothic" panose="020B0502020202020204" pitchFamily="34" charset="0"/>
              </a:rPr>
              <a:t>You may wish to include other pages for your specific business, </a:t>
            </a:r>
          </a:p>
          <a:p>
            <a:pPr algn="ctr"/>
            <a:r>
              <a:rPr lang="en-US" dirty="0">
                <a:ln w="0"/>
                <a:solidFill>
                  <a:schemeClr val="bg1"/>
                </a:solidFill>
                <a:latin typeface="Century Gothic" panose="020B0502020202020204" pitchFamily="34" charset="0"/>
              </a:rPr>
              <a:t>however these 4 pages must be included!</a:t>
            </a:r>
          </a:p>
        </p:txBody>
      </p:sp>
    </p:spTree>
    <p:extLst>
      <p:ext uri="{BB962C8B-B14F-4D97-AF65-F5344CB8AC3E}">
        <p14:creationId xmlns:p14="http://schemas.microsoft.com/office/powerpoint/2010/main" val="342185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Website Design Platforms</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483475" y="1493342"/>
            <a:ext cx="11112041" cy="1938992"/>
          </a:xfrm>
          <a:prstGeom prst="rect">
            <a:avLst/>
          </a:prstGeom>
        </p:spPr>
        <p:txBody>
          <a:bodyPr wrap="square">
            <a:spAutoFit/>
          </a:bodyPr>
          <a:lstStyle/>
          <a:p>
            <a:r>
              <a:rPr lang="en-US" sz="2400" dirty="0">
                <a:solidFill>
                  <a:schemeClr val="bg1"/>
                </a:solidFill>
                <a:latin typeface="Atlas Grotesk Web"/>
              </a:rPr>
              <a:t>There are many options for choosing a platform to design your website.</a:t>
            </a:r>
          </a:p>
          <a:p>
            <a:endParaRPr lang="en-US" sz="2400" dirty="0">
              <a:solidFill>
                <a:schemeClr val="bg1"/>
              </a:solidFill>
              <a:latin typeface="Atlas Grotesk Web"/>
            </a:endParaRPr>
          </a:p>
          <a:p>
            <a:r>
              <a:rPr lang="en-US" sz="2400" dirty="0">
                <a:solidFill>
                  <a:schemeClr val="bg1"/>
                </a:solidFill>
                <a:latin typeface="Atlas Grotesk Web"/>
              </a:rPr>
              <a:t>For the purpose of this lesson we will focus on building a website using Weebly.</a:t>
            </a:r>
          </a:p>
          <a:p>
            <a:endParaRPr lang="en-US" sz="2400" dirty="0">
              <a:solidFill>
                <a:schemeClr val="bg1"/>
              </a:solidFill>
              <a:latin typeface="Atlas Grotesk Web"/>
            </a:endParaRPr>
          </a:p>
          <a:p>
            <a:r>
              <a:rPr lang="en-US" sz="2400" dirty="0">
                <a:solidFill>
                  <a:schemeClr val="bg1"/>
                </a:solidFill>
                <a:latin typeface="Atlas Grotesk Web"/>
              </a:rPr>
              <a:t>If you already have experience using a different platform, please feel free to continue.</a:t>
            </a:r>
          </a:p>
        </p:txBody>
      </p:sp>
      <p:pic>
        <p:nvPicPr>
          <p:cNvPr id="1026" name="Picture 2" descr="How to Create a Membership Site Using Weebly">
            <a:extLst>
              <a:ext uri="{FF2B5EF4-FFF2-40B4-BE49-F238E27FC236}">
                <a16:creationId xmlns:a16="http://schemas.microsoft.com/office/drawing/2014/main" id="{9D3059C4-7707-4F5F-B7BE-78303BD21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596" y="3607676"/>
            <a:ext cx="5960679" cy="298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8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Sign Up</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483476" y="1303501"/>
            <a:ext cx="11112041" cy="461665"/>
          </a:xfrm>
          <a:prstGeom prst="rect">
            <a:avLst/>
          </a:prstGeom>
        </p:spPr>
        <p:txBody>
          <a:bodyPr wrap="square">
            <a:spAutoFit/>
          </a:bodyPr>
          <a:lstStyle/>
          <a:p>
            <a:r>
              <a:rPr lang="en-US" sz="2400" dirty="0">
                <a:solidFill>
                  <a:schemeClr val="bg1"/>
                </a:solidFill>
                <a:latin typeface="Atlas Grotesk Web"/>
              </a:rPr>
              <a:t>Start by signing up for a Weebly account at </a:t>
            </a:r>
            <a:r>
              <a:rPr lang="en-US" sz="2400" dirty="0">
                <a:solidFill>
                  <a:schemeClr val="bg1"/>
                </a:solidFill>
                <a:latin typeface="Atlas Grotesk Web"/>
                <a:hlinkClick r:id="rId2">
                  <a:extLst>
                    <a:ext uri="{A12FA001-AC4F-418D-AE19-62706E023703}">
                      <ahyp:hlinkClr xmlns="" xmlns:ahyp="http://schemas.microsoft.com/office/drawing/2018/hyperlinkcolor" val="tx"/>
                    </a:ext>
                  </a:extLst>
                </a:hlinkClick>
              </a:rPr>
              <a:t>www.weebly.com</a:t>
            </a:r>
            <a:r>
              <a:rPr lang="en-US" sz="2400" dirty="0">
                <a:solidFill>
                  <a:schemeClr val="bg1"/>
                </a:solidFill>
                <a:latin typeface="Atlas Grotesk Web"/>
              </a:rPr>
              <a:t> </a:t>
            </a:r>
            <a:endParaRPr lang="en-US" sz="2400" dirty="0">
              <a:solidFill>
                <a:schemeClr val="bg1"/>
              </a:solidFill>
            </a:endParaRPr>
          </a:p>
        </p:txBody>
      </p:sp>
      <p:pic>
        <p:nvPicPr>
          <p:cNvPr id="6" name="Picture 5">
            <a:extLst>
              <a:ext uri="{FF2B5EF4-FFF2-40B4-BE49-F238E27FC236}">
                <a16:creationId xmlns:a16="http://schemas.microsoft.com/office/drawing/2014/main" id="{C36F06C0-5522-41E3-92D9-8502BFFFAF6D}"/>
              </a:ext>
            </a:extLst>
          </p:cNvPr>
          <p:cNvPicPr>
            <a:picLocks noChangeAspect="1"/>
          </p:cNvPicPr>
          <p:nvPr/>
        </p:nvPicPr>
        <p:blipFill>
          <a:blip r:embed="rId3"/>
          <a:stretch>
            <a:fillRect/>
          </a:stretch>
        </p:blipFill>
        <p:spPr>
          <a:xfrm>
            <a:off x="1632837" y="1840149"/>
            <a:ext cx="8604239" cy="4953956"/>
          </a:xfrm>
          <a:prstGeom prst="rect">
            <a:avLst/>
          </a:prstGeom>
        </p:spPr>
      </p:pic>
      <p:sp>
        <p:nvSpPr>
          <p:cNvPr id="8" name="Oval 7">
            <a:extLst>
              <a:ext uri="{FF2B5EF4-FFF2-40B4-BE49-F238E27FC236}">
                <a16:creationId xmlns:a16="http://schemas.microsoft.com/office/drawing/2014/main" id="{D55068B3-5C79-49F7-9664-E0AF5116333E}"/>
              </a:ext>
            </a:extLst>
          </p:cNvPr>
          <p:cNvSpPr/>
          <p:nvPr/>
        </p:nvSpPr>
        <p:spPr>
          <a:xfrm>
            <a:off x="8608095" y="1840149"/>
            <a:ext cx="1145628" cy="461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31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Sign Up</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483476" y="1303501"/>
            <a:ext cx="11112041" cy="461665"/>
          </a:xfrm>
          <a:prstGeom prst="rect">
            <a:avLst/>
          </a:prstGeom>
        </p:spPr>
        <p:txBody>
          <a:bodyPr wrap="square">
            <a:spAutoFit/>
          </a:bodyPr>
          <a:lstStyle/>
          <a:p>
            <a:r>
              <a:rPr lang="en-US" sz="2400" dirty="0">
                <a:solidFill>
                  <a:schemeClr val="bg1"/>
                </a:solidFill>
                <a:latin typeface="Atlas Grotesk Web"/>
              </a:rPr>
              <a:t>Sign up using your student email address or the address you use the most</a:t>
            </a:r>
            <a:endParaRPr lang="en-US" sz="2400" dirty="0">
              <a:solidFill>
                <a:schemeClr val="bg1"/>
              </a:solidFill>
            </a:endParaRPr>
          </a:p>
        </p:txBody>
      </p:sp>
      <p:sp>
        <p:nvSpPr>
          <p:cNvPr id="8" name="Oval 7">
            <a:extLst>
              <a:ext uri="{FF2B5EF4-FFF2-40B4-BE49-F238E27FC236}">
                <a16:creationId xmlns:a16="http://schemas.microsoft.com/office/drawing/2014/main" id="{D55068B3-5C79-49F7-9664-E0AF5116333E}"/>
              </a:ext>
            </a:extLst>
          </p:cNvPr>
          <p:cNvSpPr/>
          <p:nvPr/>
        </p:nvSpPr>
        <p:spPr>
          <a:xfrm>
            <a:off x="6542627" y="2988528"/>
            <a:ext cx="1145628" cy="461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C22BB7-EFB9-4C6B-AD71-76A2F6A4C143}"/>
              </a:ext>
            </a:extLst>
          </p:cNvPr>
          <p:cNvPicPr>
            <a:picLocks noChangeAspect="1"/>
          </p:cNvPicPr>
          <p:nvPr/>
        </p:nvPicPr>
        <p:blipFill>
          <a:blip r:embed="rId2"/>
          <a:stretch>
            <a:fillRect/>
          </a:stretch>
        </p:blipFill>
        <p:spPr>
          <a:xfrm>
            <a:off x="3583906" y="1840149"/>
            <a:ext cx="4930197" cy="4834993"/>
          </a:xfrm>
          <a:prstGeom prst="rect">
            <a:avLst/>
          </a:prstGeom>
        </p:spPr>
      </p:pic>
    </p:spTree>
    <p:extLst>
      <p:ext uri="{BB962C8B-B14F-4D97-AF65-F5344CB8AC3E}">
        <p14:creationId xmlns:p14="http://schemas.microsoft.com/office/powerpoint/2010/main" val="232870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Selecting the Type of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483476" y="1303501"/>
            <a:ext cx="11112041" cy="830997"/>
          </a:xfrm>
          <a:prstGeom prst="rect">
            <a:avLst/>
          </a:prstGeom>
        </p:spPr>
        <p:txBody>
          <a:bodyPr wrap="square">
            <a:spAutoFit/>
          </a:bodyPr>
          <a:lstStyle/>
          <a:p>
            <a:pPr algn="ctr"/>
            <a:r>
              <a:rPr lang="en-US" sz="2400" dirty="0">
                <a:solidFill>
                  <a:schemeClr val="bg1"/>
                </a:solidFill>
                <a:latin typeface="Atlas Grotesk Web"/>
              </a:rPr>
              <a:t>Select “I just need a website” – if you are already prepared to begin selling online please contact me for more information.</a:t>
            </a:r>
            <a:endParaRPr lang="en-US" sz="2400" dirty="0">
              <a:solidFill>
                <a:schemeClr val="bg1"/>
              </a:solidFill>
            </a:endParaRPr>
          </a:p>
        </p:txBody>
      </p:sp>
      <p:pic>
        <p:nvPicPr>
          <p:cNvPr id="6" name="Picture 5">
            <a:extLst>
              <a:ext uri="{FF2B5EF4-FFF2-40B4-BE49-F238E27FC236}">
                <a16:creationId xmlns:a16="http://schemas.microsoft.com/office/drawing/2014/main" id="{663FBA4E-1A61-4ACA-A2D1-2E8BB4D51A33}"/>
              </a:ext>
            </a:extLst>
          </p:cNvPr>
          <p:cNvPicPr>
            <a:picLocks noChangeAspect="1"/>
          </p:cNvPicPr>
          <p:nvPr/>
        </p:nvPicPr>
        <p:blipFill>
          <a:blip r:embed="rId2"/>
          <a:stretch>
            <a:fillRect/>
          </a:stretch>
        </p:blipFill>
        <p:spPr>
          <a:xfrm>
            <a:off x="2230070" y="2357756"/>
            <a:ext cx="7071585" cy="4085130"/>
          </a:xfrm>
          <a:prstGeom prst="rect">
            <a:avLst/>
          </a:prstGeom>
        </p:spPr>
      </p:pic>
      <p:sp>
        <p:nvSpPr>
          <p:cNvPr id="9" name="Oval 8">
            <a:extLst>
              <a:ext uri="{FF2B5EF4-FFF2-40B4-BE49-F238E27FC236}">
                <a16:creationId xmlns:a16="http://schemas.microsoft.com/office/drawing/2014/main" id="{2212DBEE-A21C-4715-AA66-E6FFE6564090}"/>
              </a:ext>
            </a:extLst>
          </p:cNvPr>
          <p:cNvSpPr/>
          <p:nvPr/>
        </p:nvSpPr>
        <p:spPr>
          <a:xfrm>
            <a:off x="2428012" y="3022025"/>
            <a:ext cx="3415739" cy="28952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87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Selecting a Theme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483476" y="1303501"/>
            <a:ext cx="11112041" cy="830997"/>
          </a:xfrm>
          <a:prstGeom prst="rect">
            <a:avLst/>
          </a:prstGeom>
        </p:spPr>
        <p:txBody>
          <a:bodyPr wrap="square">
            <a:spAutoFit/>
          </a:bodyPr>
          <a:lstStyle/>
          <a:p>
            <a:pPr algn="ctr"/>
            <a:r>
              <a:rPr lang="en-US" sz="2400" dirty="0">
                <a:solidFill>
                  <a:schemeClr val="bg1"/>
                </a:solidFill>
                <a:latin typeface="Atlas Grotesk Web"/>
              </a:rPr>
              <a:t>Browse the themes and find one that’s suits your business. </a:t>
            </a:r>
          </a:p>
          <a:p>
            <a:pPr algn="ctr"/>
            <a:r>
              <a:rPr lang="en-US" sz="2400" dirty="0">
                <a:solidFill>
                  <a:schemeClr val="bg1"/>
                </a:solidFill>
                <a:latin typeface="Atlas Grotesk Web"/>
              </a:rPr>
              <a:t>Please note you can always change this later.</a:t>
            </a:r>
            <a:endParaRPr lang="en-US" sz="2400" dirty="0">
              <a:solidFill>
                <a:schemeClr val="bg1"/>
              </a:solidFill>
            </a:endParaRPr>
          </a:p>
        </p:txBody>
      </p:sp>
      <p:pic>
        <p:nvPicPr>
          <p:cNvPr id="7" name="Picture 6">
            <a:extLst>
              <a:ext uri="{FF2B5EF4-FFF2-40B4-BE49-F238E27FC236}">
                <a16:creationId xmlns:a16="http://schemas.microsoft.com/office/drawing/2014/main" id="{E9E2C379-E667-44FA-942E-3099EEB5A8A2}"/>
              </a:ext>
            </a:extLst>
          </p:cNvPr>
          <p:cNvPicPr>
            <a:picLocks noChangeAspect="1"/>
          </p:cNvPicPr>
          <p:nvPr/>
        </p:nvPicPr>
        <p:blipFill>
          <a:blip r:embed="rId2"/>
          <a:stretch>
            <a:fillRect/>
          </a:stretch>
        </p:blipFill>
        <p:spPr>
          <a:xfrm>
            <a:off x="2725300" y="2406781"/>
            <a:ext cx="6450232" cy="4417882"/>
          </a:xfrm>
          <a:prstGeom prst="rect">
            <a:avLst/>
          </a:prstGeom>
        </p:spPr>
      </p:pic>
    </p:spTree>
    <p:extLst>
      <p:ext uri="{BB962C8B-B14F-4D97-AF65-F5344CB8AC3E}">
        <p14:creationId xmlns:p14="http://schemas.microsoft.com/office/powerpoint/2010/main" val="202799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Selecting a Theme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483476" y="1303501"/>
            <a:ext cx="11112041" cy="461665"/>
          </a:xfrm>
          <a:prstGeom prst="rect">
            <a:avLst/>
          </a:prstGeom>
        </p:spPr>
        <p:txBody>
          <a:bodyPr wrap="square">
            <a:spAutoFit/>
          </a:bodyPr>
          <a:lstStyle/>
          <a:p>
            <a:pPr algn="ctr"/>
            <a:r>
              <a:rPr lang="en-US" sz="2400" dirty="0">
                <a:solidFill>
                  <a:schemeClr val="bg1"/>
                </a:solidFill>
                <a:latin typeface="Atlas Grotesk Web"/>
              </a:rPr>
              <a:t>Once you have viewed and choosing a theme, click Start Editing.</a:t>
            </a:r>
            <a:endParaRPr lang="en-US" sz="2400" dirty="0">
              <a:solidFill>
                <a:schemeClr val="bg1"/>
              </a:solidFill>
            </a:endParaRPr>
          </a:p>
        </p:txBody>
      </p:sp>
      <p:pic>
        <p:nvPicPr>
          <p:cNvPr id="4" name="Picture 3">
            <a:extLst>
              <a:ext uri="{FF2B5EF4-FFF2-40B4-BE49-F238E27FC236}">
                <a16:creationId xmlns:a16="http://schemas.microsoft.com/office/drawing/2014/main" id="{92B017C4-3796-49C5-B37B-B7BA4EE40DEB}"/>
              </a:ext>
            </a:extLst>
          </p:cNvPr>
          <p:cNvPicPr>
            <a:picLocks noChangeAspect="1"/>
          </p:cNvPicPr>
          <p:nvPr/>
        </p:nvPicPr>
        <p:blipFill rotWithShape="1">
          <a:blip r:embed="rId2"/>
          <a:srcRect l="3544" t="10115" r="1341" b="10498"/>
          <a:stretch/>
        </p:blipFill>
        <p:spPr>
          <a:xfrm>
            <a:off x="1444091" y="2134498"/>
            <a:ext cx="8982170" cy="4685563"/>
          </a:xfrm>
          <a:prstGeom prst="rect">
            <a:avLst/>
          </a:prstGeom>
        </p:spPr>
      </p:pic>
      <p:sp>
        <p:nvSpPr>
          <p:cNvPr id="8" name="Oval 7">
            <a:extLst>
              <a:ext uri="{FF2B5EF4-FFF2-40B4-BE49-F238E27FC236}">
                <a16:creationId xmlns:a16="http://schemas.microsoft.com/office/drawing/2014/main" id="{13A18481-F5E4-4E3E-A7E6-1156789C0430}"/>
              </a:ext>
            </a:extLst>
          </p:cNvPr>
          <p:cNvSpPr/>
          <p:nvPr/>
        </p:nvSpPr>
        <p:spPr>
          <a:xfrm>
            <a:off x="9423191" y="1944413"/>
            <a:ext cx="1250609" cy="69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74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9EC342-737F-4E75-B7A5-DE73EAF8C002}"/>
              </a:ext>
            </a:extLst>
          </p:cNvPr>
          <p:cNvPicPr>
            <a:picLocks noChangeAspect="1"/>
          </p:cNvPicPr>
          <p:nvPr/>
        </p:nvPicPr>
        <p:blipFill>
          <a:blip r:embed="rId2"/>
          <a:stretch>
            <a:fillRect/>
          </a:stretch>
        </p:blipFill>
        <p:spPr>
          <a:xfrm>
            <a:off x="847164" y="1303501"/>
            <a:ext cx="5343749" cy="5490153"/>
          </a:xfrm>
          <a:prstGeom prst="rect">
            <a:avLst/>
          </a:prstGeom>
        </p:spPr>
      </p:pic>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Selecting a domain name  www.domain.weebly.com</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id="{BC8C5876-3980-4EA8-9825-3E4764141779}"/>
              </a:ext>
            </a:extLst>
          </p:cNvPr>
          <p:cNvSpPr/>
          <p:nvPr/>
        </p:nvSpPr>
        <p:spPr>
          <a:xfrm>
            <a:off x="6792290" y="2680356"/>
            <a:ext cx="4803227" cy="2308324"/>
          </a:xfrm>
          <a:prstGeom prst="rect">
            <a:avLst/>
          </a:prstGeom>
        </p:spPr>
        <p:txBody>
          <a:bodyPr wrap="square">
            <a:spAutoFit/>
          </a:bodyPr>
          <a:lstStyle/>
          <a:p>
            <a:pPr algn="ctr"/>
            <a:r>
              <a:rPr lang="en-US" sz="2400" dirty="0">
                <a:solidFill>
                  <a:schemeClr val="bg1"/>
                </a:solidFill>
                <a:latin typeface="Atlas Grotesk Web"/>
              </a:rPr>
              <a:t>For now you will use a free </a:t>
            </a:r>
            <a:r>
              <a:rPr lang="en-US" sz="2400" dirty="0" err="1">
                <a:solidFill>
                  <a:schemeClr val="bg1"/>
                </a:solidFill>
                <a:latin typeface="Atlas Grotesk Web"/>
              </a:rPr>
              <a:t>weebly</a:t>
            </a:r>
            <a:r>
              <a:rPr lang="en-US" sz="2400" dirty="0">
                <a:solidFill>
                  <a:schemeClr val="bg1"/>
                </a:solidFill>
                <a:latin typeface="Atlas Grotesk Web"/>
              </a:rPr>
              <a:t> domain, if you wish to purchase a domain please contact me.</a:t>
            </a:r>
          </a:p>
          <a:p>
            <a:pPr algn="ctr"/>
            <a:endParaRPr lang="en-US" sz="2400" dirty="0">
              <a:solidFill>
                <a:schemeClr val="bg1"/>
              </a:solidFill>
              <a:latin typeface="Atlas Grotesk Web"/>
            </a:endParaRPr>
          </a:p>
          <a:p>
            <a:pPr algn="ctr"/>
            <a:r>
              <a:rPr lang="en-US" sz="2400" dirty="0">
                <a:solidFill>
                  <a:schemeClr val="bg1"/>
                </a:solidFill>
                <a:latin typeface="Atlas Grotesk Web"/>
              </a:rPr>
              <a:t>Your domain will be www.domain.weebly.com for now</a:t>
            </a:r>
            <a:endParaRPr lang="en-US" sz="2400" dirty="0">
              <a:solidFill>
                <a:schemeClr val="bg1"/>
              </a:solidFill>
            </a:endParaRPr>
          </a:p>
        </p:txBody>
      </p:sp>
      <p:sp>
        <p:nvSpPr>
          <p:cNvPr id="10" name="Oval 9">
            <a:extLst>
              <a:ext uri="{FF2B5EF4-FFF2-40B4-BE49-F238E27FC236}">
                <a16:creationId xmlns:a16="http://schemas.microsoft.com/office/drawing/2014/main" id="{3774593F-6598-43DB-A170-9B8D49C50A66}"/>
              </a:ext>
            </a:extLst>
          </p:cNvPr>
          <p:cNvSpPr/>
          <p:nvPr/>
        </p:nvSpPr>
        <p:spPr>
          <a:xfrm>
            <a:off x="916369" y="5204229"/>
            <a:ext cx="5123127" cy="11599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83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a:extLst>
              <a:ext uri="{FF2B5EF4-FFF2-40B4-BE49-F238E27FC236}">
                <a16:creationId xmlns:a16="http://schemas.microsoft.com/office/drawing/2014/main" id="{89A3334B-901C-422D-8E7E-602F17073AB5}"/>
              </a:ext>
            </a:extLst>
          </p:cNvPr>
          <p:cNvPicPr>
            <a:picLocks noChangeAspect="1"/>
          </p:cNvPicPr>
          <p:nvPr/>
        </p:nvPicPr>
        <p:blipFill>
          <a:blip r:embed="rId2"/>
          <a:stretch>
            <a:fillRect/>
          </a:stretch>
        </p:blipFill>
        <p:spPr>
          <a:xfrm>
            <a:off x="306332" y="1387364"/>
            <a:ext cx="11579335" cy="5253267"/>
          </a:xfrm>
          <a:prstGeom prst="rect">
            <a:avLst/>
          </a:prstGeom>
        </p:spPr>
      </p:pic>
      <p:sp>
        <p:nvSpPr>
          <p:cNvPr id="8" name="Oval 7">
            <a:extLst>
              <a:ext uri="{FF2B5EF4-FFF2-40B4-BE49-F238E27FC236}">
                <a16:creationId xmlns:a16="http://schemas.microsoft.com/office/drawing/2014/main" id="{732A5ADD-AF2E-439B-8132-3FF0F5028158}"/>
              </a:ext>
            </a:extLst>
          </p:cNvPr>
          <p:cNvSpPr/>
          <p:nvPr/>
        </p:nvSpPr>
        <p:spPr>
          <a:xfrm>
            <a:off x="1828800" y="1303502"/>
            <a:ext cx="651641" cy="441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A22550A-E3E9-4675-80C4-8FB441C2887F}"/>
              </a:ext>
            </a:extLst>
          </p:cNvPr>
          <p:cNvSpPr/>
          <p:nvPr/>
        </p:nvSpPr>
        <p:spPr>
          <a:xfrm>
            <a:off x="337862" y="2612040"/>
            <a:ext cx="702661" cy="604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781A2A9-857B-439D-86B0-672F02AFA8E8}"/>
              </a:ext>
            </a:extLst>
          </p:cNvPr>
          <p:cNvSpPr/>
          <p:nvPr/>
        </p:nvSpPr>
        <p:spPr>
          <a:xfrm>
            <a:off x="1114093" y="2612040"/>
            <a:ext cx="702661" cy="604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EC781F9-40DA-48F4-A970-FD7E7BF23E9B}"/>
              </a:ext>
            </a:extLst>
          </p:cNvPr>
          <p:cNvSpPr/>
          <p:nvPr/>
        </p:nvSpPr>
        <p:spPr>
          <a:xfrm>
            <a:off x="337861" y="3216166"/>
            <a:ext cx="702661" cy="604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452D0D-D96C-4F08-9A41-203CC681B47C}"/>
              </a:ext>
            </a:extLst>
          </p:cNvPr>
          <p:cNvSpPr/>
          <p:nvPr/>
        </p:nvSpPr>
        <p:spPr>
          <a:xfrm>
            <a:off x="327349" y="4297557"/>
            <a:ext cx="702661" cy="604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D5A35D-53BD-4229-BF2A-F6EA5CC36D4B}"/>
              </a:ext>
            </a:extLst>
          </p:cNvPr>
          <p:cNvSpPr/>
          <p:nvPr/>
        </p:nvSpPr>
        <p:spPr>
          <a:xfrm>
            <a:off x="327348" y="4864968"/>
            <a:ext cx="702661" cy="604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F8B0AA-4577-40CA-8661-B079B0979359}"/>
              </a:ext>
            </a:extLst>
          </p:cNvPr>
          <p:cNvSpPr txBox="1"/>
          <p:nvPr/>
        </p:nvSpPr>
        <p:spPr>
          <a:xfrm>
            <a:off x="8744607" y="2612040"/>
            <a:ext cx="3214630" cy="3693319"/>
          </a:xfrm>
          <a:prstGeom prst="rect">
            <a:avLst/>
          </a:prstGeom>
          <a:solidFill>
            <a:schemeClr val="bg1"/>
          </a:solidFill>
          <a:ln w="28575">
            <a:solidFill>
              <a:srgbClr val="FF0000"/>
            </a:solidFill>
          </a:ln>
        </p:spPr>
        <p:txBody>
          <a:bodyPr wrap="square" rtlCol="0">
            <a:spAutoFit/>
          </a:bodyPr>
          <a:lstStyle/>
          <a:p>
            <a:r>
              <a:rPr lang="en-US" dirty="0"/>
              <a:t>For now we will focus on some simple features of the build tab.</a:t>
            </a:r>
          </a:p>
          <a:p>
            <a:endParaRPr lang="en-US" dirty="0"/>
          </a:p>
          <a:p>
            <a:r>
              <a:rPr lang="en-US" u="sng" dirty="0"/>
              <a:t>Title: </a:t>
            </a:r>
            <a:r>
              <a:rPr lang="en-US" dirty="0"/>
              <a:t>This provides text for a large title</a:t>
            </a:r>
          </a:p>
          <a:p>
            <a:r>
              <a:rPr lang="en-US" u="sng" dirty="0"/>
              <a:t>Text:</a:t>
            </a:r>
            <a:r>
              <a:rPr lang="en-US" dirty="0"/>
              <a:t> This provides text for a paragraph or smaller text.</a:t>
            </a:r>
          </a:p>
          <a:p>
            <a:r>
              <a:rPr lang="en-US" u="sng" dirty="0"/>
              <a:t>Image:</a:t>
            </a:r>
            <a:r>
              <a:rPr lang="en-US" dirty="0"/>
              <a:t> This provides you the opportunity to add an image</a:t>
            </a:r>
          </a:p>
          <a:p>
            <a:r>
              <a:rPr lang="en-US" u="sng" dirty="0"/>
              <a:t>Spacer:</a:t>
            </a:r>
            <a:r>
              <a:rPr lang="en-US" dirty="0"/>
              <a:t> This will be used to space different sections</a:t>
            </a:r>
          </a:p>
          <a:p>
            <a:r>
              <a:rPr lang="en-US" u="sng" dirty="0"/>
              <a:t>Button:</a:t>
            </a:r>
            <a:r>
              <a:rPr lang="en-US" dirty="0"/>
              <a:t> This will be used for your calls to action</a:t>
            </a:r>
          </a:p>
        </p:txBody>
      </p:sp>
    </p:spTree>
    <p:extLst>
      <p:ext uri="{BB962C8B-B14F-4D97-AF65-F5344CB8AC3E}">
        <p14:creationId xmlns:p14="http://schemas.microsoft.com/office/powerpoint/2010/main" val="410992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0AE1A-02A1-4364-A5C0-D36E06F4C919}"/>
              </a:ext>
            </a:extLst>
          </p:cNvPr>
          <p:cNvPicPr>
            <a:picLocks noChangeAspect="1"/>
          </p:cNvPicPr>
          <p:nvPr/>
        </p:nvPicPr>
        <p:blipFill rotWithShape="1">
          <a:blip r:embed="rId2"/>
          <a:srcRect t="9809" r="575" b="16935"/>
          <a:stretch/>
        </p:blipFill>
        <p:spPr>
          <a:xfrm>
            <a:off x="337860" y="1388906"/>
            <a:ext cx="11509489" cy="5300131"/>
          </a:xfrm>
          <a:prstGeom prst="rect">
            <a:avLst/>
          </a:prstGeom>
        </p:spPr>
      </p:pic>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Oval 7">
            <a:extLst>
              <a:ext uri="{FF2B5EF4-FFF2-40B4-BE49-F238E27FC236}">
                <a16:creationId xmlns:a16="http://schemas.microsoft.com/office/drawing/2014/main" id="{732A5ADD-AF2E-439B-8132-3FF0F5028158}"/>
              </a:ext>
            </a:extLst>
          </p:cNvPr>
          <p:cNvSpPr/>
          <p:nvPr/>
        </p:nvSpPr>
        <p:spPr>
          <a:xfrm>
            <a:off x="2532994" y="1343911"/>
            <a:ext cx="651641" cy="441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D5A35D-53BD-4229-BF2A-F6EA5CC36D4B}"/>
              </a:ext>
            </a:extLst>
          </p:cNvPr>
          <p:cNvSpPr/>
          <p:nvPr/>
        </p:nvSpPr>
        <p:spPr>
          <a:xfrm>
            <a:off x="344650" y="1618216"/>
            <a:ext cx="1557722" cy="19763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F8B0AA-4577-40CA-8661-B079B0979359}"/>
              </a:ext>
            </a:extLst>
          </p:cNvPr>
          <p:cNvSpPr txBox="1"/>
          <p:nvPr/>
        </p:nvSpPr>
        <p:spPr>
          <a:xfrm>
            <a:off x="8744607" y="2612040"/>
            <a:ext cx="2764221" cy="1200329"/>
          </a:xfrm>
          <a:prstGeom prst="rect">
            <a:avLst/>
          </a:prstGeom>
          <a:solidFill>
            <a:schemeClr val="bg1"/>
          </a:solidFill>
          <a:ln w="28575">
            <a:solidFill>
              <a:srgbClr val="FF0000"/>
            </a:solidFill>
          </a:ln>
        </p:spPr>
        <p:txBody>
          <a:bodyPr wrap="square" rtlCol="0">
            <a:spAutoFit/>
          </a:bodyPr>
          <a:lstStyle/>
          <a:p>
            <a:r>
              <a:rPr lang="en-US" dirty="0"/>
              <a:t>Pages:</a:t>
            </a:r>
          </a:p>
          <a:p>
            <a:r>
              <a:rPr lang="en-US" dirty="0"/>
              <a:t>This tab will be used to add pages or change the name of your pages.</a:t>
            </a:r>
          </a:p>
        </p:txBody>
      </p:sp>
    </p:spTree>
    <p:extLst>
      <p:ext uri="{BB962C8B-B14F-4D97-AF65-F5344CB8AC3E}">
        <p14:creationId xmlns:p14="http://schemas.microsoft.com/office/powerpoint/2010/main" val="238817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1650124" y="2200780"/>
            <a:ext cx="9207062" cy="3108543"/>
          </a:xfrm>
          <a:prstGeom prst="rect">
            <a:avLst/>
          </a:prstGeom>
          <a:noFill/>
        </p:spPr>
        <p:txBody>
          <a:bodyPr wrap="square" lIns="91440" tIns="45720" rIns="91440" bIns="45720">
            <a:spAutoFit/>
          </a:bodyPr>
          <a:lstStyle/>
          <a:p>
            <a:pPr algn="ctr"/>
            <a:r>
              <a:rPr lang="en-US" sz="2800" i="1" dirty="0">
                <a:solidFill>
                  <a:schemeClr val="bg1"/>
                </a:solidFill>
              </a:rPr>
              <a:t>A website is a digital space that potential customers can visit for information about your business, browse your products/services, purchase products/services or to communicate with your business.</a:t>
            </a:r>
          </a:p>
          <a:p>
            <a:pPr algn="ctr"/>
            <a:endParaRPr lang="en-US" sz="2800" i="1" dirty="0">
              <a:solidFill>
                <a:schemeClr val="bg1"/>
              </a:solidFill>
            </a:endParaRPr>
          </a:p>
          <a:p>
            <a:pPr algn="ctr"/>
            <a:r>
              <a:rPr lang="en-US" sz="2800" i="1" dirty="0">
                <a:solidFill>
                  <a:schemeClr val="bg1"/>
                </a:solidFill>
              </a:rPr>
              <a:t>A website is associated with a web address also known as a domain – for example, </a:t>
            </a:r>
            <a:r>
              <a:rPr lang="en-US" sz="2800" dirty="0">
                <a:hlinkClick r:id="rId2"/>
              </a:rPr>
              <a:t>https://www.bhsice.com/</a:t>
            </a:r>
            <a:endParaRPr lang="en-US" sz="2800" i="1" u="sng" dirty="0">
              <a:solidFill>
                <a:schemeClr val="bg1"/>
              </a:solidFill>
            </a:endParaRPr>
          </a:p>
        </p:txBody>
      </p: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What is a website?</a:t>
            </a:r>
          </a:p>
        </p:txBody>
      </p:sp>
    </p:spTree>
    <p:extLst>
      <p:ext uri="{BB962C8B-B14F-4D97-AF65-F5344CB8AC3E}">
        <p14:creationId xmlns:p14="http://schemas.microsoft.com/office/powerpoint/2010/main" val="268073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5ED0B2-9A9C-4A87-91AC-650F6D018BB3}"/>
              </a:ext>
            </a:extLst>
          </p:cNvPr>
          <p:cNvPicPr>
            <a:picLocks noChangeAspect="1"/>
          </p:cNvPicPr>
          <p:nvPr/>
        </p:nvPicPr>
        <p:blipFill rotWithShape="1">
          <a:blip r:embed="rId2"/>
          <a:srcRect t="9809" b="24214"/>
          <a:stretch/>
        </p:blipFill>
        <p:spPr>
          <a:xfrm>
            <a:off x="483476" y="1487433"/>
            <a:ext cx="10972800" cy="4524701"/>
          </a:xfrm>
          <a:prstGeom prst="rect">
            <a:avLst/>
          </a:prstGeom>
        </p:spPr>
      </p:pic>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Oval 7">
            <a:extLst>
              <a:ext uri="{FF2B5EF4-FFF2-40B4-BE49-F238E27FC236}">
                <a16:creationId xmlns:a16="http://schemas.microsoft.com/office/drawing/2014/main" id="{732A5ADD-AF2E-439B-8132-3FF0F5028158}"/>
              </a:ext>
            </a:extLst>
          </p:cNvPr>
          <p:cNvSpPr/>
          <p:nvPr/>
        </p:nvSpPr>
        <p:spPr>
          <a:xfrm>
            <a:off x="2522483" y="1429564"/>
            <a:ext cx="651641" cy="441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D5A35D-53BD-4229-BF2A-F6EA5CC36D4B}"/>
              </a:ext>
            </a:extLst>
          </p:cNvPr>
          <p:cNvSpPr/>
          <p:nvPr/>
        </p:nvSpPr>
        <p:spPr>
          <a:xfrm>
            <a:off x="294290" y="2931522"/>
            <a:ext cx="1891862" cy="1514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F8B0AA-4577-40CA-8661-B079B0979359}"/>
              </a:ext>
            </a:extLst>
          </p:cNvPr>
          <p:cNvSpPr txBox="1"/>
          <p:nvPr/>
        </p:nvSpPr>
        <p:spPr>
          <a:xfrm>
            <a:off x="8744607" y="2612040"/>
            <a:ext cx="2764221" cy="2308324"/>
          </a:xfrm>
          <a:prstGeom prst="rect">
            <a:avLst/>
          </a:prstGeom>
          <a:solidFill>
            <a:schemeClr val="bg1"/>
          </a:solidFill>
          <a:ln w="28575">
            <a:solidFill>
              <a:srgbClr val="FF0000"/>
            </a:solidFill>
          </a:ln>
        </p:spPr>
        <p:txBody>
          <a:bodyPr wrap="square" rtlCol="0">
            <a:spAutoFit/>
          </a:bodyPr>
          <a:lstStyle/>
          <a:p>
            <a:r>
              <a:rPr lang="en-US" dirty="0"/>
              <a:t>Pages:</a:t>
            </a:r>
          </a:p>
          <a:p>
            <a:r>
              <a:rPr lang="en-US" dirty="0"/>
              <a:t>You change choose a header or no head for each of your webpages. This will look different for each theme so it’s important to preview this and choose what you prefer.</a:t>
            </a:r>
          </a:p>
        </p:txBody>
      </p:sp>
    </p:spTree>
    <p:extLst>
      <p:ext uri="{BB962C8B-B14F-4D97-AF65-F5344CB8AC3E}">
        <p14:creationId xmlns:p14="http://schemas.microsoft.com/office/powerpoint/2010/main" val="225758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E22A17-0AE6-4DAA-B784-9B758F7F6BE9}"/>
              </a:ext>
            </a:extLst>
          </p:cNvPr>
          <p:cNvPicPr>
            <a:picLocks noChangeAspect="1"/>
          </p:cNvPicPr>
          <p:nvPr/>
        </p:nvPicPr>
        <p:blipFill>
          <a:blip r:embed="rId2"/>
          <a:stretch>
            <a:fillRect/>
          </a:stretch>
        </p:blipFill>
        <p:spPr>
          <a:xfrm>
            <a:off x="511054" y="1470804"/>
            <a:ext cx="11056883" cy="5076265"/>
          </a:xfrm>
          <a:prstGeom prst="rect">
            <a:avLst/>
          </a:prstGeom>
        </p:spPr>
      </p:pic>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Oval 7">
            <a:extLst>
              <a:ext uri="{FF2B5EF4-FFF2-40B4-BE49-F238E27FC236}">
                <a16:creationId xmlns:a16="http://schemas.microsoft.com/office/drawing/2014/main" id="{732A5ADD-AF2E-439B-8132-3FF0F5028158}"/>
              </a:ext>
            </a:extLst>
          </p:cNvPr>
          <p:cNvSpPr/>
          <p:nvPr/>
        </p:nvSpPr>
        <p:spPr>
          <a:xfrm>
            <a:off x="3289738" y="1415209"/>
            <a:ext cx="651641" cy="441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D5A35D-53BD-4229-BF2A-F6EA5CC36D4B}"/>
              </a:ext>
            </a:extLst>
          </p:cNvPr>
          <p:cNvSpPr/>
          <p:nvPr/>
        </p:nvSpPr>
        <p:spPr>
          <a:xfrm>
            <a:off x="483476" y="2452181"/>
            <a:ext cx="1557722" cy="9949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F8B0AA-4577-40CA-8661-B079B0979359}"/>
              </a:ext>
            </a:extLst>
          </p:cNvPr>
          <p:cNvSpPr txBox="1"/>
          <p:nvPr/>
        </p:nvSpPr>
        <p:spPr>
          <a:xfrm>
            <a:off x="8744607" y="2612040"/>
            <a:ext cx="2764221" cy="2585323"/>
          </a:xfrm>
          <a:prstGeom prst="rect">
            <a:avLst/>
          </a:prstGeom>
          <a:solidFill>
            <a:schemeClr val="bg1"/>
          </a:solidFill>
          <a:ln w="28575">
            <a:solidFill>
              <a:srgbClr val="FF0000"/>
            </a:solidFill>
          </a:ln>
        </p:spPr>
        <p:txBody>
          <a:bodyPr wrap="square" rtlCol="0">
            <a:spAutoFit/>
          </a:bodyPr>
          <a:lstStyle/>
          <a:p>
            <a:r>
              <a:rPr lang="en-US" dirty="0"/>
              <a:t>Theme:</a:t>
            </a:r>
          </a:p>
          <a:p>
            <a:r>
              <a:rPr lang="en-US" dirty="0"/>
              <a:t>This tab will be used if you wish to change your theme or change the fonts used on your website.</a:t>
            </a:r>
          </a:p>
          <a:p>
            <a:r>
              <a:rPr lang="en-US" dirty="0"/>
              <a:t>Depending on your theme there may also be some options specific to your theme.</a:t>
            </a:r>
          </a:p>
        </p:txBody>
      </p:sp>
    </p:spTree>
    <p:extLst>
      <p:ext uri="{BB962C8B-B14F-4D97-AF65-F5344CB8AC3E}">
        <p14:creationId xmlns:p14="http://schemas.microsoft.com/office/powerpoint/2010/main" val="19923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84BE13-0FF2-412C-9E0F-F779AFEA0F76}"/>
              </a:ext>
            </a:extLst>
          </p:cNvPr>
          <p:cNvPicPr>
            <a:picLocks noChangeAspect="1"/>
          </p:cNvPicPr>
          <p:nvPr/>
        </p:nvPicPr>
        <p:blipFill>
          <a:blip r:embed="rId2"/>
          <a:stretch>
            <a:fillRect/>
          </a:stretch>
        </p:blipFill>
        <p:spPr>
          <a:xfrm>
            <a:off x="830317" y="1417175"/>
            <a:ext cx="10352690" cy="5173255"/>
          </a:xfrm>
          <a:prstGeom prst="rect">
            <a:avLst/>
          </a:prstGeom>
        </p:spPr>
      </p:pic>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 name="TextBox 5">
            <a:extLst>
              <a:ext uri="{FF2B5EF4-FFF2-40B4-BE49-F238E27FC236}">
                <a16:creationId xmlns:a16="http://schemas.microsoft.com/office/drawing/2014/main" id="{57F8B0AA-4577-40CA-8661-B079B0979359}"/>
              </a:ext>
            </a:extLst>
          </p:cNvPr>
          <p:cNvSpPr txBox="1"/>
          <p:nvPr/>
        </p:nvSpPr>
        <p:spPr>
          <a:xfrm>
            <a:off x="8366235" y="2643571"/>
            <a:ext cx="2764221" cy="1754326"/>
          </a:xfrm>
          <a:prstGeom prst="rect">
            <a:avLst/>
          </a:prstGeom>
          <a:solidFill>
            <a:schemeClr val="bg1"/>
          </a:solidFill>
          <a:ln w="28575">
            <a:solidFill>
              <a:srgbClr val="FF0000"/>
            </a:solidFill>
          </a:ln>
        </p:spPr>
        <p:txBody>
          <a:bodyPr wrap="square" rtlCol="0">
            <a:spAutoFit/>
          </a:bodyPr>
          <a:lstStyle/>
          <a:p>
            <a:r>
              <a:rPr lang="en-US" dirty="0"/>
              <a:t>Logo / Company Name:</a:t>
            </a:r>
          </a:p>
          <a:p>
            <a:r>
              <a:rPr lang="en-US" dirty="0"/>
              <a:t> </a:t>
            </a:r>
          </a:p>
          <a:p>
            <a:r>
              <a:rPr lang="en-US" dirty="0"/>
              <a:t>Hover over the logo / company name and add your logo or company name.</a:t>
            </a:r>
          </a:p>
        </p:txBody>
      </p:sp>
    </p:spTree>
    <p:extLst>
      <p:ext uri="{BB962C8B-B14F-4D97-AF65-F5344CB8AC3E}">
        <p14:creationId xmlns:p14="http://schemas.microsoft.com/office/powerpoint/2010/main" val="50718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84BE13-0FF2-412C-9E0F-F779AFEA0F76}"/>
              </a:ext>
            </a:extLst>
          </p:cNvPr>
          <p:cNvPicPr>
            <a:picLocks noChangeAspect="1"/>
          </p:cNvPicPr>
          <p:nvPr/>
        </p:nvPicPr>
        <p:blipFill>
          <a:blip r:embed="rId2"/>
          <a:stretch>
            <a:fillRect/>
          </a:stretch>
        </p:blipFill>
        <p:spPr>
          <a:xfrm>
            <a:off x="830317" y="1417175"/>
            <a:ext cx="10352690" cy="5173255"/>
          </a:xfrm>
          <a:prstGeom prst="rect">
            <a:avLst/>
          </a:prstGeom>
        </p:spPr>
      </p:pic>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 name="TextBox 5">
            <a:extLst>
              <a:ext uri="{FF2B5EF4-FFF2-40B4-BE49-F238E27FC236}">
                <a16:creationId xmlns:a16="http://schemas.microsoft.com/office/drawing/2014/main" id="{57F8B0AA-4577-40CA-8661-B079B0979359}"/>
              </a:ext>
            </a:extLst>
          </p:cNvPr>
          <p:cNvSpPr txBox="1"/>
          <p:nvPr/>
        </p:nvSpPr>
        <p:spPr>
          <a:xfrm>
            <a:off x="8366235" y="2643571"/>
            <a:ext cx="2764221" cy="1754326"/>
          </a:xfrm>
          <a:prstGeom prst="rect">
            <a:avLst/>
          </a:prstGeom>
          <a:solidFill>
            <a:schemeClr val="bg1"/>
          </a:solidFill>
          <a:ln w="28575">
            <a:solidFill>
              <a:srgbClr val="FF0000"/>
            </a:solidFill>
          </a:ln>
        </p:spPr>
        <p:txBody>
          <a:bodyPr wrap="square" rtlCol="0">
            <a:spAutoFit/>
          </a:bodyPr>
          <a:lstStyle/>
          <a:p>
            <a:r>
              <a:rPr lang="en-US" dirty="0"/>
              <a:t>Logo / Company Name:</a:t>
            </a:r>
          </a:p>
          <a:p>
            <a:r>
              <a:rPr lang="en-US" dirty="0"/>
              <a:t> </a:t>
            </a:r>
          </a:p>
          <a:p>
            <a:r>
              <a:rPr lang="en-US" dirty="0"/>
              <a:t>Hover over the logo / company name and add your logo or company name.</a:t>
            </a:r>
          </a:p>
        </p:txBody>
      </p:sp>
    </p:spTree>
    <p:extLst>
      <p:ext uri="{BB962C8B-B14F-4D97-AF65-F5344CB8AC3E}">
        <p14:creationId xmlns:p14="http://schemas.microsoft.com/office/powerpoint/2010/main" val="327445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483476" y="568759"/>
            <a:ext cx="11112041"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Building Your Website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TextBox 7">
            <a:extLst>
              <a:ext uri="{FF2B5EF4-FFF2-40B4-BE49-F238E27FC236}">
                <a16:creationId xmlns:a16="http://schemas.microsoft.com/office/drawing/2014/main" id="{CAD6E25C-945E-4594-A65D-12062386CC78}"/>
              </a:ext>
            </a:extLst>
          </p:cNvPr>
          <p:cNvSpPr txBox="1"/>
          <p:nvPr/>
        </p:nvSpPr>
        <p:spPr>
          <a:xfrm>
            <a:off x="483476" y="1575588"/>
            <a:ext cx="6650442" cy="3970318"/>
          </a:xfrm>
          <a:prstGeom prst="rect">
            <a:avLst/>
          </a:prstGeom>
          <a:noFill/>
          <a:ln w="28575">
            <a:noFill/>
          </a:ln>
        </p:spPr>
        <p:txBody>
          <a:bodyPr wrap="square" rtlCol="0">
            <a:spAutoFit/>
          </a:bodyPr>
          <a:lstStyle/>
          <a:p>
            <a:pPr algn="ctr"/>
            <a:r>
              <a:rPr lang="en-US" sz="2800" dirty="0">
                <a:solidFill>
                  <a:schemeClr val="bg1"/>
                </a:solidFill>
              </a:rPr>
              <a:t>You will find Weebly is a very intuitive platform to use. Everything is drag and drop and you can always delete items you add. Please take some time to get familiar and test different elements. If you have specific questions, please contact me directly.</a:t>
            </a:r>
          </a:p>
          <a:p>
            <a:pPr algn="ctr"/>
            <a:endParaRPr lang="en-US" sz="2800" dirty="0">
              <a:solidFill>
                <a:schemeClr val="bg1"/>
              </a:solidFill>
            </a:endParaRPr>
          </a:p>
          <a:p>
            <a:pPr algn="ctr"/>
            <a:r>
              <a:rPr lang="en-US" sz="2800" dirty="0">
                <a:solidFill>
                  <a:schemeClr val="bg1"/>
                </a:solidFill>
              </a:rPr>
              <a:t>There is also a video provided by Weebly with more in depth instructions</a:t>
            </a:r>
          </a:p>
        </p:txBody>
      </p:sp>
      <p:sp>
        <p:nvSpPr>
          <p:cNvPr id="4" name="Rectangle 3">
            <a:extLst>
              <a:ext uri="{FF2B5EF4-FFF2-40B4-BE49-F238E27FC236}">
                <a16:creationId xmlns:a16="http://schemas.microsoft.com/office/drawing/2014/main" id="{B75596BF-1D18-4BAA-8E8D-552362293D54}"/>
              </a:ext>
            </a:extLst>
          </p:cNvPr>
          <p:cNvSpPr/>
          <p:nvPr/>
        </p:nvSpPr>
        <p:spPr>
          <a:xfrm>
            <a:off x="7121170" y="4838368"/>
            <a:ext cx="5004703" cy="369332"/>
          </a:xfrm>
          <a:prstGeom prst="rect">
            <a:avLst/>
          </a:prstGeom>
        </p:spPr>
        <p:txBody>
          <a:bodyPr wrap="none">
            <a:spAutoFit/>
          </a:bodyPr>
          <a:lstStyle/>
          <a:p>
            <a:r>
              <a:rPr lang="en-US" dirty="0">
                <a:hlinkClick r:id="rId2"/>
              </a:rPr>
              <a:t>https://www.youtube.com/watch?v=v81nRa_W9Fk</a:t>
            </a:r>
            <a:endParaRPr lang="en-US" dirty="0"/>
          </a:p>
        </p:txBody>
      </p:sp>
      <p:pic>
        <p:nvPicPr>
          <p:cNvPr id="9" name="Picture 8">
            <a:extLst>
              <a:ext uri="{FF2B5EF4-FFF2-40B4-BE49-F238E27FC236}">
                <a16:creationId xmlns:a16="http://schemas.microsoft.com/office/drawing/2014/main" id="{0D3C0E7A-4D70-46BC-8C19-1979E681D448}"/>
              </a:ext>
            </a:extLst>
          </p:cNvPr>
          <p:cNvPicPr>
            <a:picLocks noChangeAspect="1"/>
          </p:cNvPicPr>
          <p:nvPr/>
        </p:nvPicPr>
        <p:blipFill rotWithShape="1">
          <a:blip r:embed="rId3"/>
          <a:srcRect l="670" t="16043" r="27012" b="13257"/>
          <a:stretch/>
        </p:blipFill>
        <p:spPr>
          <a:xfrm>
            <a:off x="7355418" y="1890898"/>
            <a:ext cx="4517337" cy="2760182"/>
          </a:xfrm>
          <a:prstGeom prst="rect">
            <a:avLst/>
          </a:prstGeom>
        </p:spPr>
      </p:pic>
    </p:spTree>
    <p:extLst>
      <p:ext uri="{BB962C8B-B14F-4D97-AF65-F5344CB8AC3E}">
        <p14:creationId xmlns:p14="http://schemas.microsoft.com/office/powerpoint/2010/main" val="76856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744086" y="568759"/>
            <a:ext cx="11013763"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Keep It Simple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 name="Rectangle 6">
            <a:extLst>
              <a:ext uri="{FF2B5EF4-FFF2-40B4-BE49-F238E27FC236}">
                <a16:creationId xmlns:a16="http://schemas.microsoft.com/office/drawing/2014/main" id="{A4D95736-6E02-4BBE-870E-10224F619D1C}"/>
              </a:ext>
            </a:extLst>
          </p:cNvPr>
          <p:cNvSpPr/>
          <p:nvPr/>
        </p:nvSpPr>
        <p:spPr>
          <a:xfrm>
            <a:off x="765975" y="1510765"/>
            <a:ext cx="10721831" cy="4832092"/>
          </a:xfrm>
          <a:prstGeom prst="rect">
            <a:avLst/>
          </a:prstGeom>
          <a:noFill/>
        </p:spPr>
        <p:txBody>
          <a:bodyPr wrap="square" lIns="91440" tIns="45720" rIns="91440" bIns="45720">
            <a:spAutoFit/>
          </a:bodyPr>
          <a:lstStyle/>
          <a:p>
            <a:pPr algn="ctr"/>
            <a:r>
              <a:rPr lang="en-US" sz="2800" dirty="0">
                <a:solidFill>
                  <a:schemeClr val="bg1"/>
                </a:solidFill>
              </a:rPr>
              <a:t>Simple website are often the most effective website.</a:t>
            </a:r>
          </a:p>
          <a:p>
            <a:pPr algn="ctr"/>
            <a:r>
              <a:rPr lang="en-US" sz="2800" dirty="0">
                <a:solidFill>
                  <a:schemeClr val="bg1"/>
                </a:solidFill>
              </a:rPr>
              <a:t/>
            </a:r>
            <a:br>
              <a:rPr lang="en-US" sz="2800" dirty="0">
                <a:solidFill>
                  <a:schemeClr val="bg1"/>
                </a:solidFill>
              </a:rPr>
            </a:br>
            <a:r>
              <a:rPr lang="en-US" sz="2800" dirty="0">
                <a:solidFill>
                  <a:schemeClr val="bg1"/>
                </a:solidFill>
              </a:rPr>
              <a:t>In order to keep it simple you must be thoughtful in your web design and identify what the purpose of your individual site will be.</a:t>
            </a:r>
          </a:p>
          <a:p>
            <a:pPr algn="ctr"/>
            <a:endParaRPr lang="en-US" sz="2800" dirty="0">
              <a:solidFill>
                <a:schemeClr val="bg1"/>
              </a:solidFill>
            </a:endParaRPr>
          </a:p>
          <a:p>
            <a:pPr marL="1371600" lvl="2" indent="-457200">
              <a:buFont typeface="Arial" panose="020B0604020202020204" pitchFamily="34" charset="0"/>
              <a:buChar char="•"/>
            </a:pPr>
            <a:r>
              <a:rPr lang="en-US" sz="2800" dirty="0">
                <a:solidFill>
                  <a:schemeClr val="bg1"/>
                </a:solidFill>
              </a:rPr>
              <a:t>Do not overload customer with information</a:t>
            </a:r>
          </a:p>
          <a:p>
            <a:pPr marL="1371600" lvl="2" indent="-457200">
              <a:buFont typeface="Arial" panose="020B0604020202020204" pitchFamily="34" charset="0"/>
              <a:buChar char="•"/>
            </a:pPr>
            <a:r>
              <a:rPr lang="en-US" sz="2800" dirty="0">
                <a:solidFill>
                  <a:schemeClr val="bg1"/>
                </a:solidFill>
              </a:rPr>
              <a:t>Your website should be easy to navigate</a:t>
            </a:r>
          </a:p>
          <a:p>
            <a:pPr marL="1371600" lvl="2" indent="-457200">
              <a:buFont typeface="Arial" panose="020B0604020202020204" pitchFamily="34" charset="0"/>
              <a:buChar char="•"/>
            </a:pPr>
            <a:r>
              <a:rPr lang="en-US" sz="2800" dirty="0">
                <a:solidFill>
                  <a:schemeClr val="bg1"/>
                </a:solidFill>
              </a:rPr>
              <a:t>Customer should easily be able to browse, shop or contact you</a:t>
            </a:r>
          </a:p>
          <a:p>
            <a:pPr marL="1371600" lvl="2" indent="-457200">
              <a:buFont typeface="Arial" panose="020B0604020202020204" pitchFamily="34" charset="0"/>
              <a:buChar char="•"/>
            </a:pPr>
            <a:r>
              <a:rPr lang="en-US" sz="2800" dirty="0">
                <a:solidFill>
                  <a:schemeClr val="bg1"/>
                </a:solidFill>
              </a:rPr>
              <a:t>Use appealing colors and easy to read text</a:t>
            </a:r>
          </a:p>
          <a:p>
            <a:pPr marL="1371600" lvl="2" indent="-457200">
              <a:buFont typeface="Arial" panose="020B0604020202020204" pitchFamily="34" charset="0"/>
              <a:buChar char="•"/>
            </a:pPr>
            <a:r>
              <a:rPr lang="en-US" sz="2800" dirty="0">
                <a:solidFill>
                  <a:schemeClr val="bg1"/>
                </a:solidFill>
              </a:rPr>
              <a:t>Use pictures that align with your business</a:t>
            </a:r>
          </a:p>
          <a:p>
            <a:endParaRPr lang="en-US" sz="2800" dirty="0">
              <a:solidFill>
                <a:schemeClr val="bg1"/>
              </a:solidFill>
            </a:endParaRPr>
          </a:p>
        </p:txBody>
      </p:sp>
    </p:spTree>
    <p:extLst>
      <p:ext uri="{BB962C8B-B14F-4D97-AF65-F5344CB8AC3E}">
        <p14:creationId xmlns:p14="http://schemas.microsoft.com/office/powerpoint/2010/main" val="150239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744086" y="568759"/>
            <a:ext cx="11013763"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Example – Groovy Granola</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4" name="Rectangle 13">
            <a:extLst>
              <a:ext uri="{FF2B5EF4-FFF2-40B4-BE49-F238E27FC236}">
                <a16:creationId xmlns:a16="http://schemas.microsoft.com/office/drawing/2014/main" id="{30C73BCB-B223-446E-8966-7C97416A445D}"/>
              </a:ext>
            </a:extLst>
          </p:cNvPr>
          <p:cNvSpPr/>
          <p:nvPr/>
        </p:nvSpPr>
        <p:spPr>
          <a:xfrm>
            <a:off x="166480" y="2043388"/>
            <a:ext cx="4284531" cy="3477875"/>
          </a:xfrm>
          <a:prstGeom prst="rect">
            <a:avLst/>
          </a:prstGeom>
          <a:noFill/>
        </p:spPr>
        <p:txBody>
          <a:bodyPr wrap="square" lIns="91440" tIns="45720" rIns="91440" bIns="45720">
            <a:spAutoFit/>
          </a:bodyPr>
          <a:lstStyle/>
          <a:p>
            <a:pPr algn="ctr"/>
            <a:r>
              <a:rPr lang="en-US" sz="2000" dirty="0">
                <a:solidFill>
                  <a:schemeClr val="bg1"/>
                </a:solidFill>
              </a:rPr>
              <a:t>This is a good example of keeping it simple. There is nothing complex about the webpage, it is clear and to the point. There is a call to action to Shop Now. The colors coordinate well and do not distract the customer.</a:t>
            </a:r>
          </a:p>
          <a:p>
            <a:pPr algn="ctr"/>
            <a:endParaRPr lang="en-US" sz="2000" dirty="0">
              <a:solidFill>
                <a:schemeClr val="bg1"/>
              </a:solidFill>
            </a:endParaRPr>
          </a:p>
          <a:p>
            <a:pPr algn="ctr"/>
            <a:r>
              <a:rPr lang="en-US" sz="2000" dirty="0">
                <a:solidFill>
                  <a:schemeClr val="bg1"/>
                </a:solidFill>
              </a:rPr>
              <a:t>Good luck!</a:t>
            </a:r>
          </a:p>
          <a:p>
            <a:pPr algn="ctr"/>
            <a:r>
              <a:rPr lang="en-US" sz="2000" dirty="0">
                <a:solidFill>
                  <a:schemeClr val="bg1"/>
                </a:solidFill>
              </a:rPr>
              <a:t/>
            </a:r>
            <a:br>
              <a:rPr lang="en-US" sz="2000" dirty="0">
                <a:solidFill>
                  <a:schemeClr val="bg1"/>
                </a:solidFill>
              </a:rPr>
            </a:br>
            <a:r>
              <a:rPr lang="en-US" sz="2000" dirty="0">
                <a:solidFill>
                  <a:schemeClr val="bg1"/>
                </a:solidFill>
              </a:rPr>
              <a:t>Let me know if you have any questions </a:t>
            </a:r>
            <a:br>
              <a:rPr lang="en-US" sz="2000" dirty="0">
                <a:solidFill>
                  <a:schemeClr val="bg1"/>
                </a:solidFill>
              </a:rPr>
            </a:br>
            <a:r>
              <a:rPr lang="en-US" sz="2000" dirty="0">
                <a:solidFill>
                  <a:schemeClr val="bg1"/>
                </a:solidFill>
              </a:rPr>
              <a:t>or need any help!</a:t>
            </a:r>
          </a:p>
        </p:txBody>
      </p:sp>
      <p:pic>
        <p:nvPicPr>
          <p:cNvPr id="2" name="Picture 1">
            <a:extLst>
              <a:ext uri="{FF2B5EF4-FFF2-40B4-BE49-F238E27FC236}">
                <a16:creationId xmlns:a16="http://schemas.microsoft.com/office/drawing/2014/main" id="{C52ABBE3-65DD-42DE-B61B-6DABC13B5BF5}"/>
              </a:ext>
            </a:extLst>
          </p:cNvPr>
          <p:cNvPicPr>
            <a:picLocks noChangeAspect="1"/>
          </p:cNvPicPr>
          <p:nvPr/>
        </p:nvPicPr>
        <p:blipFill rotWithShape="1">
          <a:blip r:embed="rId3"/>
          <a:srcRect l="13889" t="14865" r="1224" b="17855"/>
          <a:stretch/>
        </p:blipFill>
        <p:spPr>
          <a:xfrm>
            <a:off x="4551364" y="2043388"/>
            <a:ext cx="7574509" cy="3752193"/>
          </a:xfrm>
          <a:prstGeom prst="rect">
            <a:avLst/>
          </a:prstGeom>
        </p:spPr>
      </p:pic>
    </p:spTree>
    <p:extLst>
      <p:ext uri="{BB962C8B-B14F-4D97-AF65-F5344CB8AC3E}">
        <p14:creationId xmlns:p14="http://schemas.microsoft.com/office/powerpoint/2010/main" val="278369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Design Inspiration</a:t>
            </a:r>
          </a:p>
        </p:txBody>
      </p:sp>
      <p:sp>
        <p:nvSpPr>
          <p:cNvPr id="8" name="Rectangle 7">
            <a:extLst>
              <a:ext uri="{FF2B5EF4-FFF2-40B4-BE49-F238E27FC236}">
                <a16:creationId xmlns:a16="http://schemas.microsoft.com/office/drawing/2014/main" id="{7E973DDE-07A9-4682-9E57-E6851E463CA9}"/>
              </a:ext>
            </a:extLst>
          </p:cNvPr>
          <p:cNvSpPr/>
          <p:nvPr/>
        </p:nvSpPr>
        <p:spPr>
          <a:xfrm>
            <a:off x="847164" y="1871614"/>
            <a:ext cx="9207062" cy="3539430"/>
          </a:xfrm>
          <a:prstGeom prst="rect">
            <a:avLst/>
          </a:prstGeom>
          <a:noFill/>
        </p:spPr>
        <p:txBody>
          <a:bodyPr wrap="square" lIns="91440" tIns="45720" rIns="91440" bIns="45720">
            <a:spAutoFit/>
          </a:bodyPr>
          <a:lstStyle/>
          <a:p>
            <a:r>
              <a:rPr lang="en-US" sz="3200" dirty="0">
                <a:solidFill>
                  <a:schemeClr val="bg1"/>
                </a:solidFill>
              </a:rPr>
              <a:t>A great way to get design inspiration is to browse website you like!</a:t>
            </a:r>
          </a:p>
          <a:p>
            <a:endParaRPr lang="en-US" sz="3200" dirty="0">
              <a:solidFill>
                <a:schemeClr val="bg1"/>
              </a:solidFill>
            </a:endParaRPr>
          </a:p>
          <a:p>
            <a:r>
              <a:rPr lang="en-US" sz="3200" dirty="0">
                <a:solidFill>
                  <a:schemeClr val="bg1"/>
                </a:solidFill>
              </a:rPr>
              <a:t>Large companies invest substantial money into designing and building their website. You can pick up design tips by browsing their sites and choosing elements that may work for your website!</a:t>
            </a:r>
          </a:p>
        </p:txBody>
      </p:sp>
    </p:spTree>
    <p:extLst>
      <p:ext uri="{BB962C8B-B14F-4D97-AF65-F5344CB8AC3E}">
        <p14:creationId xmlns:p14="http://schemas.microsoft.com/office/powerpoint/2010/main" val="146982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Examples</a:t>
            </a:r>
          </a:p>
        </p:txBody>
      </p:sp>
      <p:sp>
        <p:nvSpPr>
          <p:cNvPr id="8" name="Rectangle 7">
            <a:extLst>
              <a:ext uri="{FF2B5EF4-FFF2-40B4-BE49-F238E27FC236}">
                <a16:creationId xmlns:a16="http://schemas.microsoft.com/office/drawing/2014/main" id="{7E973DDE-07A9-4682-9E57-E6851E463CA9}"/>
              </a:ext>
            </a:extLst>
          </p:cNvPr>
          <p:cNvSpPr/>
          <p:nvPr/>
        </p:nvSpPr>
        <p:spPr>
          <a:xfrm>
            <a:off x="847163" y="1871614"/>
            <a:ext cx="10157167" cy="3539430"/>
          </a:xfrm>
          <a:prstGeom prst="rect">
            <a:avLst/>
          </a:prstGeom>
          <a:noFill/>
        </p:spPr>
        <p:txBody>
          <a:bodyPr wrap="square" lIns="91440" tIns="45720" rIns="91440" bIns="45720">
            <a:spAutoFit/>
          </a:bodyPr>
          <a:lstStyle/>
          <a:p>
            <a:r>
              <a:rPr lang="en-US" sz="3200" dirty="0">
                <a:solidFill>
                  <a:schemeClr val="bg1"/>
                </a:solidFill>
              </a:rPr>
              <a:t>Here are a few example of simple, yet effective websites!</a:t>
            </a:r>
          </a:p>
          <a:p>
            <a:endParaRPr lang="en-US" sz="3200" dirty="0">
              <a:solidFill>
                <a:schemeClr val="bg1"/>
              </a:solidFill>
            </a:endParaRPr>
          </a:p>
          <a:p>
            <a:r>
              <a:rPr lang="en-US" sz="3200" dirty="0">
                <a:hlinkClick r:id="rId3"/>
              </a:rPr>
              <a:t>https://www.bhsice.com/high-school.html</a:t>
            </a:r>
            <a:endParaRPr lang="en-US" sz="3200" dirty="0" smtClean="0">
              <a:solidFill>
                <a:schemeClr val="bg1"/>
              </a:solidFill>
              <a:hlinkClick r:id="rId4">
                <a:extLst>
                  <a:ext uri="{A12FA001-AC4F-418D-AE19-62706E023703}">
                    <ahyp:hlinkClr xmlns="" xmlns:ahyp="http://schemas.microsoft.com/office/drawing/2018/hyperlinkcolor" val="tx"/>
                  </a:ext>
                </a:extLst>
              </a:hlinkClick>
            </a:endParaRPr>
          </a:p>
          <a:p>
            <a:r>
              <a:rPr lang="en-US" sz="3200" dirty="0" smtClean="0">
                <a:solidFill>
                  <a:schemeClr val="bg1"/>
                </a:solidFill>
                <a:hlinkClick r:id="rId4">
                  <a:extLst>
                    <a:ext uri="{A12FA001-AC4F-418D-AE19-62706E023703}">
                      <ahyp:hlinkClr xmlns="" xmlns:ahyp="http://schemas.microsoft.com/office/drawing/2018/hyperlinkcolor" val="tx"/>
                    </a:ext>
                  </a:extLst>
                </a:hlinkClick>
              </a:rPr>
              <a:t>www.shaybear.ca</a:t>
            </a:r>
            <a:r>
              <a:rPr lang="en-US" sz="3200" dirty="0" smtClean="0">
                <a:solidFill>
                  <a:schemeClr val="bg1"/>
                </a:solidFill>
              </a:rPr>
              <a:t> </a:t>
            </a:r>
            <a:endParaRPr lang="en-US" sz="3200" dirty="0">
              <a:solidFill>
                <a:schemeClr val="bg1"/>
              </a:solidFill>
            </a:endParaRPr>
          </a:p>
          <a:p>
            <a:r>
              <a:rPr lang="en-US" sz="3200" dirty="0">
                <a:solidFill>
                  <a:schemeClr val="bg1"/>
                </a:solidFill>
                <a:hlinkClick r:id="rId5">
                  <a:extLst>
                    <a:ext uri="{A12FA001-AC4F-418D-AE19-62706E023703}">
                      <ahyp:hlinkClr xmlns="" xmlns:ahyp="http://schemas.microsoft.com/office/drawing/2018/hyperlinkcolor" val="tx"/>
                    </a:ext>
                  </a:extLst>
                </a:hlinkClick>
              </a:rPr>
              <a:t>www.countryliberty.ca</a:t>
            </a:r>
            <a:r>
              <a:rPr lang="en-US" sz="3200" dirty="0">
                <a:solidFill>
                  <a:schemeClr val="bg1"/>
                </a:solidFill>
              </a:rPr>
              <a:t> </a:t>
            </a:r>
          </a:p>
          <a:p>
            <a:r>
              <a:rPr lang="en-US" sz="3200" dirty="0">
                <a:solidFill>
                  <a:schemeClr val="bg1"/>
                </a:solidFill>
                <a:hlinkClick r:id="rId6">
                  <a:extLst>
                    <a:ext uri="{A12FA001-AC4F-418D-AE19-62706E023703}">
                      <ahyp:hlinkClr xmlns="" xmlns:ahyp="http://schemas.microsoft.com/office/drawing/2018/hyperlinkcolor" val="tx"/>
                    </a:ext>
                  </a:extLst>
                </a:hlinkClick>
              </a:rPr>
              <a:t>www.dooryardco.ca</a:t>
            </a:r>
            <a:r>
              <a:rPr lang="en-US" sz="3200" dirty="0">
                <a:solidFill>
                  <a:schemeClr val="bg1"/>
                </a:solidFill>
              </a:rPr>
              <a:t> </a:t>
            </a:r>
          </a:p>
          <a:p>
            <a:r>
              <a:rPr lang="en-US" sz="3200" dirty="0">
                <a:solidFill>
                  <a:schemeClr val="bg1"/>
                </a:solidFill>
                <a:hlinkClick r:id="rId7">
                  <a:extLst>
                    <a:ext uri="{A12FA001-AC4F-418D-AE19-62706E023703}">
                      <ahyp:hlinkClr xmlns="" xmlns:ahyp="http://schemas.microsoft.com/office/drawing/2018/hyperlinkcolor" val="tx"/>
                    </a:ext>
                  </a:extLst>
                </a:hlinkClick>
              </a:rPr>
              <a:t>www.kienna.com</a:t>
            </a:r>
            <a:r>
              <a:rPr lang="en-US" sz="3200" dirty="0">
                <a:solidFill>
                  <a:schemeClr val="bg1"/>
                </a:solidFill>
              </a:rPr>
              <a:t> </a:t>
            </a:r>
          </a:p>
        </p:txBody>
      </p:sp>
      <p:sp>
        <p:nvSpPr>
          <p:cNvPr id="6" name="Rectangle 5">
            <a:extLst>
              <a:ext uri="{FF2B5EF4-FFF2-40B4-BE49-F238E27FC236}">
                <a16:creationId xmlns:a16="http://schemas.microsoft.com/office/drawing/2014/main" id="{0A3E30E2-6FB2-4E90-821E-9C55764E6A37}"/>
              </a:ext>
            </a:extLst>
          </p:cNvPr>
          <p:cNvSpPr/>
          <p:nvPr/>
        </p:nvSpPr>
        <p:spPr>
          <a:xfrm>
            <a:off x="6513606" y="3476348"/>
            <a:ext cx="4302905" cy="2062103"/>
          </a:xfrm>
          <a:prstGeom prst="rect">
            <a:avLst/>
          </a:prstGeom>
          <a:noFill/>
        </p:spPr>
        <p:txBody>
          <a:bodyPr wrap="square" lIns="91440" tIns="45720" rIns="91440" bIns="45720">
            <a:spAutoFit/>
          </a:bodyPr>
          <a:lstStyle/>
          <a:p>
            <a:pPr algn="ctr"/>
            <a:r>
              <a:rPr lang="en-US" sz="3200" dirty="0">
                <a:solidFill>
                  <a:schemeClr val="bg1"/>
                </a:solidFill>
              </a:rPr>
              <a:t>Search for some of your favorite products online, and check out their websites!</a:t>
            </a:r>
          </a:p>
        </p:txBody>
      </p:sp>
    </p:spTree>
    <p:extLst>
      <p:ext uri="{BB962C8B-B14F-4D97-AF65-F5344CB8AC3E}">
        <p14:creationId xmlns:p14="http://schemas.microsoft.com/office/powerpoint/2010/main" val="308781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The Purpose of This lesson</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Rectangle 7">
            <a:extLst>
              <a:ext uri="{FF2B5EF4-FFF2-40B4-BE49-F238E27FC236}">
                <a16:creationId xmlns:a16="http://schemas.microsoft.com/office/drawing/2014/main" id="{7E973DDE-07A9-4682-9E57-E6851E463CA9}"/>
              </a:ext>
            </a:extLst>
          </p:cNvPr>
          <p:cNvSpPr/>
          <p:nvPr/>
        </p:nvSpPr>
        <p:spPr>
          <a:xfrm>
            <a:off x="847164" y="2151727"/>
            <a:ext cx="10157167" cy="3539430"/>
          </a:xfrm>
          <a:prstGeom prst="rect">
            <a:avLst/>
          </a:prstGeom>
          <a:noFill/>
        </p:spPr>
        <p:txBody>
          <a:bodyPr wrap="square" lIns="91440" tIns="45720" rIns="91440" bIns="45720">
            <a:spAutoFit/>
          </a:bodyPr>
          <a:lstStyle/>
          <a:p>
            <a:r>
              <a:rPr lang="en-US" sz="3200" dirty="0">
                <a:solidFill>
                  <a:schemeClr val="bg1"/>
                </a:solidFill>
              </a:rPr>
              <a:t>Web design can be as complicated as you wish it to be. </a:t>
            </a:r>
          </a:p>
          <a:p>
            <a:endParaRPr lang="en-US" sz="3200" dirty="0">
              <a:solidFill>
                <a:schemeClr val="bg1"/>
              </a:solidFill>
            </a:endParaRPr>
          </a:p>
          <a:p>
            <a:r>
              <a:rPr lang="en-US" sz="3200" dirty="0">
                <a:solidFill>
                  <a:schemeClr val="bg1"/>
                </a:solidFill>
              </a:rPr>
              <a:t>For the purpose of this lesson we will focus on keeping it simple. If you already have web design experience and would like to go further, please contact </a:t>
            </a:r>
            <a:r>
              <a:rPr lang="en-US" sz="3200" dirty="0" smtClean="0">
                <a:solidFill>
                  <a:schemeClr val="bg1"/>
                </a:solidFill>
              </a:rPr>
              <a:t>Mr. Hallihan </a:t>
            </a:r>
            <a:r>
              <a:rPr lang="en-US" sz="3200" dirty="0">
                <a:solidFill>
                  <a:schemeClr val="bg1"/>
                </a:solidFill>
              </a:rPr>
              <a:t>directly for additional suggestions and </a:t>
            </a:r>
            <a:r>
              <a:rPr lang="en-US" sz="3200" dirty="0" smtClean="0">
                <a:solidFill>
                  <a:schemeClr val="bg1"/>
                </a:solidFill>
              </a:rPr>
              <a:t>instructions</a:t>
            </a:r>
            <a:r>
              <a:rPr lang="en-US" sz="3200" dirty="0">
                <a:solidFill>
                  <a:schemeClr val="bg1"/>
                </a:solidFill>
              </a:rPr>
              <a:t> </a:t>
            </a:r>
            <a:r>
              <a:rPr lang="en-US" sz="3200" dirty="0" smtClean="0">
                <a:solidFill>
                  <a:schemeClr val="bg1"/>
                </a:solidFill>
              </a:rPr>
              <a:t>as I manage the bhsice.com website.</a:t>
            </a:r>
            <a:endParaRPr lang="en-US" sz="3200" dirty="0">
              <a:solidFill>
                <a:schemeClr val="bg1"/>
              </a:solidFill>
            </a:endParaRPr>
          </a:p>
        </p:txBody>
      </p:sp>
    </p:spTree>
    <p:extLst>
      <p:ext uri="{BB962C8B-B14F-4D97-AF65-F5344CB8AC3E}">
        <p14:creationId xmlns:p14="http://schemas.microsoft.com/office/powerpoint/2010/main" val="395291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Our Focus </a:t>
            </a:r>
          </a:p>
        </p:txBody>
      </p:sp>
      <p:sp>
        <p:nvSpPr>
          <p:cNvPr id="8" name="Rectangle 7">
            <a:extLst>
              <a:ext uri="{FF2B5EF4-FFF2-40B4-BE49-F238E27FC236}">
                <a16:creationId xmlns:a16="http://schemas.microsoft.com/office/drawing/2014/main" id="{7E973DDE-07A9-4682-9E57-E6851E463CA9}"/>
              </a:ext>
            </a:extLst>
          </p:cNvPr>
          <p:cNvSpPr/>
          <p:nvPr/>
        </p:nvSpPr>
        <p:spPr>
          <a:xfrm>
            <a:off x="847164" y="1531617"/>
            <a:ext cx="10157167" cy="4401205"/>
          </a:xfrm>
          <a:prstGeom prst="rect">
            <a:avLst/>
          </a:prstGeom>
          <a:noFill/>
        </p:spPr>
        <p:txBody>
          <a:bodyPr wrap="square" lIns="91440" tIns="45720" rIns="91440" bIns="45720">
            <a:spAutoFit/>
          </a:bodyPr>
          <a:lstStyle/>
          <a:p>
            <a:r>
              <a:rPr lang="en-US" sz="2000" dirty="0">
                <a:solidFill>
                  <a:schemeClr val="bg1"/>
                </a:solidFill>
              </a:rPr>
              <a:t>We will focus on these three key components:</a:t>
            </a:r>
          </a:p>
          <a:p>
            <a:endParaRPr lang="en-US" sz="2000" dirty="0">
              <a:solidFill>
                <a:schemeClr val="bg1"/>
              </a:solidFill>
            </a:endParaRPr>
          </a:p>
          <a:p>
            <a:pPr marL="514350" indent="-514350">
              <a:buFont typeface="+mj-lt"/>
              <a:buAutoNum type="arabicPeriod"/>
            </a:pPr>
            <a:r>
              <a:rPr lang="en-US" sz="2000" u="sng" dirty="0">
                <a:solidFill>
                  <a:schemeClr val="bg1"/>
                </a:solidFill>
              </a:rPr>
              <a:t>Website Theme / Template</a:t>
            </a:r>
          </a:p>
          <a:p>
            <a:pPr marL="971550" lvl="1" indent="-514350">
              <a:buFont typeface="Arial" panose="020B0604020202020204" pitchFamily="34" charset="0"/>
              <a:buChar char="•"/>
            </a:pPr>
            <a:r>
              <a:rPr lang="en-US" sz="2000" dirty="0">
                <a:solidFill>
                  <a:schemeClr val="bg1"/>
                </a:solidFill>
              </a:rPr>
              <a:t>This refers to the overall layout of your website, for example, where your logo is located, where your navigation is located, the size and colors of different sections and much more!</a:t>
            </a:r>
          </a:p>
          <a:p>
            <a:pPr marL="514350" indent="-514350">
              <a:buFont typeface="+mj-lt"/>
              <a:buAutoNum type="arabicPeriod"/>
            </a:pPr>
            <a:r>
              <a:rPr lang="en-US" sz="2000" u="sng" dirty="0">
                <a:solidFill>
                  <a:schemeClr val="bg1"/>
                </a:solidFill>
              </a:rPr>
              <a:t>Website Content</a:t>
            </a:r>
          </a:p>
          <a:p>
            <a:pPr marL="971550" lvl="1" indent="-514350">
              <a:buFont typeface="Arial" panose="020B0604020202020204" pitchFamily="34" charset="0"/>
              <a:buChar char="•"/>
            </a:pPr>
            <a:r>
              <a:rPr lang="en-US" sz="2000" dirty="0">
                <a:solidFill>
                  <a:schemeClr val="bg1"/>
                </a:solidFill>
              </a:rPr>
              <a:t>This refers to the content on your website pages, it’s very important to keep your content simple and to the point. No one wants to read an essay on your website. Be thoughtful in what you write and ensure there is a purpose to what you write.</a:t>
            </a:r>
          </a:p>
          <a:p>
            <a:pPr marL="514350" indent="-514350">
              <a:buFont typeface="+mj-lt"/>
              <a:buAutoNum type="arabicPeriod"/>
            </a:pPr>
            <a:r>
              <a:rPr lang="en-US" sz="2000" u="sng" dirty="0">
                <a:solidFill>
                  <a:schemeClr val="bg1"/>
                </a:solidFill>
              </a:rPr>
              <a:t>Calls to Action</a:t>
            </a:r>
          </a:p>
          <a:p>
            <a:pPr marL="971550" lvl="1" indent="-514350">
              <a:buFont typeface="Arial" panose="020B0604020202020204" pitchFamily="34" charset="0"/>
              <a:buChar char="•"/>
            </a:pPr>
            <a:r>
              <a:rPr lang="en-US" sz="2000" dirty="0">
                <a:solidFill>
                  <a:schemeClr val="bg1"/>
                </a:solidFill>
              </a:rPr>
              <a:t>There should be several calls to action on your website, preferably a call to action on every page. A call to action is a button that encourages customers to make an action. Your call to action could be, Buy Now, Contact Me, Book an Appointment, etc.</a:t>
            </a:r>
          </a:p>
        </p:txBody>
      </p:sp>
    </p:spTree>
    <p:extLst>
      <p:ext uri="{BB962C8B-B14F-4D97-AF65-F5344CB8AC3E}">
        <p14:creationId xmlns:p14="http://schemas.microsoft.com/office/powerpoint/2010/main" val="328760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Basic</a:t>
            </a:r>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 Components of a Theme </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a:extLst>
              <a:ext uri="{FF2B5EF4-FFF2-40B4-BE49-F238E27FC236}">
                <a16:creationId xmlns:a16="http://schemas.microsoft.com/office/drawing/2014/main" id="{B8F63995-083D-4926-9866-C6ECE7F64733}"/>
              </a:ext>
            </a:extLst>
          </p:cNvPr>
          <p:cNvPicPr>
            <a:picLocks noChangeAspect="1"/>
          </p:cNvPicPr>
          <p:nvPr/>
        </p:nvPicPr>
        <p:blipFill>
          <a:blip r:embed="rId2"/>
          <a:stretch>
            <a:fillRect/>
          </a:stretch>
        </p:blipFill>
        <p:spPr>
          <a:xfrm>
            <a:off x="2523058" y="1237569"/>
            <a:ext cx="6904722" cy="5620431"/>
          </a:xfrm>
          <a:prstGeom prst="rect">
            <a:avLst/>
          </a:prstGeom>
        </p:spPr>
      </p:pic>
      <p:sp>
        <p:nvSpPr>
          <p:cNvPr id="6" name="TextBox 5">
            <a:extLst>
              <a:ext uri="{FF2B5EF4-FFF2-40B4-BE49-F238E27FC236}">
                <a16:creationId xmlns:a16="http://schemas.microsoft.com/office/drawing/2014/main" id="{A830847B-61F8-4148-AA5D-A5F8374D100D}"/>
              </a:ext>
            </a:extLst>
          </p:cNvPr>
          <p:cNvSpPr txBox="1"/>
          <p:nvPr/>
        </p:nvSpPr>
        <p:spPr>
          <a:xfrm>
            <a:off x="453029" y="1399068"/>
            <a:ext cx="2070029" cy="461665"/>
          </a:xfrm>
          <a:prstGeom prst="rect">
            <a:avLst/>
          </a:prstGeom>
          <a:noFill/>
        </p:spPr>
        <p:txBody>
          <a:bodyPr wrap="square" rtlCol="0">
            <a:spAutoFit/>
          </a:bodyPr>
          <a:lstStyle/>
          <a:p>
            <a:pPr algn="r"/>
            <a:r>
              <a:rPr lang="en-US" sz="2400" dirty="0">
                <a:solidFill>
                  <a:srgbClr val="FF0000"/>
                </a:solidFill>
              </a:rPr>
              <a:t>Header</a:t>
            </a:r>
          </a:p>
        </p:txBody>
      </p:sp>
      <p:sp>
        <p:nvSpPr>
          <p:cNvPr id="8" name="TextBox 7">
            <a:extLst>
              <a:ext uri="{FF2B5EF4-FFF2-40B4-BE49-F238E27FC236}">
                <a16:creationId xmlns:a16="http://schemas.microsoft.com/office/drawing/2014/main" id="{61166425-D277-47E2-A0E4-DEA05E41647A}"/>
              </a:ext>
            </a:extLst>
          </p:cNvPr>
          <p:cNvSpPr txBox="1"/>
          <p:nvPr/>
        </p:nvSpPr>
        <p:spPr>
          <a:xfrm>
            <a:off x="300629" y="5598132"/>
            <a:ext cx="2070029" cy="461665"/>
          </a:xfrm>
          <a:prstGeom prst="rect">
            <a:avLst/>
          </a:prstGeom>
          <a:noFill/>
        </p:spPr>
        <p:txBody>
          <a:bodyPr wrap="square" rtlCol="0">
            <a:spAutoFit/>
          </a:bodyPr>
          <a:lstStyle/>
          <a:p>
            <a:pPr algn="r"/>
            <a:r>
              <a:rPr lang="en-US" sz="2400" dirty="0">
                <a:solidFill>
                  <a:srgbClr val="FF0000"/>
                </a:solidFill>
              </a:rPr>
              <a:t>Footer</a:t>
            </a:r>
          </a:p>
        </p:txBody>
      </p:sp>
      <p:sp>
        <p:nvSpPr>
          <p:cNvPr id="9" name="TextBox 8">
            <a:extLst>
              <a:ext uri="{FF2B5EF4-FFF2-40B4-BE49-F238E27FC236}">
                <a16:creationId xmlns:a16="http://schemas.microsoft.com/office/drawing/2014/main" id="{41440779-B14B-4148-8F8A-5B37F478492E}"/>
              </a:ext>
            </a:extLst>
          </p:cNvPr>
          <p:cNvSpPr txBox="1"/>
          <p:nvPr/>
        </p:nvSpPr>
        <p:spPr>
          <a:xfrm>
            <a:off x="300629" y="3093439"/>
            <a:ext cx="2070029" cy="461665"/>
          </a:xfrm>
          <a:prstGeom prst="rect">
            <a:avLst/>
          </a:prstGeom>
          <a:noFill/>
        </p:spPr>
        <p:txBody>
          <a:bodyPr wrap="square" rtlCol="0">
            <a:spAutoFit/>
          </a:bodyPr>
          <a:lstStyle/>
          <a:p>
            <a:pPr algn="r"/>
            <a:r>
              <a:rPr lang="en-US" sz="2400" dirty="0">
                <a:solidFill>
                  <a:srgbClr val="FF0000"/>
                </a:solidFill>
              </a:rPr>
              <a:t>Content</a:t>
            </a:r>
          </a:p>
        </p:txBody>
      </p:sp>
      <p:sp>
        <p:nvSpPr>
          <p:cNvPr id="10" name="TextBox 9">
            <a:extLst>
              <a:ext uri="{FF2B5EF4-FFF2-40B4-BE49-F238E27FC236}">
                <a16:creationId xmlns:a16="http://schemas.microsoft.com/office/drawing/2014/main" id="{0D38931B-3877-4199-89C0-5759FB0BB059}"/>
              </a:ext>
            </a:extLst>
          </p:cNvPr>
          <p:cNvSpPr txBox="1"/>
          <p:nvPr/>
        </p:nvSpPr>
        <p:spPr>
          <a:xfrm>
            <a:off x="6587915" y="1153534"/>
            <a:ext cx="2070029" cy="461665"/>
          </a:xfrm>
          <a:prstGeom prst="rect">
            <a:avLst/>
          </a:prstGeom>
          <a:noFill/>
        </p:spPr>
        <p:txBody>
          <a:bodyPr wrap="square" rtlCol="0">
            <a:spAutoFit/>
          </a:bodyPr>
          <a:lstStyle/>
          <a:p>
            <a:pPr algn="ctr"/>
            <a:r>
              <a:rPr lang="en-US" sz="2400" dirty="0">
                <a:solidFill>
                  <a:srgbClr val="FF0000"/>
                </a:solidFill>
              </a:rPr>
              <a:t>Navigation</a:t>
            </a:r>
          </a:p>
        </p:txBody>
      </p:sp>
      <p:sp>
        <p:nvSpPr>
          <p:cNvPr id="11" name="TextBox 10">
            <a:extLst>
              <a:ext uri="{FF2B5EF4-FFF2-40B4-BE49-F238E27FC236}">
                <a16:creationId xmlns:a16="http://schemas.microsoft.com/office/drawing/2014/main" id="{C432BAE6-57C3-4F75-A2E2-45CC16157B6F}"/>
              </a:ext>
            </a:extLst>
          </p:cNvPr>
          <p:cNvSpPr txBox="1"/>
          <p:nvPr/>
        </p:nvSpPr>
        <p:spPr>
          <a:xfrm>
            <a:off x="3755377" y="4047784"/>
            <a:ext cx="2070029" cy="461665"/>
          </a:xfrm>
          <a:prstGeom prst="rect">
            <a:avLst/>
          </a:prstGeom>
          <a:noFill/>
        </p:spPr>
        <p:txBody>
          <a:bodyPr wrap="square" rtlCol="0">
            <a:spAutoFit/>
          </a:bodyPr>
          <a:lstStyle/>
          <a:p>
            <a:pPr algn="ctr"/>
            <a:r>
              <a:rPr lang="en-US" sz="2400" dirty="0">
                <a:solidFill>
                  <a:srgbClr val="FF0000"/>
                </a:solidFill>
              </a:rPr>
              <a:t>Button</a:t>
            </a:r>
          </a:p>
        </p:txBody>
      </p:sp>
    </p:spTree>
    <p:extLst>
      <p:ext uri="{BB962C8B-B14F-4D97-AF65-F5344CB8AC3E}">
        <p14:creationId xmlns:p14="http://schemas.microsoft.com/office/powerpoint/2010/main" val="192670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Website Content – Keep it Simple</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2" name="Picture 1">
            <a:extLst>
              <a:ext uri="{FF2B5EF4-FFF2-40B4-BE49-F238E27FC236}">
                <a16:creationId xmlns:a16="http://schemas.microsoft.com/office/drawing/2014/main" id="{48983B36-F5FF-4605-BE5A-C003EC0EEFF6}"/>
              </a:ext>
            </a:extLst>
          </p:cNvPr>
          <p:cNvPicPr>
            <a:picLocks noChangeAspect="1"/>
          </p:cNvPicPr>
          <p:nvPr/>
        </p:nvPicPr>
        <p:blipFill>
          <a:blip r:embed="rId2"/>
          <a:stretch>
            <a:fillRect/>
          </a:stretch>
        </p:blipFill>
        <p:spPr>
          <a:xfrm>
            <a:off x="2917193" y="1399068"/>
            <a:ext cx="5870526" cy="5253800"/>
          </a:xfrm>
          <a:prstGeom prst="rect">
            <a:avLst/>
          </a:prstGeom>
        </p:spPr>
      </p:pic>
      <p:sp>
        <p:nvSpPr>
          <p:cNvPr id="9" name="TextBox 8">
            <a:extLst>
              <a:ext uri="{FF2B5EF4-FFF2-40B4-BE49-F238E27FC236}">
                <a16:creationId xmlns:a16="http://schemas.microsoft.com/office/drawing/2014/main" id="{41440779-B14B-4148-8F8A-5B37F478492E}"/>
              </a:ext>
            </a:extLst>
          </p:cNvPr>
          <p:cNvSpPr txBox="1"/>
          <p:nvPr/>
        </p:nvSpPr>
        <p:spPr>
          <a:xfrm>
            <a:off x="6581056" y="2413337"/>
            <a:ext cx="2070029" cy="1015663"/>
          </a:xfrm>
          <a:prstGeom prst="rect">
            <a:avLst/>
          </a:prstGeom>
          <a:noFill/>
        </p:spPr>
        <p:txBody>
          <a:bodyPr wrap="square" rtlCol="0">
            <a:spAutoFit/>
          </a:bodyPr>
          <a:lstStyle/>
          <a:p>
            <a:pPr algn="r"/>
            <a:r>
              <a:rPr lang="en-US" sz="2000" dirty="0">
                <a:solidFill>
                  <a:srgbClr val="FF0000"/>
                </a:solidFill>
              </a:rPr>
              <a:t>Simple and meaningful content</a:t>
            </a:r>
          </a:p>
        </p:txBody>
      </p:sp>
    </p:spTree>
    <p:extLst>
      <p:ext uri="{BB962C8B-B14F-4D97-AF65-F5344CB8AC3E}">
        <p14:creationId xmlns:p14="http://schemas.microsoft.com/office/powerpoint/2010/main" val="148538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87ACD-2313-477D-9224-5C318D6E0B1D}"/>
              </a:ext>
            </a:extLst>
          </p:cNvPr>
          <p:cNvSpPr/>
          <p:nvPr/>
        </p:nvSpPr>
        <p:spPr>
          <a:xfrm>
            <a:off x="0" y="493776"/>
            <a:ext cx="12125873" cy="73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96BF32-CA27-44FA-A984-C992075C614C}"/>
              </a:ext>
            </a:extLst>
          </p:cNvPr>
          <p:cNvSpPr/>
          <p:nvPr/>
        </p:nvSpPr>
        <p:spPr>
          <a:xfrm>
            <a:off x="684832" y="568759"/>
            <a:ext cx="10910685" cy="584775"/>
          </a:xfrm>
          <a:prstGeom prst="rect">
            <a:avLst/>
          </a:prstGeom>
          <a:noFill/>
        </p:spPr>
        <p:txBody>
          <a:bodyPr wrap="square" lIns="91440" tIns="45720" rIns="91440" bIns="45720">
            <a:spAutoFit/>
          </a:bodyPr>
          <a:lstStyle/>
          <a:p>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Calls to Action</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a:extLst>
              <a:ext uri="{FF2B5EF4-FFF2-40B4-BE49-F238E27FC236}">
                <a16:creationId xmlns:a16="http://schemas.microsoft.com/office/drawing/2014/main" id="{A81FF324-3449-4201-B517-AFEEF12FEFB0}"/>
              </a:ext>
            </a:extLst>
          </p:cNvPr>
          <p:cNvPicPr>
            <a:picLocks noChangeAspect="1"/>
          </p:cNvPicPr>
          <p:nvPr/>
        </p:nvPicPr>
        <p:blipFill>
          <a:blip r:embed="rId2"/>
          <a:stretch>
            <a:fillRect/>
          </a:stretch>
        </p:blipFill>
        <p:spPr>
          <a:xfrm>
            <a:off x="3089138" y="1296195"/>
            <a:ext cx="5947595" cy="5561805"/>
          </a:xfrm>
          <a:prstGeom prst="rect">
            <a:avLst/>
          </a:prstGeom>
        </p:spPr>
      </p:pic>
      <p:sp>
        <p:nvSpPr>
          <p:cNvPr id="9" name="TextBox 8">
            <a:extLst>
              <a:ext uri="{FF2B5EF4-FFF2-40B4-BE49-F238E27FC236}">
                <a16:creationId xmlns:a16="http://schemas.microsoft.com/office/drawing/2014/main" id="{41440779-B14B-4148-8F8A-5B37F478492E}"/>
              </a:ext>
            </a:extLst>
          </p:cNvPr>
          <p:cNvSpPr txBox="1"/>
          <p:nvPr/>
        </p:nvSpPr>
        <p:spPr>
          <a:xfrm>
            <a:off x="506077" y="3327737"/>
            <a:ext cx="2070029" cy="400110"/>
          </a:xfrm>
          <a:prstGeom prst="rect">
            <a:avLst/>
          </a:prstGeom>
          <a:noFill/>
        </p:spPr>
        <p:txBody>
          <a:bodyPr wrap="square" rtlCol="0">
            <a:spAutoFit/>
          </a:bodyPr>
          <a:lstStyle/>
          <a:p>
            <a:pPr algn="r"/>
            <a:r>
              <a:rPr lang="en-US" sz="2000" dirty="0">
                <a:solidFill>
                  <a:srgbClr val="FF0000"/>
                </a:solidFill>
              </a:rPr>
              <a:t>Calls to Action!</a:t>
            </a:r>
          </a:p>
        </p:txBody>
      </p:sp>
      <p:sp>
        <p:nvSpPr>
          <p:cNvPr id="6" name="Oval 5">
            <a:extLst>
              <a:ext uri="{FF2B5EF4-FFF2-40B4-BE49-F238E27FC236}">
                <a16:creationId xmlns:a16="http://schemas.microsoft.com/office/drawing/2014/main" id="{2F4CEB34-ED6A-4CC5-9EBA-AC88A0FB7F05}"/>
              </a:ext>
            </a:extLst>
          </p:cNvPr>
          <p:cNvSpPr/>
          <p:nvPr/>
        </p:nvSpPr>
        <p:spPr>
          <a:xfrm>
            <a:off x="3573517" y="3899338"/>
            <a:ext cx="1145628" cy="515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4C6832-E057-4329-8C4D-A88F8C4B193E}"/>
              </a:ext>
            </a:extLst>
          </p:cNvPr>
          <p:cNvSpPr/>
          <p:nvPr/>
        </p:nvSpPr>
        <p:spPr>
          <a:xfrm>
            <a:off x="5466103" y="3904593"/>
            <a:ext cx="1145628" cy="515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D8C368-C91C-44EF-8AA4-80515874B471}"/>
              </a:ext>
            </a:extLst>
          </p:cNvPr>
          <p:cNvSpPr/>
          <p:nvPr/>
        </p:nvSpPr>
        <p:spPr>
          <a:xfrm>
            <a:off x="7305681" y="3899337"/>
            <a:ext cx="1145628" cy="515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7A680B-0BBA-4AFD-BC4F-3ED8355B7F15}"/>
              </a:ext>
            </a:extLst>
          </p:cNvPr>
          <p:cNvSpPr/>
          <p:nvPr/>
        </p:nvSpPr>
        <p:spPr>
          <a:xfrm>
            <a:off x="3573517" y="6106720"/>
            <a:ext cx="1145628" cy="515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8A62AF-D681-4E59-ADDD-712B26A05891}"/>
              </a:ext>
            </a:extLst>
          </p:cNvPr>
          <p:cNvSpPr/>
          <p:nvPr/>
        </p:nvSpPr>
        <p:spPr>
          <a:xfrm>
            <a:off x="5466465" y="6106719"/>
            <a:ext cx="1145628" cy="515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11CDDE-068C-4D3B-B794-888EE8CE5DC2}"/>
              </a:ext>
            </a:extLst>
          </p:cNvPr>
          <p:cNvSpPr/>
          <p:nvPr/>
        </p:nvSpPr>
        <p:spPr>
          <a:xfrm>
            <a:off x="7359051" y="4471693"/>
            <a:ext cx="1145628" cy="1807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100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076B422037E429D922C5D3ECF30EE" ma:contentTypeVersion="9" ma:contentTypeDescription="Create a new document." ma:contentTypeScope="" ma:versionID="8c4e4d86243a673da6dfb87361bda686">
  <xsd:schema xmlns:xsd="http://www.w3.org/2001/XMLSchema" xmlns:xs="http://www.w3.org/2001/XMLSchema" xmlns:p="http://schemas.microsoft.com/office/2006/metadata/properties" xmlns:ns2="cb3aedbb-29cb-4c73-8dae-8a1f5c95c201" targetNamespace="http://schemas.microsoft.com/office/2006/metadata/properties" ma:root="true" ma:fieldsID="592b380c3909771df5c0487c719bf016" ns2:_="">
    <xsd:import namespace="cb3aedbb-29cb-4c73-8dae-8a1f5c95c2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aedbb-29cb-4c73-8dae-8a1f5c95c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B15EF5-D392-4A2C-8C0A-356F9391B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3aedbb-29cb-4c73-8dae-8a1f5c95c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7524C4-8674-42C4-B19D-C34B0E993B55}">
  <ds:schemaRefs>
    <ds:schemaRef ds:uri="http://schemas.microsoft.com/sharepoint/v3/contenttype/forms"/>
  </ds:schemaRefs>
</ds:datastoreItem>
</file>

<file path=customXml/itemProps3.xml><?xml version="1.0" encoding="utf-8"?>
<ds:datastoreItem xmlns:ds="http://schemas.openxmlformats.org/officeDocument/2006/customXml" ds:itemID="{03FD99A6-4B6C-4818-8EC6-92F8E3623A2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b3aedbb-29cb-4c73-8dae-8a1f5c95c2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2465</TotalTime>
  <Words>1171</Words>
  <Application>Microsoft Office PowerPoint</Application>
  <PresentationFormat>Widescreen</PresentationFormat>
  <Paragraphs>127</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Atlas Grotesk Web</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Hallihan, Ashley (ASD-N)</cp:lastModifiedBy>
  <cp:revision>122</cp:revision>
  <dcterms:created xsi:type="dcterms:W3CDTF">2019-03-13T10:26:39Z</dcterms:created>
  <dcterms:modified xsi:type="dcterms:W3CDTF">2020-05-11T14:51:34Z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0x010100CE2076B422037E429D922C5D3ECF30EE</vt:lpwstr>
  </property>
</Properties>
</file>