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56" r:id="rId2"/>
    <p:sldId id="284" r:id="rId3"/>
    <p:sldId id="285" r:id="rId4"/>
    <p:sldId id="298" r:id="rId5"/>
    <p:sldId id="286" r:id="rId6"/>
    <p:sldId id="287" r:id="rId7"/>
    <p:sldId id="307" r:id="rId8"/>
    <p:sldId id="299" r:id="rId9"/>
    <p:sldId id="309" r:id="rId10"/>
    <p:sldId id="308" r:id="rId11"/>
    <p:sldId id="300" r:id="rId12"/>
    <p:sldId id="301" r:id="rId13"/>
    <p:sldId id="302" r:id="rId14"/>
    <p:sldId id="310" r:id="rId15"/>
    <p:sldId id="303" r:id="rId16"/>
    <p:sldId id="304" r:id="rId17"/>
    <p:sldId id="305" r:id="rId18"/>
    <p:sldId id="306" r:id="rId19"/>
    <p:sldId id="311" r:id="rId20"/>
    <p:sldId id="3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6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615E5-70D0-4280-A314-4496A899AB95}" type="datetimeFigureOut">
              <a:rPr lang="en-US" smtClean="0"/>
              <a:t>5/18/2020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2E221-C069-4A3F-B96B-14AF6683F374}" type="slidenum">
              <a:rPr lang="en-US" smtClean="0"/>
              <a:t>‹#›</a:t>
            </a:fld>
            <a:endParaRPr lang="en-US" dirty="0"/>
          </a:p>
        </p:txBody>
      </p:sp>
    </p:spTree>
    <p:extLst>
      <p:ext uri="{BB962C8B-B14F-4D97-AF65-F5344CB8AC3E}">
        <p14:creationId xmlns:p14="http://schemas.microsoft.com/office/powerpoint/2010/main" val="32328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20713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86850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94202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65115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343916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44378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48593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32627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398246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911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06142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2450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90433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413213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58830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79025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31858A-BE28-45A1-B078-01844808DCAD}"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42355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231858A-BE28-45A1-B078-01844808DCAD}" type="datetimeFigureOut">
              <a:rPr lang="en-US" smtClean="0"/>
              <a:t>5/18/2020</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31468946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E9xdIThIS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anstack.com/lean-canva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microsoft.com/en-us/about/valu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Plan</a:t>
            </a:r>
            <a:endParaRPr lang="en-US" dirty="0"/>
          </a:p>
        </p:txBody>
      </p:sp>
      <p:sp>
        <p:nvSpPr>
          <p:cNvPr id="3" name="Subtitle 2"/>
          <p:cNvSpPr>
            <a:spLocks noGrp="1"/>
          </p:cNvSpPr>
          <p:nvPr>
            <p:ph type="subTitle" idx="1"/>
          </p:nvPr>
        </p:nvSpPr>
        <p:spPr>
          <a:xfrm>
            <a:off x="866440" y="4777380"/>
            <a:ext cx="6296360" cy="861420"/>
          </a:xfrm>
        </p:spPr>
        <p:txBody>
          <a:bodyPr>
            <a:normAutofit/>
          </a:bodyPr>
          <a:lstStyle/>
          <a:p>
            <a:r>
              <a:rPr lang="en-US" dirty="0" smtClean="0"/>
              <a:t>‘</a:t>
            </a:r>
            <a:r>
              <a:rPr lang="en-US" dirty="0" smtClean="0"/>
              <a:t>An Electronic Document that </a:t>
            </a:r>
            <a:r>
              <a:rPr lang="en-US" dirty="0" smtClean="0"/>
              <a:t>has </a:t>
            </a:r>
            <a:r>
              <a:rPr lang="en-US" u="sng" dirty="0" smtClean="0"/>
              <a:t>all</a:t>
            </a:r>
            <a:r>
              <a:rPr lang="en-US" dirty="0" smtClean="0"/>
              <a:t> the details to your </a:t>
            </a:r>
            <a:r>
              <a:rPr lang="en-US" dirty="0" smtClean="0"/>
              <a:t>Business venture</a:t>
            </a:r>
            <a:r>
              <a:rPr lang="en-US" dirty="0" smtClean="0"/>
              <a:t>’</a:t>
            </a:r>
            <a:endParaRPr lang="en-US" u="sng" dirty="0" smtClean="0"/>
          </a:p>
        </p:txBody>
      </p:sp>
    </p:spTree>
    <p:extLst>
      <p:ext uri="{BB962C8B-B14F-4D97-AF65-F5344CB8AC3E}">
        <p14:creationId xmlns:p14="http://schemas.microsoft.com/office/powerpoint/2010/main" val="304690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5791200" cy="1371600"/>
          </a:xfrm>
        </p:spPr>
        <p:txBody>
          <a:bodyPr/>
          <a:lstStyle/>
          <a:p>
            <a:r>
              <a:rPr lang="en-US" dirty="0" smtClean="0"/>
              <a:t>Business </a:t>
            </a:r>
            <a:r>
              <a:rPr lang="en-US" dirty="0"/>
              <a:t>O</a:t>
            </a:r>
            <a:r>
              <a:rPr lang="en-US" dirty="0" smtClean="0"/>
              <a:t>verview</a:t>
            </a:r>
            <a:endParaRPr lang="en-US" dirty="0"/>
          </a:p>
        </p:txBody>
      </p:sp>
      <p:sp>
        <p:nvSpPr>
          <p:cNvPr id="3" name="Content Placeholder 2"/>
          <p:cNvSpPr>
            <a:spLocks noGrp="1"/>
          </p:cNvSpPr>
          <p:nvPr>
            <p:ph idx="1"/>
          </p:nvPr>
        </p:nvSpPr>
        <p:spPr>
          <a:xfrm>
            <a:off x="304800" y="2286000"/>
            <a:ext cx="8839200" cy="5715000"/>
          </a:xfrm>
        </p:spPr>
        <p:txBody>
          <a:bodyPr>
            <a:normAutofit/>
          </a:bodyPr>
          <a:lstStyle/>
          <a:p>
            <a:r>
              <a:rPr lang="en-US" b="1" dirty="0" smtClean="0"/>
              <a:t>TASK (1-2 paragraphs): </a:t>
            </a:r>
            <a:r>
              <a:rPr lang="en-US" dirty="0" smtClean="0"/>
              <a:t>Explain exactly what your business does and </a:t>
            </a:r>
          </a:p>
          <a:p>
            <a:pPr marL="0" indent="0">
              <a:buNone/>
            </a:pPr>
            <a:r>
              <a:rPr lang="en-US" dirty="0"/>
              <a:t> </a:t>
            </a:r>
            <a:r>
              <a:rPr lang="en-US" dirty="0" smtClean="0"/>
              <a:t>                                             how it does it by answering the following questions:</a:t>
            </a:r>
          </a:p>
          <a:p>
            <a:pPr marL="342900" indent="-342900">
              <a:buFont typeface="Wingdings" pitchFamily="2" charset="2"/>
              <a:buChar char="ü"/>
            </a:pPr>
            <a:r>
              <a:rPr lang="en-US" sz="1600" dirty="0" smtClean="0"/>
              <a:t>What does your business do?</a:t>
            </a:r>
          </a:p>
          <a:p>
            <a:pPr marL="342900" indent="-342900">
              <a:buFont typeface="Wingdings" pitchFamily="2" charset="2"/>
              <a:buChar char="ü"/>
            </a:pPr>
            <a:r>
              <a:rPr lang="en-US" sz="1600" dirty="0" smtClean="0"/>
              <a:t>What is the opportunity in the market that justifies your business idea?</a:t>
            </a:r>
          </a:p>
          <a:p>
            <a:pPr marL="342900" indent="-342900">
              <a:buFont typeface="Wingdings" pitchFamily="2" charset="2"/>
              <a:buChar char="ü"/>
            </a:pPr>
            <a:r>
              <a:rPr lang="en-US" sz="1600" dirty="0" smtClean="0"/>
              <a:t>Who are the business owners?</a:t>
            </a:r>
          </a:p>
          <a:p>
            <a:pPr marL="342900" indent="-342900">
              <a:buFont typeface="Wingdings" pitchFamily="2" charset="2"/>
              <a:buChar char="ü"/>
            </a:pPr>
            <a:r>
              <a:rPr lang="en-US" sz="1600" dirty="0" smtClean="0"/>
              <a:t>Where is the business located?</a:t>
            </a:r>
          </a:p>
          <a:p>
            <a:pPr marL="342900" indent="-342900">
              <a:buFont typeface="Wingdings" pitchFamily="2" charset="2"/>
              <a:buChar char="ü"/>
            </a:pPr>
            <a:r>
              <a:rPr lang="en-US" sz="1600" dirty="0" smtClean="0"/>
              <a:t>What form of business ownership will the business have?</a:t>
            </a:r>
          </a:p>
          <a:p>
            <a:pPr marL="342900" indent="-342900">
              <a:buFont typeface="Wingdings" pitchFamily="2" charset="2"/>
              <a:buChar char="ü"/>
            </a:pPr>
            <a:r>
              <a:rPr lang="en-US" sz="1600" dirty="0" smtClean="0"/>
              <a:t>What market will be serviced?</a:t>
            </a:r>
          </a:p>
          <a:p>
            <a:pPr marL="342900" indent="-342900">
              <a:buFont typeface="Wingdings" pitchFamily="2" charset="2"/>
              <a:buChar char="ü"/>
            </a:pPr>
            <a:r>
              <a:rPr lang="en-US" sz="1600" dirty="0" smtClean="0"/>
              <a:t>What is unique about your business?</a:t>
            </a:r>
          </a:p>
          <a:p>
            <a:pPr marL="342900" indent="-342900">
              <a:buFont typeface="Wingdings" pitchFamily="2" charset="2"/>
              <a:buChar char="ü"/>
            </a:pPr>
            <a:r>
              <a:rPr lang="en-US" sz="1600" dirty="0" smtClean="0"/>
              <a:t>How will your business be better than your competitors?</a:t>
            </a:r>
          </a:p>
          <a:p>
            <a:pPr marL="342900" indent="-342900">
              <a:buFont typeface="Wingdings" pitchFamily="2" charset="2"/>
              <a:buChar char="ü"/>
            </a:pPr>
            <a:r>
              <a:rPr lang="en-US" sz="1600" dirty="0" smtClean="0"/>
              <a:t>What stage is the business in? (Start-up for us)</a:t>
            </a:r>
          </a:p>
          <a:p>
            <a:pPr marL="342900" indent="-342900">
              <a:buFont typeface="Wingdings" pitchFamily="2" charset="2"/>
              <a:buChar char="ü"/>
            </a:pPr>
            <a:r>
              <a:rPr lang="en-US" sz="1600" dirty="0" smtClean="0"/>
              <a:t>What is the size of the business? (small for us)</a:t>
            </a:r>
          </a:p>
          <a:p>
            <a:pPr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37272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Overview Examples…</a:t>
            </a:r>
            <a:endParaRPr lang="en-US" dirty="0"/>
          </a:p>
        </p:txBody>
      </p:sp>
      <p:sp>
        <p:nvSpPr>
          <p:cNvPr id="3" name="Content Placeholder 2"/>
          <p:cNvSpPr>
            <a:spLocks noGrp="1"/>
          </p:cNvSpPr>
          <p:nvPr>
            <p:ph idx="1"/>
          </p:nvPr>
        </p:nvSpPr>
        <p:spPr>
          <a:xfrm>
            <a:off x="76200" y="2286000"/>
            <a:ext cx="8839200" cy="5334000"/>
          </a:xfrm>
        </p:spPr>
        <p:txBody>
          <a:bodyPr>
            <a:normAutofit/>
          </a:bodyPr>
          <a:lstStyle/>
          <a:p>
            <a:r>
              <a:rPr lang="en-US" b="0" dirty="0"/>
              <a:t>ABC Laundry Soap Inc. will be laundry detergent manufacturer located in warehouse space at Lansdowne Place in Saint John’s North End. John Smith will be the </a:t>
            </a:r>
            <a:r>
              <a:rPr lang="en-US" b="0" dirty="0" smtClean="0"/>
              <a:t>sole </a:t>
            </a:r>
            <a:r>
              <a:rPr lang="en-US" b="0" dirty="0"/>
              <a:t>owner of the incorporated company that will employ 15 workers that will focus on manufacturing a quality liquid laundry detergent. </a:t>
            </a:r>
          </a:p>
          <a:p>
            <a:r>
              <a:rPr lang="en-US" b="0" dirty="0"/>
              <a:t>Skyrocketing freight prices and the high value of the Canadian dollar have created a great opportunity for a local manufacturer to supply Maritime grocery stores and department stores with an affordable alternative to their current suppliers in the U.S. The challenge the business faces will be to persuade customers that the product has consistent quality and will appeal to their customers. The product will be environmentally friendly and unique in that it will donate a portion of its profits to the Environment Trust Fund. It is hoped that this will appeal to consumers who are becoming environmentally and socially conscious. The detergent will be packaged in the factory and sold by sales agents throughout Atlantic Canada. </a:t>
            </a:r>
            <a:endParaRPr lang="en-US" b="0" dirty="0" smtClean="0"/>
          </a:p>
          <a:p>
            <a:endParaRPr lang="en-US" b="0" dirty="0"/>
          </a:p>
        </p:txBody>
      </p:sp>
    </p:spTree>
    <p:extLst>
      <p:ext uri="{BB962C8B-B14F-4D97-AF65-F5344CB8AC3E}">
        <p14:creationId xmlns:p14="http://schemas.microsoft.com/office/powerpoint/2010/main" val="3284842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Profile</a:t>
            </a:r>
            <a:endParaRPr lang="en-US" dirty="0"/>
          </a:p>
        </p:txBody>
      </p:sp>
      <p:sp>
        <p:nvSpPr>
          <p:cNvPr id="3" name="Content Placeholder 2"/>
          <p:cNvSpPr>
            <a:spLocks noGrp="1"/>
          </p:cNvSpPr>
          <p:nvPr>
            <p:ph idx="1"/>
          </p:nvPr>
        </p:nvSpPr>
        <p:spPr>
          <a:xfrm>
            <a:off x="152400" y="2362200"/>
            <a:ext cx="8839200" cy="4983163"/>
          </a:xfrm>
        </p:spPr>
        <p:txBody>
          <a:bodyPr>
            <a:normAutofit/>
          </a:bodyPr>
          <a:lstStyle/>
          <a:p>
            <a:r>
              <a:rPr lang="en-US" b="1" dirty="0" smtClean="0"/>
              <a:t>TASK (in point form):  </a:t>
            </a:r>
            <a:r>
              <a:rPr lang="en-US" dirty="0" smtClean="0"/>
              <a:t>Create your </a:t>
            </a:r>
            <a:r>
              <a:rPr lang="en-US" dirty="0" smtClean="0"/>
              <a:t>Management </a:t>
            </a:r>
            <a:r>
              <a:rPr lang="en-US" dirty="0" smtClean="0"/>
              <a:t>Profile </a:t>
            </a:r>
            <a:r>
              <a:rPr lang="en-US" dirty="0" smtClean="0"/>
              <a:t>by </a:t>
            </a:r>
            <a:r>
              <a:rPr lang="en-US" dirty="0" smtClean="0"/>
              <a:t>answering the following </a:t>
            </a:r>
            <a:r>
              <a:rPr lang="en-US" dirty="0" smtClean="0"/>
              <a:t>questions…</a:t>
            </a:r>
            <a:endParaRPr lang="en-US" dirty="0" smtClean="0"/>
          </a:p>
          <a:p>
            <a:endParaRPr lang="en-US" b="0" dirty="0"/>
          </a:p>
          <a:p>
            <a:pPr marL="342900" indent="-342900">
              <a:buFont typeface="Wingdings" pitchFamily="2" charset="2"/>
              <a:buChar char="ü"/>
            </a:pPr>
            <a:r>
              <a:rPr lang="en-US" dirty="0"/>
              <a:t>Who are the owners and key managers of the business? </a:t>
            </a:r>
          </a:p>
          <a:p>
            <a:pPr marL="342900" indent="-342900">
              <a:buFont typeface="Wingdings" pitchFamily="2" charset="2"/>
              <a:buChar char="ü"/>
            </a:pPr>
            <a:r>
              <a:rPr lang="en-US" dirty="0" smtClean="0"/>
              <a:t>What </a:t>
            </a:r>
            <a:r>
              <a:rPr lang="en-US" dirty="0"/>
              <a:t>role will each person have in running the business? </a:t>
            </a:r>
          </a:p>
          <a:p>
            <a:pPr marL="342900" indent="-342900">
              <a:buFont typeface="Wingdings" pitchFamily="2" charset="2"/>
              <a:buChar char="ü"/>
            </a:pPr>
            <a:r>
              <a:rPr lang="en-US" dirty="0" smtClean="0"/>
              <a:t>What </a:t>
            </a:r>
            <a:r>
              <a:rPr lang="en-US" dirty="0"/>
              <a:t>are their backgrounds? </a:t>
            </a:r>
          </a:p>
          <a:p>
            <a:pPr marL="342900" indent="-342900">
              <a:buFont typeface="Wingdings" pitchFamily="2" charset="2"/>
              <a:buChar char="ü"/>
            </a:pPr>
            <a:r>
              <a:rPr lang="en-US" dirty="0" smtClean="0"/>
              <a:t>What </a:t>
            </a:r>
            <a:r>
              <a:rPr lang="en-US" dirty="0"/>
              <a:t>are their strengths and skills that they bring to the business? </a:t>
            </a:r>
          </a:p>
          <a:p>
            <a:pPr marL="342900" indent="-342900">
              <a:buFont typeface="Wingdings" pitchFamily="2" charset="2"/>
              <a:buChar char="ü"/>
            </a:pPr>
            <a:r>
              <a:rPr lang="en-US" dirty="0" smtClean="0"/>
              <a:t>How </a:t>
            </a:r>
            <a:r>
              <a:rPr lang="en-US" dirty="0"/>
              <a:t>much time and money will each owner be contributing to the business? </a:t>
            </a:r>
          </a:p>
          <a:p>
            <a:pPr marL="342900" indent="-342900">
              <a:buFont typeface="Wingdings" pitchFamily="2" charset="2"/>
              <a:buChar char="ü"/>
            </a:pPr>
            <a:r>
              <a:rPr lang="en-US" dirty="0" smtClean="0"/>
              <a:t>How </a:t>
            </a:r>
            <a:r>
              <a:rPr lang="en-US" dirty="0"/>
              <a:t>will the management team be </a:t>
            </a:r>
            <a:r>
              <a:rPr lang="en-US" dirty="0" smtClean="0"/>
              <a:t>paid? </a:t>
            </a:r>
            <a:endParaRPr lang="en-US" dirty="0"/>
          </a:p>
          <a:p>
            <a:pPr marL="342900" indent="-342900">
              <a:buFont typeface="Wingdings" pitchFamily="2" charset="2"/>
              <a:buChar char="ü"/>
            </a:pPr>
            <a:endParaRPr lang="en-US" dirty="0"/>
          </a:p>
        </p:txBody>
      </p:sp>
    </p:spTree>
    <p:extLst>
      <p:ext uri="{BB962C8B-B14F-4D97-AF65-F5344CB8AC3E}">
        <p14:creationId xmlns:p14="http://schemas.microsoft.com/office/powerpoint/2010/main" val="419111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754030" cy="709865"/>
          </a:xfrm>
        </p:spPr>
        <p:txBody>
          <a:bodyPr/>
          <a:lstStyle/>
          <a:p>
            <a:r>
              <a:rPr lang="en-US" dirty="0" smtClean="0"/>
              <a:t>Management Profile Examples…</a:t>
            </a:r>
            <a:endParaRPr lang="en-US" dirty="0"/>
          </a:p>
        </p:txBody>
      </p:sp>
      <p:sp>
        <p:nvSpPr>
          <p:cNvPr id="3" name="Content Placeholder 2"/>
          <p:cNvSpPr>
            <a:spLocks noGrp="1"/>
          </p:cNvSpPr>
          <p:nvPr>
            <p:ph idx="1"/>
          </p:nvPr>
        </p:nvSpPr>
        <p:spPr>
          <a:xfrm>
            <a:off x="152400" y="1981200"/>
            <a:ext cx="8534400" cy="5181600"/>
          </a:xfrm>
        </p:spPr>
        <p:txBody>
          <a:bodyPr>
            <a:normAutofit/>
          </a:bodyPr>
          <a:lstStyle/>
          <a:p>
            <a:endParaRPr lang="en-US" dirty="0" smtClean="0"/>
          </a:p>
          <a:p>
            <a:r>
              <a:rPr lang="en-US" dirty="0" smtClean="0"/>
              <a:t>Croutons </a:t>
            </a:r>
            <a:r>
              <a:rPr lang="en-US" dirty="0"/>
              <a:t>R Us Bakery understands that </a:t>
            </a:r>
            <a:r>
              <a:rPr lang="en-US" dirty="0" smtClean="0"/>
              <a:t>its </a:t>
            </a:r>
            <a:r>
              <a:rPr lang="en-US" dirty="0"/>
              <a:t>success depends primarily on a strong management team. </a:t>
            </a:r>
            <a:endParaRPr lang="en-US" dirty="0" smtClean="0"/>
          </a:p>
          <a:p>
            <a:r>
              <a:rPr lang="en-US" dirty="0" smtClean="0"/>
              <a:t>Marion </a:t>
            </a:r>
            <a:r>
              <a:rPr lang="en-US" dirty="0"/>
              <a:t>Green will lead the baking team because of her strong baking background which includes </a:t>
            </a:r>
            <a:r>
              <a:rPr lang="en-US" dirty="0" smtClean="0"/>
              <a:t>ten </a:t>
            </a:r>
            <a:r>
              <a:rPr lang="en-US" dirty="0"/>
              <a:t>years of baking experience at Ben’s Bakery and </a:t>
            </a:r>
            <a:r>
              <a:rPr lang="en-US" dirty="0" smtClean="0"/>
              <a:t>three </a:t>
            </a:r>
            <a:r>
              <a:rPr lang="en-US" dirty="0"/>
              <a:t>years of management experience. </a:t>
            </a:r>
            <a:endParaRPr lang="en-US" dirty="0" smtClean="0"/>
          </a:p>
          <a:p>
            <a:r>
              <a:rPr lang="en-US" dirty="0" smtClean="0"/>
              <a:t>Don </a:t>
            </a:r>
            <a:r>
              <a:rPr lang="en-US" dirty="0"/>
              <a:t>Black brings a strong financial background to the business which includes a CA designation and </a:t>
            </a:r>
            <a:r>
              <a:rPr lang="en-US" dirty="0" smtClean="0"/>
              <a:t>ten </a:t>
            </a:r>
            <a:r>
              <a:rPr lang="en-US" dirty="0"/>
              <a:t>years of managing the finances of a reputable bakery in British Columbia. </a:t>
            </a:r>
            <a:endParaRPr lang="en-US" dirty="0" smtClean="0"/>
          </a:p>
          <a:p>
            <a:r>
              <a:rPr lang="en-US" dirty="0" smtClean="0"/>
              <a:t>Tina </a:t>
            </a:r>
            <a:r>
              <a:rPr lang="en-US" dirty="0"/>
              <a:t>Reid will be responsible for developing marketing materials and for managing human resources. She brings </a:t>
            </a:r>
            <a:r>
              <a:rPr lang="en-US" dirty="0" smtClean="0"/>
              <a:t>six </a:t>
            </a:r>
            <a:r>
              <a:rPr lang="en-US" dirty="0"/>
              <a:t>years of experience in working for a PR firm with her. </a:t>
            </a:r>
            <a:endParaRPr lang="en-US" dirty="0" smtClean="0"/>
          </a:p>
          <a:p>
            <a:r>
              <a:rPr lang="en-US" dirty="0" smtClean="0"/>
              <a:t>All </a:t>
            </a:r>
            <a:r>
              <a:rPr lang="en-US" dirty="0"/>
              <a:t>members of the team will be working full-time and be paid a yearly salary. </a:t>
            </a:r>
          </a:p>
        </p:txBody>
      </p:sp>
    </p:spTree>
    <p:extLst>
      <p:ext uri="{BB962C8B-B14F-4D97-AF65-F5344CB8AC3E}">
        <p14:creationId xmlns:p14="http://schemas.microsoft.com/office/powerpoint/2010/main" val="204043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754030" cy="709865"/>
          </a:xfrm>
        </p:spPr>
        <p:txBody>
          <a:bodyPr/>
          <a:lstStyle/>
          <a:p>
            <a:r>
              <a:rPr lang="en-US" dirty="0" smtClean="0"/>
              <a:t>Market Research Results</a:t>
            </a:r>
            <a:endParaRPr lang="en-US" dirty="0"/>
          </a:p>
        </p:txBody>
      </p:sp>
      <p:sp>
        <p:nvSpPr>
          <p:cNvPr id="5" name="Rectangle 4"/>
          <p:cNvSpPr/>
          <p:nvPr/>
        </p:nvSpPr>
        <p:spPr>
          <a:xfrm>
            <a:off x="457200" y="2362200"/>
            <a:ext cx="8001000" cy="1200329"/>
          </a:xfrm>
          <a:prstGeom prst="rect">
            <a:avLst/>
          </a:prstGeom>
        </p:spPr>
        <p:txBody>
          <a:bodyPr wrap="square">
            <a:spAutoFit/>
          </a:bodyPr>
          <a:lstStyle/>
          <a:p>
            <a:r>
              <a:rPr lang="en-US" b="1" dirty="0" smtClean="0"/>
              <a:t>TASK:  </a:t>
            </a:r>
            <a:r>
              <a:rPr lang="en-US" dirty="0" smtClean="0"/>
              <a:t>Go to your Market Research Form and provide screen shots to the results from your survey.</a:t>
            </a:r>
          </a:p>
          <a:p>
            <a:endParaRPr lang="en-US" dirty="0"/>
          </a:p>
          <a:p>
            <a:r>
              <a:rPr lang="en-US" dirty="0" smtClean="0"/>
              <a:t>EXAMPLE…</a:t>
            </a:r>
            <a:endParaRPr lang="en-US" dirty="0"/>
          </a:p>
        </p:txBody>
      </p:sp>
      <p:pic>
        <p:nvPicPr>
          <p:cNvPr id="6" name="Picture 5"/>
          <p:cNvPicPr>
            <a:picLocks noChangeAspect="1"/>
          </p:cNvPicPr>
          <p:nvPr/>
        </p:nvPicPr>
        <p:blipFill>
          <a:blip r:embed="rId2"/>
          <a:stretch>
            <a:fillRect/>
          </a:stretch>
        </p:blipFill>
        <p:spPr>
          <a:xfrm>
            <a:off x="2895600" y="3124200"/>
            <a:ext cx="4991100" cy="3633984"/>
          </a:xfrm>
          <a:prstGeom prst="rect">
            <a:avLst/>
          </a:prstGeom>
        </p:spPr>
      </p:pic>
    </p:spTree>
    <p:extLst>
      <p:ext uri="{BB962C8B-B14F-4D97-AF65-F5344CB8AC3E}">
        <p14:creationId xmlns:p14="http://schemas.microsoft.com/office/powerpoint/2010/main" val="422247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t>
            </a:r>
            <a:r>
              <a:rPr lang="en-US" dirty="0" smtClean="0"/>
              <a:t>Plan…TASK #1</a:t>
            </a:r>
            <a:endParaRPr lang="en-US" dirty="0"/>
          </a:p>
        </p:txBody>
      </p:sp>
      <p:sp>
        <p:nvSpPr>
          <p:cNvPr id="3" name="Content Placeholder 2"/>
          <p:cNvSpPr>
            <a:spLocks noGrp="1"/>
          </p:cNvSpPr>
          <p:nvPr>
            <p:ph idx="1"/>
          </p:nvPr>
        </p:nvSpPr>
        <p:spPr>
          <a:xfrm>
            <a:off x="152400" y="2286000"/>
            <a:ext cx="8991600" cy="5181600"/>
          </a:xfrm>
        </p:spPr>
        <p:txBody>
          <a:bodyPr>
            <a:normAutofit/>
          </a:bodyPr>
          <a:lstStyle/>
          <a:p>
            <a:pPr marL="0" indent="0">
              <a:buNone/>
            </a:pPr>
            <a:r>
              <a:rPr lang="en-US" b="1" dirty="0" smtClean="0"/>
              <a:t>TASK #1 (point form):  </a:t>
            </a:r>
            <a:r>
              <a:rPr lang="en-US" dirty="0" smtClean="0"/>
              <a:t>Create a Customer </a:t>
            </a:r>
            <a:r>
              <a:rPr lang="en-US" dirty="0" smtClean="0"/>
              <a:t>Profile</a:t>
            </a:r>
          </a:p>
          <a:p>
            <a:r>
              <a:rPr lang="en-US" dirty="0" smtClean="0"/>
              <a:t>Should describe your target market by addressing the following questions:</a:t>
            </a:r>
          </a:p>
          <a:p>
            <a:pPr marL="342900" indent="-342900">
              <a:buFont typeface="Wingdings" pitchFamily="2" charset="2"/>
              <a:buChar char="ü"/>
            </a:pPr>
            <a:r>
              <a:rPr lang="en-US" dirty="0" smtClean="0"/>
              <a:t>Who are your customers?</a:t>
            </a:r>
          </a:p>
          <a:p>
            <a:pPr marL="342900" indent="-342900">
              <a:buFont typeface="Wingdings" pitchFamily="2" charset="2"/>
              <a:buChar char="ü"/>
            </a:pPr>
            <a:r>
              <a:rPr lang="en-US" dirty="0" smtClean="0"/>
              <a:t>Where do they live?</a:t>
            </a:r>
          </a:p>
          <a:p>
            <a:pPr marL="342900" indent="-342900">
              <a:buFont typeface="Wingdings" pitchFamily="2" charset="2"/>
              <a:buChar char="ü"/>
            </a:pPr>
            <a:r>
              <a:rPr lang="en-US" dirty="0" smtClean="0"/>
              <a:t>How many are there?</a:t>
            </a:r>
          </a:p>
          <a:p>
            <a:pPr marL="342900" indent="-342900">
              <a:buFont typeface="Wingdings" pitchFamily="2" charset="2"/>
              <a:buChar char="ü"/>
            </a:pPr>
            <a:r>
              <a:rPr lang="en-US" dirty="0" smtClean="0"/>
              <a:t>Describe their age, income, population, etc.</a:t>
            </a:r>
          </a:p>
          <a:p>
            <a:pPr marL="342900" indent="-342900">
              <a:buFont typeface="Wingdings" pitchFamily="2" charset="2"/>
              <a:buChar char="ü"/>
            </a:pPr>
            <a:r>
              <a:rPr lang="en-US" dirty="0" smtClean="0"/>
              <a:t>Are there any trends influencing your market?</a:t>
            </a:r>
          </a:p>
          <a:p>
            <a:pPr marL="342900" indent="-342900">
              <a:buFont typeface="Wingdings" pitchFamily="2" charset="2"/>
              <a:buChar char="ü"/>
            </a:pPr>
            <a:r>
              <a:rPr lang="en-US" dirty="0" smtClean="0"/>
              <a:t>What will influence their decision to buy your product or service?</a:t>
            </a:r>
          </a:p>
          <a:p>
            <a:pPr marL="342900" indent="-342900">
              <a:buFont typeface="Wingdings" pitchFamily="2" charset="2"/>
              <a:buChar char="ü"/>
            </a:pPr>
            <a:r>
              <a:rPr lang="en-US" dirty="0" smtClean="0"/>
              <a:t>This section will contain the results of your market research survey.</a:t>
            </a:r>
            <a:endParaRPr lang="en-US" dirty="0"/>
          </a:p>
        </p:txBody>
      </p:sp>
    </p:spTree>
    <p:extLst>
      <p:ext uri="{BB962C8B-B14F-4D97-AF65-F5344CB8AC3E}">
        <p14:creationId xmlns:p14="http://schemas.microsoft.com/office/powerpoint/2010/main" val="143931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Customer </a:t>
            </a:r>
            <a:r>
              <a:rPr lang="en-US" dirty="0" smtClean="0"/>
              <a:t>Profile </a:t>
            </a:r>
            <a:r>
              <a:rPr lang="en-US" dirty="0"/>
              <a:t>E</a:t>
            </a:r>
            <a:r>
              <a:rPr lang="en-US" dirty="0" smtClean="0"/>
              <a:t>xample</a:t>
            </a:r>
            <a:endParaRPr lang="en-US" dirty="0"/>
          </a:p>
        </p:txBody>
      </p:sp>
      <p:sp>
        <p:nvSpPr>
          <p:cNvPr id="3" name="Content Placeholder 2"/>
          <p:cNvSpPr>
            <a:spLocks noGrp="1"/>
          </p:cNvSpPr>
          <p:nvPr>
            <p:ph idx="1"/>
          </p:nvPr>
        </p:nvSpPr>
        <p:spPr>
          <a:xfrm>
            <a:off x="304800" y="2362200"/>
            <a:ext cx="8610600" cy="5181600"/>
          </a:xfrm>
        </p:spPr>
        <p:txBody>
          <a:bodyPr>
            <a:normAutofit/>
          </a:bodyPr>
          <a:lstStyle/>
          <a:p>
            <a:r>
              <a:rPr lang="en-US" sz="1600" b="0" dirty="0"/>
              <a:t>Green Health Food Supplements is a multi-use product and will focus on three </a:t>
            </a:r>
            <a:r>
              <a:rPr lang="en-US" sz="1600" b="0" dirty="0" smtClean="0"/>
              <a:t>different customer groups. </a:t>
            </a:r>
          </a:p>
          <a:p>
            <a:r>
              <a:rPr lang="en-US" sz="1600" b="0" dirty="0" smtClean="0"/>
              <a:t>The </a:t>
            </a:r>
            <a:r>
              <a:rPr lang="en-US" sz="1600" b="0" dirty="0"/>
              <a:t>primary target group will be allergy sufferers. This </a:t>
            </a:r>
            <a:r>
              <a:rPr lang="en-US" sz="1600" b="0" dirty="0" smtClean="0"/>
              <a:t>group is </a:t>
            </a:r>
            <a:r>
              <a:rPr lang="en-US" sz="1600" b="0" dirty="0"/>
              <a:t>growing at 15% a year with 32,000 potential customers in the Greater Saint John area. Allergy sufferers are known to try many products in their quest to rid themselves of allergy symptoms so they are often quite willing to try new products. </a:t>
            </a:r>
          </a:p>
          <a:p>
            <a:r>
              <a:rPr lang="en-US" sz="1600" b="0" dirty="0"/>
              <a:t>The second target is medical professionals and doctors in particular. This segment is also growing at 15% with 14,200 potential people served by doctors in the local area. </a:t>
            </a:r>
            <a:r>
              <a:rPr lang="en-US" sz="1600" b="0" dirty="0" smtClean="0"/>
              <a:t>Doctors </a:t>
            </a:r>
            <a:r>
              <a:rPr lang="en-US" sz="1600" b="0" dirty="0"/>
              <a:t>are quickly beginning to understand the benefits of natural products and are beginning to refer patients to them. </a:t>
            </a:r>
            <a:endParaRPr lang="en-US" sz="1600" b="0" dirty="0" smtClean="0"/>
          </a:p>
          <a:p>
            <a:r>
              <a:rPr lang="en-US" sz="1600" b="0" dirty="0"/>
              <a:t>The last group is the health conscious group. This segment is typically making modifications to their diet based on their desire to become healthier and prevent the onset of disease. This niche also is growing at 15% with 48,000 possible customers. Health conscious consumers frequently read about and try new products in their quest to find products that help them feel strong. </a:t>
            </a:r>
            <a:endParaRPr lang="en-US" sz="1600" dirty="0"/>
          </a:p>
        </p:txBody>
      </p:sp>
    </p:spTree>
    <p:extLst>
      <p:ext uri="{BB962C8B-B14F-4D97-AF65-F5344CB8AC3E}">
        <p14:creationId xmlns:p14="http://schemas.microsoft.com/office/powerpoint/2010/main" val="362346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t>
            </a:r>
            <a:r>
              <a:rPr lang="en-US" dirty="0" smtClean="0"/>
              <a:t>Plan…TASK #2</a:t>
            </a:r>
            <a:endParaRPr lang="en-US" dirty="0"/>
          </a:p>
        </p:txBody>
      </p:sp>
      <p:sp>
        <p:nvSpPr>
          <p:cNvPr id="3" name="Content Placeholder 2"/>
          <p:cNvSpPr>
            <a:spLocks noGrp="1"/>
          </p:cNvSpPr>
          <p:nvPr>
            <p:ph idx="1"/>
          </p:nvPr>
        </p:nvSpPr>
        <p:spPr>
          <a:xfrm>
            <a:off x="864382" y="2489200"/>
            <a:ext cx="7517618" cy="3530600"/>
          </a:xfrm>
        </p:spPr>
        <p:txBody>
          <a:bodyPr/>
          <a:lstStyle/>
          <a:p>
            <a:pPr marL="0" indent="0">
              <a:buNone/>
            </a:pPr>
            <a:r>
              <a:rPr lang="en-US" b="1" dirty="0" smtClean="0"/>
              <a:t>TASK #2 (point form):  </a:t>
            </a:r>
            <a:r>
              <a:rPr lang="en-US" dirty="0" smtClean="0"/>
              <a:t>Describe your Competition</a:t>
            </a:r>
            <a:endParaRPr lang="en-US" dirty="0" smtClean="0"/>
          </a:p>
          <a:p>
            <a:r>
              <a:rPr lang="en-US" dirty="0" smtClean="0"/>
              <a:t>P</a:t>
            </a:r>
            <a:r>
              <a:rPr lang="en-US" dirty="0" smtClean="0"/>
              <a:t>rofile </a:t>
            </a:r>
            <a:r>
              <a:rPr lang="en-US" dirty="0" smtClean="0"/>
              <a:t>your major competitors and how your business will compete with them. </a:t>
            </a:r>
          </a:p>
          <a:p>
            <a:endParaRPr lang="en-US" dirty="0"/>
          </a:p>
          <a:p>
            <a:pPr marL="342900" indent="-342900">
              <a:buFont typeface="Wingdings" pitchFamily="2" charset="2"/>
              <a:buChar char="ü"/>
            </a:pPr>
            <a:r>
              <a:rPr lang="en-US" dirty="0" smtClean="0"/>
              <a:t>Identify major competitors and describe their company in terms of size, location, and name.</a:t>
            </a:r>
          </a:p>
          <a:p>
            <a:pPr marL="342900" indent="-342900">
              <a:buFont typeface="Wingdings" pitchFamily="2" charset="2"/>
              <a:buChar char="ü"/>
            </a:pPr>
            <a:r>
              <a:rPr lang="en-US" dirty="0" smtClean="0"/>
              <a:t>List the strengths and weaknesses of each competitor, including: product quality, price, image, etc.</a:t>
            </a:r>
          </a:p>
          <a:p>
            <a:pPr marL="342900" indent="-342900">
              <a:buFont typeface="Wingdings" pitchFamily="2" charset="2"/>
              <a:buChar char="ü"/>
            </a:pPr>
            <a:r>
              <a:rPr lang="en-US" dirty="0" smtClean="0"/>
              <a:t>Predict how your business will compete</a:t>
            </a:r>
            <a:endParaRPr lang="en-US" dirty="0"/>
          </a:p>
        </p:txBody>
      </p:sp>
    </p:spTree>
    <p:extLst>
      <p:ext uri="{BB962C8B-B14F-4D97-AF65-F5344CB8AC3E}">
        <p14:creationId xmlns:p14="http://schemas.microsoft.com/office/powerpoint/2010/main" val="312887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5791200" cy="1371600"/>
          </a:xfrm>
        </p:spPr>
        <p:txBody>
          <a:bodyPr/>
          <a:lstStyle/>
          <a:p>
            <a:r>
              <a:rPr lang="en-US" dirty="0" smtClean="0"/>
              <a:t>Competition E</a:t>
            </a:r>
            <a:r>
              <a:rPr lang="en-US" dirty="0" smtClean="0"/>
              <a:t>xample</a:t>
            </a:r>
            <a:endParaRPr lang="en-US" dirty="0"/>
          </a:p>
        </p:txBody>
      </p:sp>
      <p:sp>
        <p:nvSpPr>
          <p:cNvPr id="3" name="Content Placeholder 2"/>
          <p:cNvSpPr>
            <a:spLocks noGrp="1"/>
          </p:cNvSpPr>
          <p:nvPr>
            <p:ph idx="1"/>
          </p:nvPr>
        </p:nvSpPr>
        <p:spPr>
          <a:xfrm>
            <a:off x="152400" y="2133600"/>
            <a:ext cx="8839200" cy="5791200"/>
          </a:xfrm>
        </p:spPr>
        <p:txBody>
          <a:bodyPr>
            <a:normAutofit/>
          </a:bodyPr>
          <a:lstStyle/>
          <a:p>
            <a:r>
              <a:rPr lang="en-US" sz="1400" b="0" dirty="0"/>
              <a:t>In today’s childcare market, parents are often looking beyond price willing to pay a little more for quality educational programming that will give their children an advantage at school. Programming, service, certification and reputation are critical success factors in the child care services industry. The Children’s College will compete well in the market by offering a leading edge educational program delivered by certified college-trained instructors. </a:t>
            </a:r>
          </a:p>
          <a:p>
            <a:r>
              <a:rPr lang="en-US" sz="1400" b="0" dirty="0"/>
              <a:t>There is no competitor in the market that is offering a focused, quality educational childcare program. Our educational approach is unique and will be difficult to duplicate by competitors. </a:t>
            </a:r>
          </a:p>
          <a:p>
            <a:r>
              <a:rPr lang="en-US" sz="1400" dirty="0"/>
              <a:t>Main Competitors </a:t>
            </a:r>
            <a:endParaRPr lang="en-US" sz="1400" b="0" dirty="0"/>
          </a:p>
          <a:p>
            <a:r>
              <a:rPr lang="en-US" sz="1400" b="0" dirty="0"/>
              <a:t>Those facilities located within a 5 mile radius are considered to be the company’s main competitors. They are as follows: </a:t>
            </a:r>
          </a:p>
          <a:p>
            <a:r>
              <a:rPr lang="en-US" sz="1400" dirty="0"/>
              <a:t>South End Church Day Care</a:t>
            </a:r>
            <a:r>
              <a:rPr lang="en-US" sz="1400" b="0" dirty="0"/>
              <a:t>: </a:t>
            </a:r>
          </a:p>
          <a:p>
            <a:pPr lvl="1"/>
            <a:r>
              <a:rPr lang="en-US" sz="1200" dirty="0"/>
              <a:t>South End Church Day Care is located in the basement of the South End Church at 52 Bay Drive. There are 6 employees on staff and they are licensed to take up to 45 children. </a:t>
            </a:r>
          </a:p>
          <a:p>
            <a:r>
              <a:rPr lang="en-US" sz="1400" dirty="0" smtClean="0"/>
              <a:t>Strengths</a:t>
            </a:r>
            <a:r>
              <a:rPr lang="en-US" sz="1400" b="0" dirty="0"/>
              <a:t>: Large church congregation. Already established in market. </a:t>
            </a:r>
          </a:p>
          <a:p>
            <a:r>
              <a:rPr lang="en-US" sz="1400" dirty="0"/>
              <a:t>Weaknesses</a:t>
            </a:r>
            <a:r>
              <a:rPr lang="en-US" sz="1400" b="0" dirty="0"/>
              <a:t>: May not appeal to customers of different religious beliefs. The staff don’t have any accredited training. The program offered is play based with no emphasis on education. </a:t>
            </a:r>
          </a:p>
          <a:p>
            <a:endParaRPr lang="en-US" dirty="0"/>
          </a:p>
        </p:txBody>
      </p:sp>
    </p:spTree>
    <p:extLst>
      <p:ext uri="{BB962C8B-B14F-4D97-AF65-F5344CB8AC3E}">
        <p14:creationId xmlns:p14="http://schemas.microsoft.com/office/powerpoint/2010/main" val="253505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791200" cy="1371600"/>
          </a:xfrm>
        </p:spPr>
        <p:txBody>
          <a:bodyPr/>
          <a:lstStyle/>
          <a:p>
            <a:r>
              <a:rPr lang="en-US" dirty="0" smtClean="0"/>
              <a:t>Suppliers / Employees</a:t>
            </a:r>
            <a:endParaRPr lang="en-US" dirty="0"/>
          </a:p>
        </p:txBody>
      </p:sp>
      <p:sp>
        <p:nvSpPr>
          <p:cNvPr id="5" name="Content Placeholder 2"/>
          <p:cNvSpPr>
            <a:spLocks noGrp="1"/>
          </p:cNvSpPr>
          <p:nvPr>
            <p:ph idx="1"/>
          </p:nvPr>
        </p:nvSpPr>
        <p:spPr>
          <a:xfrm>
            <a:off x="838200" y="2743200"/>
            <a:ext cx="7517618" cy="3530600"/>
          </a:xfrm>
        </p:spPr>
        <p:txBody>
          <a:bodyPr/>
          <a:lstStyle/>
          <a:p>
            <a:pPr marL="0" indent="0">
              <a:buNone/>
            </a:pPr>
            <a:r>
              <a:rPr lang="en-US" b="1" dirty="0" smtClean="0"/>
              <a:t>TASK (point form):  </a:t>
            </a:r>
            <a:r>
              <a:rPr lang="en-US" dirty="0" smtClean="0"/>
              <a:t>Describe your Supplies and Employees</a:t>
            </a:r>
            <a:endParaRPr lang="en-US" dirty="0" smtClean="0"/>
          </a:p>
          <a:p>
            <a:r>
              <a:rPr lang="en-US" dirty="0" smtClean="0"/>
              <a:t>Describe where you got your supplies as well as providing details on anyone who may have helped with your business.</a:t>
            </a:r>
            <a:endParaRPr lang="en-US" dirty="0" smtClean="0"/>
          </a:p>
          <a:p>
            <a:endParaRPr lang="en-US" dirty="0"/>
          </a:p>
        </p:txBody>
      </p:sp>
    </p:spTree>
    <p:extLst>
      <p:ext uri="{BB962C8B-B14F-4D97-AF65-F5344CB8AC3E}">
        <p14:creationId xmlns:p14="http://schemas.microsoft.com/office/powerpoint/2010/main" val="248659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Business Plan?</a:t>
            </a:r>
            <a:endParaRPr lang="en-CA" dirty="0"/>
          </a:p>
        </p:txBody>
      </p:sp>
      <p:sp>
        <p:nvSpPr>
          <p:cNvPr id="3" name="Content Placeholder 2"/>
          <p:cNvSpPr>
            <a:spLocks noGrp="1"/>
          </p:cNvSpPr>
          <p:nvPr>
            <p:ph idx="1"/>
          </p:nvPr>
        </p:nvSpPr>
        <p:spPr>
          <a:xfrm>
            <a:off x="864382" y="2489200"/>
            <a:ext cx="7746218" cy="3530600"/>
          </a:xfrm>
        </p:spPr>
        <p:txBody>
          <a:bodyPr/>
          <a:lstStyle/>
          <a:p>
            <a:r>
              <a:rPr lang="en-CA" dirty="0" smtClean="0"/>
              <a:t>Why is it important to create a business plan?</a:t>
            </a:r>
            <a:r>
              <a:rPr lang="en-US" dirty="0"/>
              <a:t> </a:t>
            </a:r>
            <a:endParaRPr lang="en-US" dirty="0" smtClean="0"/>
          </a:p>
          <a:p>
            <a:pPr marL="402336" lvl="1" indent="0">
              <a:buNone/>
            </a:pPr>
            <a:r>
              <a:rPr lang="en-US" sz="1800" dirty="0" smtClean="0"/>
              <a:t>You’ll </a:t>
            </a:r>
            <a:r>
              <a:rPr lang="en-US" sz="1800" dirty="0"/>
              <a:t>want to conveying the opportunity and strategy:</a:t>
            </a:r>
          </a:p>
          <a:p>
            <a:endParaRPr lang="en-CA" dirty="0" smtClean="0"/>
          </a:p>
          <a:p>
            <a:r>
              <a:rPr lang="en-US" dirty="0"/>
              <a:t>Goal or objective: What are you trying to do</a:t>
            </a:r>
            <a:r>
              <a:rPr lang="en-US" dirty="0" smtClean="0"/>
              <a:t>?</a:t>
            </a:r>
          </a:p>
          <a:p>
            <a:pPr marL="0" indent="0">
              <a:buNone/>
            </a:pPr>
            <a:endParaRPr lang="en-US" dirty="0"/>
          </a:p>
          <a:p>
            <a:r>
              <a:rPr lang="en-US" dirty="0"/>
              <a:t>Strategy: How will you achieve it?</a:t>
            </a:r>
            <a:endParaRPr lang="en-CA" dirty="0"/>
          </a:p>
          <a:p>
            <a:endParaRPr lang="en-CA" dirty="0" smtClean="0"/>
          </a:p>
          <a:p>
            <a:pPr marL="731520" lvl="2" indent="0">
              <a:buNone/>
            </a:pPr>
            <a:endParaRPr lang="en-US" sz="2000" dirty="0"/>
          </a:p>
        </p:txBody>
      </p:sp>
    </p:spTree>
    <p:extLst>
      <p:ext uri="{BB962C8B-B14F-4D97-AF65-F5344CB8AC3E}">
        <p14:creationId xmlns:p14="http://schemas.microsoft.com/office/powerpoint/2010/main" val="421075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791200" cy="1371600"/>
          </a:xfrm>
        </p:spPr>
        <p:txBody>
          <a:bodyPr/>
          <a:lstStyle/>
          <a:p>
            <a:r>
              <a:rPr lang="en-US" dirty="0" smtClean="0"/>
              <a:t>Financial Summary</a:t>
            </a:r>
            <a:endParaRPr lang="en-US" dirty="0"/>
          </a:p>
        </p:txBody>
      </p:sp>
      <p:sp>
        <p:nvSpPr>
          <p:cNvPr id="5" name="Content Placeholder 2"/>
          <p:cNvSpPr>
            <a:spLocks noGrp="1"/>
          </p:cNvSpPr>
          <p:nvPr>
            <p:ph idx="1"/>
          </p:nvPr>
        </p:nvSpPr>
        <p:spPr>
          <a:xfrm>
            <a:off x="762000" y="2514600"/>
            <a:ext cx="7517618" cy="3530600"/>
          </a:xfrm>
        </p:spPr>
        <p:txBody>
          <a:bodyPr/>
          <a:lstStyle/>
          <a:p>
            <a:pPr marL="0" indent="0">
              <a:buNone/>
            </a:pPr>
            <a:r>
              <a:rPr lang="en-US" b="1" dirty="0" smtClean="0"/>
              <a:t>TASK (point form):  </a:t>
            </a:r>
            <a:r>
              <a:rPr lang="en-US" dirty="0" smtClean="0"/>
              <a:t>Complete a table that list all expenses and revenue.  In the end, did you make a profit?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276600"/>
            <a:ext cx="3463534" cy="3289662"/>
          </a:xfrm>
          <a:prstGeom prst="rect">
            <a:avLst/>
          </a:prstGeom>
        </p:spPr>
      </p:pic>
    </p:spTree>
    <p:extLst>
      <p:ext uri="{BB962C8B-B14F-4D97-AF65-F5344CB8AC3E}">
        <p14:creationId xmlns:p14="http://schemas.microsoft.com/office/powerpoint/2010/main" val="14925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Plan</a:t>
            </a:r>
            <a:endParaRPr lang="en-CA" dirty="0"/>
          </a:p>
        </p:txBody>
      </p:sp>
      <p:sp>
        <p:nvSpPr>
          <p:cNvPr id="3" name="Content Placeholder 2"/>
          <p:cNvSpPr>
            <a:spLocks noGrp="1"/>
          </p:cNvSpPr>
          <p:nvPr>
            <p:ph idx="1"/>
          </p:nvPr>
        </p:nvSpPr>
        <p:spPr>
          <a:xfrm>
            <a:off x="864382" y="2489200"/>
            <a:ext cx="7898618" cy="3530600"/>
          </a:xfrm>
        </p:spPr>
        <p:txBody>
          <a:bodyPr/>
          <a:lstStyle/>
          <a:p>
            <a:pPr>
              <a:buNone/>
            </a:pPr>
            <a:endParaRPr lang="en-CA" dirty="0" smtClean="0"/>
          </a:p>
          <a:p>
            <a:pPr>
              <a:buNone/>
            </a:pPr>
            <a:r>
              <a:rPr lang="en-CA" dirty="0" smtClean="0"/>
              <a:t>A business plan is the </a:t>
            </a:r>
            <a:r>
              <a:rPr lang="en-CA" u="sng" dirty="0" smtClean="0"/>
              <a:t>written</a:t>
            </a:r>
            <a:r>
              <a:rPr lang="en-CA" dirty="0" smtClean="0"/>
              <a:t> presentation of a business idea.</a:t>
            </a:r>
          </a:p>
          <a:p>
            <a:pPr>
              <a:buNone/>
            </a:pPr>
            <a:endParaRPr lang="en-CA" dirty="0"/>
          </a:p>
          <a:p>
            <a:pPr>
              <a:buNone/>
            </a:pPr>
            <a:r>
              <a:rPr lang="en-CA" dirty="0" smtClean="0"/>
              <a:t>It predicts the success of a business and outlines how it will operate.</a:t>
            </a:r>
          </a:p>
          <a:p>
            <a:pPr>
              <a:buNone/>
            </a:pPr>
            <a:endParaRPr lang="en-CA" dirty="0" smtClean="0"/>
          </a:p>
          <a:p>
            <a:pPr>
              <a:buNone/>
            </a:pPr>
            <a:r>
              <a:rPr lang="en-CA" dirty="0" smtClean="0"/>
              <a:t>A good business plan is based on </a:t>
            </a:r>
            <a:r>
              <a:rPr lang="en-CA" b="1" dirty="0" smtClean="0"/>
              <a:t>solid</a:t>
            </a:r>
            <a:r>
              <a:rPr lang="en-CA" dirty="0" smtClean="0"/>
              <a:t> research.</a:t>
            </a:r>
            <a:endParaRPr lang="en-CA" dirty="0"/>
          </a:p>
        </p:txBody>
      </p:sp>
    </p:spTree>
    <p:extLst>
      <p:ext uri="{BB962C8B-B14F-4D97-AF65-F5344CB8AC3E}">
        <p14:creationId xmlns:p14="http://schemas.microsoft.com/office/powerpoint/2010/main" val="24274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DRAGON’S DEN ADVICE…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86000"/>
            <a:ext cx="6182617" cy="3530600"/>
          </a:xfrm>
        </p:spPr>
      </p:pic>
      <p:sp>
        <p:nvSpPr>
          <p:cNvPr id="5" name="Rectangle 4"/>
          <p:cNvSpPr/>
          <p:nvPr/>
        </p:nvSpPr>
        <p:spPr>
          <a:xfrm>
            <a:off x="1828800" y="6019800"/>
            <a:ext cx="6639817" cy="369332"/>
          </a:xfrm>
          <a:prstGeom prst="rect">
            <a:avLst/>
          </a:prstGeom>
        </p:spPr>
        <p:txBody>
          <a:bodyPr wrap="square">
            <a:spAutoFit/>
          </a:bodyPr>
          <a:lstStyle/>
          <a:p>
            <a:r>
              <a:rPr lang="en-US" dirty="0">
                <a:hlinkClick r:id="rId3"/>
              </a:rPr>
              <a:t>https://www.youtube.com/watch?v=CE9xdIThIS4</a:t>
            </a:r>
            <a:endParaRPr lang="en-US" dirty="0"/>
          </a:p>
        </p:txBody>
      </p:sp>
    </p:spTree>
    <p:extLst>
      <p:ext uri="{BB962C8B-B14F-4D97-AF65-F5344CB8AC3E}">
        <p14:creationId xmlns:p14="http://schemas.microsoft.com/office/powerpoint/2010/main" val="15514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Helpful Hints</a:t>
            </a:r>
            <a:endParaRPr lang="en-CA" dirty="0"/>
          </a:p>
        </p:txBody>
      </p:sp>
      <p:sp>
        <p:nvSpPr>
          <p:cNvPr id="3" name="Content Placeholder 2"/>
          <p:cNvSpPr>
            <a:spLocks noGrp="1"/>
          </p:cNvSpPr>
          <p:nvPr>
            <p:ph idx="1"/>
          </p:nvPr>
        </p:nvSpPr>
        <p:spPr>
          <a:xfrm>
            <a:off x="864382" y="2489200"/>
            <a:ext cx="7517618" cy="3530600"/>
          </a:xfrm>
        </p:spPr>
        <p:txBody>
          <a:bodyPr>
            <a:normAutofit/>
          </a:bodyPr>
          <a:lstStyle/>
          <a:p>
            <a:r>
              <a:rPr lang="en-CA" dirty="0" smtClean="0"/>
              <a:t>Business plans are written in the third person</a:t>
            </a:r>
          </a:p>
          <a:p>
            <a:endParaRPr lang="en-CA" dirty="0" smtClean="0"/>
          </a:p>
          <a:p>
            <a:r>
              <a:rPr lang="en-CA" dirty="0" smtClean="0"/>
              <a:t>Visual aids like diagrams, drawings, photos, advertisements, logos are required.</a:t>
            </a:r>
          </a:p>
          <a:p>
            <a:endParaRPr lang="en-CA" dirty="0" smtClean="0"/>
          </a:p>
          <a:p>
            <a:r>
              <a:rPr lang="en-CA" dirty="0" smtClean="0"/>
              <a:t>You can add extra sections if you feel they are needed.</a:t>
            </a:r>
          </a:p>
          <a:p>
            <a:endParaRPr lang="en-CA" dirty="0" smtClean="0"/>
          </a:p>
          <a:p>
            <a:r>
              <a:rPr lang="en-CA" dirty="0" smtClean="0"/>
              <a:t>The information should be meaningful, not there to fill space.</a:t>
            </a:r>
            <a:endParaRPr lang="en-CA" dirty="0"/>
          </a:p>
        </p:txBody>
      </p:sp>
    </p:spTree>
    <p:extLst>
      <p:ext uri="{BB962C8B-B14F-4D97-AF65-F5344CB8AC3E}">
        <p14:creationId xmlns:p14="http://schemas.microsoft.com/office/powerpoint/2010/main" val="32233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a Business Plan</a:t>
            </a:r>
            <a:endParaRPr lang="en-CA"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dirty="0" smtClean="0"/>
              <a:t>Cover Page</a:t>
            </a:r>
          </a:p>
          <a:p>
            <a:pPr marL="514350" indent="-514350">
              <a:buFont typeface="+mj-lt"/>
              <a:buAutoNum type="arabicPeriod"/>
            </a:pPr>
            <a:r>
              <a:rPr lang="en-CA" dirty="0" smtClean="0"/>
              <a:t>Table of Contents</a:t>
            </a:r>
          </a:p>
          <a:p>
            <a:pPr marL="514350" indent="-514350">
              <a:buFont typeface="+mj-lt"/>
              <a:buAutoNum type="arabicPeriod"/>
            </a:pPr>
            <a:r>
              <a:rPr lang="en-CA" dirty="0" smtClean="0"/>
              <a:t>Business Model Canvas</a:t>
            </a:r>
          </a:p>
          <a:p>
            <a:pPr marL="514350" indent="-514350">
              <a:buFont typeface="+mj-lt"/>
              <a:buAutoNum type="arabicPeriod"/>
            </a:pPr>
            <a:r>
              <a:rPr lang="en-CA" dirty="0" smtClean="0"/>
              <a:t>Mission </a:t>
            </a:r>
            <a:r>
              <a:rPr lang="en-CA" dirty="0" smtClean="0"/>
              <a:t>Statement</a:t>
            </a:r>
          </a:p>
          <a:p>
            <a:pPr marL="514350" indent="-514350">
              <a:buFont typeface="+mj-lt"/>
              <a:buAutoNum type="arabicPeriod"/>
            </a:pPr>
            <a:r>
              <a:rPr lang="en-CA" dirty="0" smtClean="0"/>
              <a:t>Business </a:t>
            </a:r>
            <a:r>
              <a:rPr lang="en-CA" dirty="0" smtClean="0"/>
              <a:t>Overview</a:t>
            </a:r>
            <a:endParaRPr lang="en-CA" dirty="0" smtClean="0"/>
          </a:p>
          <a:p>
            <a:pPr marL="514350" indent="-514350">
              <a:buFont typeface="+mj-lt"/>
              <a:buAutoNum type="arabicPeriod"/>
            </a:pPr>
            <a:r>
              <a:rPr lang="en-CA" dirty="0" smtClean="0"/>
              <a:t>Management Profile</a:t>
            </a:r>
            <a:endParaRPr lang="en-CA" dirty="0" smtClean="0"/>
          </a:p>
          <a:p>
            <a:pPr marL="514350" indent="-514350">
              <a:buFont typeface="+mj-lt"/>
              <a:buAutoNum type="arabicPeriod"/>
            </a:pPr>
            <a:r>
              <a:rPr lang="en-CA" dirty="0" smtClean="0"/>
              <a:t>Market </a:t>
            </a:r>
            <a:r>
              <a:rPr lang="en-CA" dirty="0" smtClean="0"/>
              <a:t>Research</a:t>
            </a:r>
          </a:p>
          <a:p>
            <a:pPr marL="514350" indent="-514350">
              <a:buFont typeface="+mj-lt"/>
              <a:buAutoNum type="arabicPeriod"/>
            </a:pPr>
            <a:r>
              <a:rPr lang="en-CA" dirty="0" smtClean="0"/>
              <a:t>Marketing Plan</a:t>
            </a:r>
          </a:p>
          <a:p>
            <a:pPr marL="514350" indent="-514350">
              <a:buFont typeface="+mj-lt"/>
              <a:buAutoNum type="arabicPeriod"/>
            </a:pPr>
            <a:r>
              <a:rPr lang="en-CA" dirty="0" smtClean="0"/>
              <a:t>Suppliers/Employees</a:t>
            </a:r>
          </a:p>
          <a:p>
            <a:pPr marL="514350" indent="-514350">
              <a:buFont typeface="+mj-lt"/>
              <a:buAutoNum type="arabicPeriod"/>
            </a:pPr>
            <a:r>
              <a:rPr lang="en-CA" dirty="0" smtClean="0"/>
              <a:t>Financial </a:t>
            </a:r>
            <a:r>
              <a:rPr lang="en-CA" dirty="0" smtClean="0"/>
              <a:t>Summary</a:t>
            </a:r>
            <a:endParaRPr lang="en-CA" dirty="0" smtClean="0"/>
          </a:p>
        </p:txBody>
      </p:sp>
    </p:spTree>
    <p:extLst>
      <p:ext uri="{BB962C8B-B14F-4D97-AF65-F5344CB8AC3E}">
        <p14:creationId xmlns:p14="http://schemas.microsoft.com/office/powerpoint/2010/main" val="95890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Model Canvas</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895" y="2641600"/>
            <a:ext cx="5585821" cy="3530600"/>
          </a:xfrm>
        </p:spPr>
      </p:pic>
      <p:sp>
        <p:nvSpPr>
          <p:cNvPr id="6" name="Rectangle 5"/>
          <p:cNvSpPr/>
          <p:nvPr/>
        </p:nvSpPr>
        <p:spPr>
          <a:xfrm>
            <a:off x="2514600" y="6172200"/>
            <a:ext cx="4156907" cy="369332"/>
          </a:xfrm>
          <a:prstGeom prst="rect">
            <a:avLst/>
          </a:prstGeom>
        </p:spPr>
        <p:txBody>
          <a:bodyPr wrap="none">
            <a:spAutoFit/>
          </a:bodyPr>
          <a:lstStyle/>
          <a:p>
            <a:r>
              <a:rPr lang="en-US" dirty="0">
                <a:hlinkClick r:id="rId3"/>
              </a:rPr>
              <a:t>https://leanstack.com/lean-canvas</a:t>
            </a:r>
            <a:endParaRPr lang="en-US" dirty="0"/>
          </a:p>
        </p:txBody>
      </p:sp>
      <p:sp>
        <p:nvSpPr>
          <p:cNvPr id="7" name="Rectangle 6"/>
          <p:cNvSpPr/>
          <p:nvPr/>
        </p:nvSpPr>
        <p:spPr>
          <a:xfrm>
            <a:off x="877897" y="2209800"/>
            <a:ext cx="7961303" cy="369332"/>
          </a:xfrm>
          <a:prstGeom prst="rect">
            <a:avLst/>
          </a:prstGeom>
        </p:spPr>
        <p:txBody>
          <a:bodyPr wrap="square">
            <a:spAutoFit/>
          </a:bodyPr>
          <a:lstStyle/>
          <a:p>
            <a:r>
              <a:rPr lang="en-US" b="1" dirty="0" smtClean="0"/>
              <a:t>TASK:  </a:t>
            </a:r>
            <a:r>
              <a:rPr lang="en-US" dirty="0" smtClean="0"/>
              <a:t>Take a picture of your latest business canvas</a:t>
            </a:r>
            <a:r>
              <a:rPr lang="en-US" b="1" dirty="0" smtClean="0"/>
              <a:t> </a:t>
            </a:r>
            <a:endParaRPr lang="en-US" dirty="0"/>
          </a:p>
        </p:txBody>
      </p:sp>
    </p:spTree>
    <p:extLst>
      <p:ext uri="{BB962C8B-B14F-4D97-AF65-F5344CB8AC3E}">
        <p14:creationId xmlns:p14="http://schemas.microsoft.com/office/powerpoint/2010/main" val="158973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5791200" cy="1371600"/>
          </a:xfrm>
        </p:spPr>
        <p:txBody>
          <a:bodyPr/>
          <a:lstStyle/>
          <a:p>
            <a:r>
              <a:rPr lang="en-US" dirty="0" smtClean="0"/>
              <a:t>Mission Statement</a:t>
            </a:r>
            <a:endParaRPr lang="en-US" dirty="0"/>
          </a:p>
        </p:txBody>
      </p:sp>
      <p:sp>
        <p:nvSpPr>
          <p:cNvPr id="3" name="Content Placeholder 2"/>
          <p:cNvSpPr>
            <a:spLocks noGrp="1"/>
          </p:cNvSpPr>
          <p:nvPr>
            <p:ph idx="1"/>
          </p:nvPr>
        </p:nvSpPr>
        <p:spPr>
          <a:xfrm>
            <a:off x="304800" y="2286000"/>
            <a:ext cx="8839200" cy="5715000"/>
          </a:xfrm>
        </p:spPr>
        <p:txBody>
          <a:bodyPr>
            <a:normAutofit/>
          </a:bodyPr>
          <a:lstStyle/>
          <a:p>
            <a:r>
              <a:rPr lang="en-US" b="1" dirty="0" smtClean="0"/>
              <a:t>TASK: </a:t>
            </a:r>
            <a:r>
              <a:rPr lang="en-GB" dirty="0" smtClean="0"/>
              <a:t>Tells the </a:t>
            </a:r>
            <a:r>
              <a:rPr lang="en-GB" dirty="0"/>
              <a:t>story of how and why you became passionate about this idea.  Helps the audience get to know you and care about your casual idea</a:t>
            </a:r>
            <a:r>
              <a:rPr lang="en-GB" dirty="0" smtClean="0"/>
              <a:t>.</a:t>
            </a:r>
          </a:p>
          <a:p>
            <a:r>
              <a:rPr lang="en-US" dirty="0"/>
              <a:t>A mission statement is a formal summary that explains:</a:t>
            </a:r>
          </a:p>
          <a:p>
            <a:r>
              <a:rPr lang="en-US" dirty="0"/>
              <a:t>What you do.</a:t>
            </a:r>
          </a:p>
          <a:p>
            <a:r>
              <a:rPr lang="en-US" dirty="0"/>
              <a:t>How you do it.</a:t>
            </a:r>
          </a:p>
          <a:p>
            <a:r>
              <a:rPr lang="en-US" dirty="0"/>
              <a:t>Why you do it.</a:t>
            </a:r>
          </a:p>
          <a:p>
            <a:r>
              <a:rPr lang="en-US" dirty="0"/>
              <a:t>A good mission statement can surprise, inspire, and transform your business. They provide a clearly stated purpose of your business and the goals you have for succeeding.</a:t>
            </a:r>
          </a:p>
          <a:p>
            <a:endParaRPr lang="en-US" dirty="0"/>
          </a:p>
          <a:p>
            <a:endParaRPr lang="en-US" dirty="0"/>
          </a:p>
        </p:txBody>
      </p:sp>
    </p:spTree>
    <p:extLst>
      <p:ext uri="{BB962C8B-B14F-4D97-AF65-F5344CB8AC3E}">
        <p14:creationId xmlns:p14="http://schemas.microsoft.com/office/powerpoint/2010/main" val="346305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5791200" cy="1371600"/>
          </a:xfrm>
        </p:spPr>
        <p:txBody>
          <a:bodyPr/>
          <a:lstStyle/>
          <a:p>
            <a:r>
              <a:rPr lang="en-US" dirty="0" smtClean="0"/>
              <a:t>Mission Statement Examples</a:t>
            </a:r>
            <a:endParaRPr lang="en-US" dirty="0"/>
          </a:p>
        </p:txBody>
      </p:sp>
      <p:sp>
        <p:nvSpPr>
          <p:cNvPr id="5" name="Rectangle 4"/>
          <p:cNvSpPr/>
          <p:nvPr/>
        </p:nvSpPr>
        <p:spPr>
          <a:xfrm>
            <a:off x="533400" y="3200400"/>
            <a:ext cx="8229600" cy="923330"/>
          </a:xfrm>
          <a:prstGeom prst="rect">
            <a:avLst/>
          </a:prstGeom>
        </p:spPr>
        <p:txBody>
          <a:bodyPr wrap="square">
            <a:spAutoFit/>
          </a:bodyPr>
          <a:lstStyle/>
          <a:p>
            <a:r>
              <a:rPr lang="en-US" dirty="0">
                <a:solidFill>
                  <a:srgbClr val="F18A21"/>
                </a:solidFill>
                <a:latin typeface="museo-sans-rounded"/>
                <a:hlinkClick r:id="rId2"/>
              </a:rPr>
              <a:t>Microsoft's mission statement</a:t>
            </a:r>
            <a:r>
              <a:rPr lang="en-US" dirty="0">
                <a:solidFill>
                  <a:srgbClr val="333333"/>
                </a:solidFill>
                <a:latin typeface="museo-sans-rounded"/>
              </a:rPr>
              <a:t> expresses their belief in what people make possible. These beliefs and values are translated directly into their products and corporate culture.</a:t>
            </a:r>
            <a:endParaRPr lang="en-US" dirty="0"/>
          </a:p>
        </p:txBody>
      </p:sp>
      <p:sp>
        <p:nvSpPr>
          <p:cNvPr id="6" name="Rectangle 5"/>
          <p:cNvSpPr/>
          <p:nvPr/>
        </p:nvSpPr>
        <p:spPr>
          <a:xfrm>
            <a:off x="533400" y="2313570"/>
            <a:ext cx="8153400" cy="1200329"/>
          </a:xfrm>
          <a:prstGeom prst="rect">
            <a:avLst/>
          </a:prstGeom>
        </p:spPr>
        <p:txBody>
          <a:bodyPr wrap="square">
            <a:spAutoFit/>
          </a:bodyPr>
          <a:lstStyle/>
          <a:p>
            <a:pPr algn="ctr"/>
            <a:r>
              <a:rPr lang="en-US" dirty="0" smtClean="0">
                <a:solidFill>
                  <a:srgbClr val="1468A1"/>
                </a:solidFill>
                <a:latin typeface="museo-sans-rounded"/>
              </a:rPr>
              <a:t>Starbucks:  "To </a:t>
            </a:r>
            <a:r>
              <a:rPr lang="en-US" dirty="0">
                <a:solidFill>
                  <a:srgbClr val="1468A1"/>
                </a:solidFill>
                <a:latin typeface="museo-sans-rounded"/>
              </a:rPr>
              <a:t>inspire and nurture the human spirit – one person, one cup and one neighborhood at a time."</a:t>
            </a:r>
            <a:endParaRPr lang="en-US" dirty="0">
              <a:solidFill>
                <a:srgbClr val="333333"/>
              </a:solidFill>
              <a:latin typeface="museo-sans-rounded"/>
            </a:endParaRPr>
          </a:p>
          <a:p>
            <a:r>
              <a:rPr lang="en-US" dirty="0"/>
              <a:t/>
            </a:r>
            <a:br>
              <a:rPr lang="en-US" dirty="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255687"/>
            <a:ext cx="7058025" cy="2600325"/>
          </a:xfrm>
          <a:prstGeom prst="rect">
            <a:avLst/>
          </a:prstGeom>
        </p:spPr>
      </p:pic>
    </p:spTree>
    <p:extLst>
      <p:ext uri="{BB962C8B-B14F-4D97-AF65-F5344CB8AC3E}">
        <p14:creationId xmlns:p14="http://schemas.microsoft.com/office/powerpoint/2010/main" val="3479333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1645</TotalTime>
  <Words>1482</Words>
  <Application>Microsoft Office PowerPoint</Application>
  <PresentationFormat>On-screen Show (4:3)</PresentationFormat>
  <Paragraphs>124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museo-sans-rounded</vt:lpstr>
      <vt:lpstr>Wingdings</vt:lpstr>
      <vt:lpstr>Wingdings 3</vt:lpstr>
      <vt:lpstr>Ion Boardroom</vt:lpstr>
      <vt:lpstr>Business Plan</vt:lpstr>
      <vt:lpstr>What is a Business Plan?</vt:lpstr>
      <vt:lpstr>Business Plan</vt:lpstr>
      <vt:lpstr>DRAGON’S DEN ADVICE…</vt:lpstr>
      <vt:lpstr>Helpful Hints</vt:lpstr>
      <vt:lpstr>Components of a Business Plan</vt:lpstr>
      <vt:lpstr>Business Model Canvas</vt:lpstr>
      <vt:lpstr>Mission Statement</vt:lpstr>
      <vt:lpstr>Mission Statement Examples</vt:lpstr>
      <vt:lpstr>Business Overview</vt:lpstr>
      <vt:lpstr>Business Overview Examples…</vt:lpstr>
      <vt:lpstr>Management Profile</vt:lpstr>
      <vt:lpstr>Management Profile Examples…</vt:lpstr>
      <vt:lpstr>Market Research Results</vt:lpstr>
      <vt:lpstr>Marketing Plan…TASK #1</vt:lpstr>
      <vt:lpstr>A. Customer Profile Example</vt:lpstr>
      <vt:lpstr>Marketing Plan…TASK #2</vt:lpstr>
      <vt:lpstr>Competition Example</vt:lpstr>
      <vt:lpstr>Suppliers / Employees</vt:lpstr>
      <vt:lpstr>Financial Summary</vt:lpstr>
    </vt:vector>
  </TitlesOfParts>
  <Company>NBED School District 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dc:title>
  <dc:creator>School District 8</dc:creator>
  <cp:lastModifiedBy>Hallihan, Ashley (ASD-N)</cp:lastModifiedBy>
  <cp:revision>37</cp:revision>
  <dcterms:created xsi:type="dcterms:W3CDTF">2011-11-17T20:41:04Z</dcterms:created>
  <dcterms:modified xsi:type="dcterms:W3CDTF">2020-05-19T13:54:43Z</dcterms:modified>
</cp:coreProperties>
</file>