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71" r:id="rId3"/>
    <p:sldId id="257" r:id="rId4"/>
    <p:sldId id="258" r:id="rId5"/>
    <p:sldId id="260" r:id="rId6"/>
    <p:sldId id="261" r:id="rId7"/>
    <p:sldId id="262" r:id="rId8"/>
    <p:sldId id="263" r:id="rId9"/>
    <p:sldId id="264" r:id="rId10"/>
    <p:sldId id="272" r:id="rId11"/>
    <p:sldId id="273" r:id="rId12"/>
    <p:sldId id="274" r:id="rId13"/>
    <p:sldId id="275" r:id="rId14"/>
    <p:sldId id="270" r:id="rId15"/>
    <p:sldId id="265" r:id="rId16"/>
    <p:sldId id="266" r:id="rId17"/>
    <p:sldId id="267" r:id="rId18"/>
    <p:sldId id="268" r:id="rId19"/>
    <p:sldId id="269" r:id="rId20"/>
    <p:sldId id="276" r:id="rId21"/>
    <p:sldId id="277" r:id="rId22"/>
    <p:sldId id="278" r:id="rId23"/>
    <p:sldId id="296" r:id="rId24"/>
    <p:sldId id="282" r:id="rId25"/>
    <p:sldId id="295" r:id="rId26"/>
    <p:sldId id="290" r:id="rId27"/>
    <p:sldId id="291" r:id="rId28"/>
    <p:sldId id="292" r:id="rId29"/>
    <p:sldId id="293" r:id="rId30"/>
    <p:sldId id="294"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p:cViewPr varScale="1">
        <p:scale>
          <a:sx n="121" d="100"/>
          <a:sy n="121" d="100"/>
        </p:scale>
        <p:origin x="1296" y="102"/>
      </p:cViewPr>
      <p:guideLst>
        <p:guide orient="horz" pos="2160"/>
        <p:guide pos="2880"/>
      </p:guideLst>
    </p:cSldViewPr>
  </p:slideViewPr>
  <p:notesTextViewPr>
    <p:cViewPr>
      <p:scale>
        <a:sx n="33" d="100"/>
        <a:sy n="33"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254DCF-5963-4A03-ACA4-832DC14E9F00}" type="datetimeFigureOut">
              <a:rPr lang="en-US" smtClean="0"/>
              <a:t>1/21/2020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E40ADD3-2B8F-4412-9312-B9A74C21E4BE}" type="slidenum">
              <a:rPr lang="en-US" smtClean="0"/>
              <a:t>‹#›</a:t>
            </a:fld>
            <a:endParaRPr lang="en-US"/>
          </a:p>
        </p:txBody>
      </p:sp>
    </p:spTree>
    <p:extLst>
      <p:ext uri="{BB962C8B-B14F-4D97-AF65-F5344CB8AC3E}">
        <p14:creationId xmlns:p14="http://schemas.microsoft.com/office/powerpoint/2010/main" val="634301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5DFAF1-9C13-42B6-BFAD-D07552E1540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8A648-0A7F-4731-A752-7F825E09CCA2}"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DFAF1-9C13-42B6-BFAD-D07552E1540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8A648-0A7F-4731-A752-7F825E09CC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5DFAF1-9C13-42B6-BFAD-D07552E1540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8A648-0A7F-4731-A752-7F825E09CC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5DFAF1-9C13-42B6-BFAD-D07552E1540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8A648-0A7F-4731-A752-7F825E09CCA2}"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5DFAF1-9C13-42B6-BFAD-D07552E1540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8A648-0A7F-4731-A752-7F825E09CC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95DFAF1-9C13-42B6-BFAD-D07552E15402}"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8A648-0A7F-4731-A752-7F825E09CCA2}"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5DFAF1-9C13-42B6-BFAD-D07552E15402}"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38A648-0A7F-4731-A752-7F825E09CCA2}"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5DFAF1-9C13-42B6-BFAD-D07552E15402}"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38A648-0A7F-4731-A752-7F825E09CC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DFAF1-9C13-42B6-BFAD-D07552E15402}"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38A648-0A7F-4731-A752-7F825E09CC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DFAF1-9C13-42B6-BFAD-D07552E15402}"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8A648-0A7F-4731-A752-7F825E09CC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DFAF1-9C13-42B6-BFAD-D07552E15402}"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8A648-0A7F-4731-A752-7F825E09CCA2}"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95DFAF1-9C13-42B6-BFAD-D07552E15402}" type="datetimeFigureOut">
              <a:rPr lang="en-US" smtClean="0"/>
              <a:t>1/21/2020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E38A648-0A7F-4731-A752-7F825E09CCA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Basic Infant Care </a:t>
            </a:r>
            <a:endParaRPr lang="en-US" dirty="0"/>
          </a:p>
        </p:txBody>
      </p:sp>
      <p:pic>
        <p:nvPicPr>
          <p:cNvPr id="2050" name="Picture 2" descr="http://f.tqn.com/y/babyclothes/1/W/P/G/-/-/1259792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33400"/>
            <a:ext cx="48006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999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029200"/>
            <a:ext cx="6512511" cy="1143000"/>
          </a:xfrm>
        </p:spPr>
        <p:txBody>
          <a:bodyPr/>
          <a:lstStyle/>
          <a:p>
            <a:r>
              <a:rPr lang="en-US" dirty="0" smtClean="0"/>
              <a:t>Feeding </a:t>
            </a:r>
            <a:r>
              <a:rPr lang="en-US" dirty="0" smtClean="0"/>
              <a:t> </a:t>
            </a:r>
            <a:endParaRPr lang="en-US" dirty="0"/>
          </a:p>
        </p:txBody>
      </p:sp>
      <p:sp>
        <p:nvSpPr>
          <p:cNvPr id="3" name="Content Placeholder 2"/>
          <p:cNvSpPr>
            <a:spLocks noGrp="1"/>
          </p:cNvSpPr>
          <p:nvPr>
            <p:ph sz="quarter" idx="13"/>
          </p:nvPr>
        </p:nvSpPr>
        <p:spPr/>
        <p:txBody>
          <a:bodyPr>
            <a:normAutofit fontScale="92500" lnSpcReduction="10000"/>
          </a:bodyPr>
          <a:lstStyle/>
          <a:p>
            <a:endParaRPr lang="en-US" dirty="0" smtClean="0"/>
          </a:p>
          <a:p>
            <a:r>
              <a:rPr lang="en-US" sz="3200" dirty="0"/>
              <a:t>Feeding a newborn is a round-the-clock </a:t>
            </a:r>
            <a:r>
              <a:rPr lang="en-US" sz="3200" dirty="0" smtClean="0"/>
              <a:t>commitment and a Bonding time</a:t>
            </a:r>
          </a:p>
          <a:p>
            <a:r>
              <a:rPr lang="en-US" sz="2800" dirty="0" smtClean="0"/>
              <a:t>Feed </a:t>
            </a:r>
            <a:r>
              <a:rPr lang="en-US" sz="2800" dirty="0"/>
              <a:t>your newborn on demand. Most newborns need eight to 12 feedings a day — about one feeding every two to three </a:t>
            </a:r>
            <a:r>
              <a:rPr lang="en-US" sz="2800" dirty="0" smtClean="0"/>
              <a:t>hours</a:t>
            </a:r>
            <a:endParaRPr lang="en-US" sz="2800" dirty="0" smtClean="0"/>
          </a:p>
        </p:txBody>
      </p:sp>
      <p:pic>
        <p:nvPicPr>
          <p:cNvPr id="7174" name="Picture 6" descr="http://assets.nydailynews.com/polopoly_fs/1.1912299%21/img/httpImage/image.jpg_gen/derivatives/article_635/baby22n-3-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06240"/>
            <a:ext cx="2915728" cy="240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05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1" y="3634740"/>
            <a:ext cx="4572000" cy="1143000"/>
          </a:xfrm>
        </p:spPr>
        <p:txBody>
          <a:bodyPr/>
          <a:lstStyle/>
          <a:p>
            <a:r>
              <a:rPr lang="en-US" dirty="0" smtClean="0"/>
              <a:t>Feeding </a:t>
            </a:r>
            <a:endParaRPr lang="en-US" dirty="0"/>
          </a:p>
        </p:txBody>
      </p:sp>
      <p:sp>
        <p:nvSpPr>
          <p:cNvPr id="3" name="Content Placeholder 2"/>
          <p:cNvSpPr>
            <a:spLocks noGrp="1"/>
          </p:cNvSpPr>
          <p:nvPr>
            <p:ph sz="quarter" idx="13"/>
          </p:nvPr>
        </p:nvSpPr>
        <p:spPr/>
        <p:txBody>
          <a:bodyPr/>
          <a:lstStyle/>
          <a:p>
            <a:pPr marL="45720" indent="0">
              <a:buNone/>
            </a:pPr>
            <a:r>
              <a:rPr lang="en-US" sz="3200" dirty="0" smtClean="0"/>
              <a:t>The </a:t>
            </a:r>
            <a:r>
              <a:rPr lang="en-US" sz="3200" dirty="0" smtClean="0"/>
              <a:t>Infants’ </a:t>
            </a:r>
            <a:r>
              <a:rPr lang="en-US" sz="3200" dirty="0" smtClean="0"/>
              <a:t>signs </a:t>
            </a:r>
            <a:r>
              <a:rPr lang="en-US" sz="3200" dirty="0"/>
              <a:t>of </a:t>
            </a:r>
            <a:r>
              <a:rPr lang="en-US" sz="3200" dirty="0" smtClean="0"/>
              <a:t>hunger:</a:t>
            </a:r>
          </a:p>
          <a:p>
            <a:pPr marL="502920" indent="-457200">
              <a:buAutoNum type="arabicPeriod"/>
            </a:pPr>
            <a:r>
              <a:rPr lang="en-US" dirty="0" smtClean="0"/>
              <a:t>stirring </a:t>
            </a:r>
            <a:r>
              <a:rPr lang="en-US" dirty="0"/>
              <a:t>and stretching</a:t>
            </a:r>
            <a:r>
              <a:rPr lang="en-US" dirty="0" smtClean="0"/>
              <a:t>,</a:t>
            </a:r>
          </a:p>
          <a:p>
            <a:pPr marL="502920" indent="-457200">
              <a:buAutoNum type="arabicPeriod"/>
            </a:pPr>
            <a:r>
              <a:rPr lang="en-US" dirty="0" smtClean="0"/>
              <a:t> </a:t>
            </a:r>
            <a:r>
              <a:rPr lang="en-US" dirty="0"/>
              <a:t>sucking motions and lip movements</a:t>
            </a:r>
            <a:r>
              <a:rPr lang="en-US" dirty="0" smtClean="0"/>
              <a:t>.</a:t>
            </a:r>
          </a:p>
          <a:p>
            <a:pPr marL="502920" indent="-457200">
              <a:buAutoNum type="arabicPeriod"/>
            </a:pPr>
            <a:r>
              <a:rPr lang="en-US" dirty="0" smtClean="0"/>
              <a:t> </a:t>
            </a:r>
            <a:r>
              <a:rPr lang="en-US" dirty="0"/>
              <a:t>Fussing and crying are later cues. </a:t>
            </a:r>
            <a:endParaRPr lang="en-US" dirty="0" smtClean="0"/>
          </a:p>
          <a:p>
            <a:r>
              <a:rPr lang="en-US" dirty="0" smtClean="0"/>
              <a:t>The </a:t>
            </a:r>
            <a:r>
              <a:rPr lang="en-US" dirty="0"/>
              <a:t>sooner you begin each feeding, the less likely you'll need to soothe a frantic baby.</a:t>
            </a:r>
          </a:p>
        </p:txBody>
      </p:sp>
      <p:pic>
        <p:nvPicPr>
          <p:cNvPr id="8194" name="Picture 2" descr="http://assets.nydailynews.com/polopoly_fs/1.1912302.1408653063%21/img/httpImage/image.jpg_gen/derivatives/article_970/baby22n-1-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76066"/>
            <a:ext cx="2819400" cy="278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835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495800"/>
            <a:ext cx="6512511" cy="1143000"/>
          </a:xfrm>
        </p:spPr>
        <p:txBody>
          <a:bodyPr/>
          <a:lstStyle/>
          <a:p>
            <a:r>
              <a:rPr lang="en-US" dirty="0" smtClean="0"/>
              <a:t>Feeding </a:t>
            </a:r>
            <a:endParaRPr lang="en-US" dirty="0"/>
          </a:p>
        </p:txBody>
      </p:sp>
      <p:sp>
        <p:nvSpPr>
          <p:cNvPr id="3" name="Content Placeholder 2"/>
          <p:cNvSpPr>
            <a:spLocks noGrp="1"/>
          </p:cNvSpPr>
          <p:nvPr>
            <p:ph sz="quarter" idx="13"/>
          </p:nvPr>
        </p:nvSpPr>
        <p:spPr/>
        <p:txBody>
          <a:bodyPr/>
          <a:lstStyle/>
          <a:p>
            <a:r>
              <a:rPr lang="en-US" altLang="en-US" dirty="0" smtClean="0"/>
              <a:t>Some </a:t>
            </a:r>
            <a:r>
              <a:rPr lang="en-US" altLang="en-US" dirty="0" smtClean="0"/>
              <a:t>infants</a:t>
            </a:r>
            <a:r>
              <a:rPr lang="en-US" altLang="en-US" dirty="0" smtClean="0"/>
              <a:t> </a:t>
            </a:r>
            <a:r>
              <a:rPr lang="en-US" altLang="en-US" dirty="0"/>
              <a:t>prefer their </a:t>
            </a:r>
            <a:r>
              <a:rPr lang="en-US" altLang="en-US" dirty="0" smtClean="0"/>
              <a:t>milk or formula warm. Be sure to </a:t>
            </a:r>
            <a:r>
              <a:rPr lang="en-US" altLang="en-US" dirty="0"/>
              <a:t>t</a:t>
            </a:r>
            <a:r>
              <a:rPr lang="en-US" altLang="en-US" dirty="0" smtClean="0"/>
              <a:t>est </a:t>
            </a:r>
            <a:r>
              <a:rPr lang="en-US" altLang="en-US" dirty="0"/>
              <a:t>the temperature of the milk by sprinkling a few drops on the back of the hand or the inside of the wrist.  It should be </a:t>
            </a:r>
            <a:r>
              <a:rPr lang="en-US" altLang="en-US" dirty="0" smtClean="0"/>
              <a:t>warn…not </a:t>
            </a:r>
            <a:r>
              <a:rPr lang="en-US" altLang="en-US" dirty="0"/>
              <a:t>hot</a:t>
            </a:r>
            <a:r>
              <a:rPr lang="en-US" altLang="en-US" dirty="0" smtClean="0"/>
              <a:t>.</a:t>
            </a:r>
          </a:p>
          <a:p>
            <a:r>
              <a:rPr lang="en-US" altLang="en-US" dirty="0" smtClean="0"/>
              <a:t>When using a microwave, only heat the water in a cup/bowl then place bottle in water to warm. Putting formula/milk in the microwave can damage the nutrients for the </a:t>
            </a:r>
            <a:r>
              <a:rPr lang="en-US" altLang="en-US" dirty="0" smtClean="0"/>
              <a:t>infant</a:t>
            </a:r>
            <a:r>
              <a:rPr lang="en-US" altLang="en-US" dirty="0" smtClean="0"/>
              <a:t>.</a:t>
            </a:r>
            <a:endParaRPr lang="en-US" altLang="en-US" dirty="0"/>
          </a:p>
          <a:p>
            <a:endParaRPr lang="en-US" dirty="0"/>
          </a:p>
        </p:txBody>
      </p:sp>
      <p:pic>
        <p:nvPicPr>
          <p:cNvPr id="9218" name="Picture 2" descr="http://images.meredith.com/parents/images/2012/04/ss_101638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05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cdn.instructables.com/FDJ/ZUUO/FEDLXC66/FDJZUUOFEDLXC66.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7747" y="152400"/>
            <a:ext cx="171883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881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343400"/>
            <a:ext cx="6512511" cy="1143000"/>
          </a:xfrm>
        </p:spPr>
        <p:txBody>
          <a:bodyPr/>
          <a:lstStyle/>
          <a:p>
            <a:r>
              <a:rPr lang="en-US" dirty="0" smtClean="0"/>
              <a:t>Burping </a:t>
            </a:r>
            <a:endParaRPr lang="en-US" dirty="0"/>
          </a:p>
        </p:txBody>
      </p:sp>
      <p:sp>
        <p:nvSpPr>
          <p:cNvPr id="3" name="Content Placeholder 2"/>
          <p:cNvSpPr>
            <a:spLocks noGrp="1"/>
          </p:cNvSpPr>
          <p:nvPr>
            <p:ph sz="quarter" idx="13"/>
          </p:nvPr>
        </p:nvSpPr>
        <p:spPr>
          <a:xfrm>
            <a:off x="2288877" y="685800"/>
            <a:ext cx="6400800" cy="3474720"/>
          </a:xfrm>
        </p:spPr>
        <p:txBody>
          <a:bodyPr>
            <a:normAutofit lnSpcReduction="10000"/>
          </a:bodyPr>
          <a:lstStyle/>
          <a:p>
            <a:pPr marL="45720" indent="0">
              <a:buNone/>
            </a:pPr>
            <a:r>
              <a:rPr lang="en-US" sz="2400" dirty="0" smtClean="0"/>
              <a:t>Three </a:t>
            </a:r>
            <a:r>
              <a:rPr lang="en-US" sz="2400" dirty="0" smtClean="0"/>
              <a:t>Methods for Burping </a:t>
            </a:r>
          </a:p>
          <a:p>
            <a:pPr marL="502920" indent="-457200">
              <a:buAutoNum type="arabicPeriod"/>
            </a:pPr>
            <a:r>
              <a:rPr lang="en-US" sz="2400" dirty="0" smtClean="0"/>
              <a:t>Sit </a:t>
            </a:r>
            <a:r>
              <a:rPr lang="en-US" sz="2400" dirty="0"/>
              <a:t>upright and hold your </a:t>
            </a:r>
            <a:r>
              <a:rPr lang="en-US" sz="2400" dirty="0" smtClean="0"/>
              <a:t>infant</a:t>
            </a:r>
            <a:r>
              <a:rPr lang="en-US" sz="2400" dirty="0" smtClean="0"/>
              <a:t> </a:t>
            </a:r>
            <a:r>
              <a:rPr lang="en-US" sz="2400" dirty="0"/>
              <a:t>against your chest. Your </a:t>
            </a:r>
            <a:r>
              <a:rPr lang="en-US" sz="2400" dirty="0" smtClean="0"/>
              <a:t>infant</a:t>
            </a:r>
            <a:r>
              <a:rPr lang="en-US" sz="2400" dirty="0" smtClean="0"/>
              <a:t>'s </a:t>
            </a:r>
            <a:r>
              <a:rPr lang="en-US" sz="2400" dirty="0"/>
              <a:t>chin should rest on your shoulder as you support the </a:t>
            </a:r>
            <a:r>
              <a:rPr lang="en-US" sz="2400" dirty="0" smtClean="0"/>
              <a:t>infant </a:t>
            </a:r>
            <a:r>
              <a:rPr lang="en-US" sz="2400" dirty="0"/>
              <a:t>with one </a:t>
            </a:r>
            <a:r>
              <a:rPr lang="en-US" sz="2400" dirty="0" smtClean="0"/>
              <a:t>hand.</a:t>
            </a:r>
          </a:p>
          <a:p>
            <a:pPr marL="502920" indent="-457200">
              <a:buAutoNum type="arabicPeriod"/>
            </a:pPr>
            <a:r>
              <a:rPr lang="en-US" sz="2400" dirty="0" smtClean="0"/>
              <a:t>Hold your infant sitting up, in your lap or across your knee.</a:t>
            </a:r>
          </a:p>
          <a:p>
            <a:pPr marL="502920" indent="-457200">
              <a:buAutoNum type="arabicPeriod"/>
            </a:pPr>
            <a:r>
              <a:rPr lang="en-US" sz="2400" dirty="0" smtClean="0"/>
              <a:t>Lay </a:t>
            </a:r>
            <a:r>
              <a:rPr lang="en-US" sz="2400" dirty="0"/>
              <a:t>your </a:t>
            </a:r>
            <a:r>
              <a:rPr lang="en-US" sz="2400" dirty="0" smtClean="0"/>
              <a:t>infant </a:t>
            </a:r>
            <a:r>
              <a:rPr lang="en-US" sz="2400" dirty="0" smtClean="0"/>
              <a:t>on </a:t>
            </a:r>
            <a:r>
              <a:rPr lang="en-US" sz="2400" dirty="0"/>
              <a:t>your lap on his or her belly.</a:t>
            </a:r>
          </a:p>
          <a:p>
            <a:pPr marL="45720" indent="0">
              <a:buNone/>
            </a:pPr>
            <a:endParaRPr lang="en-US" dirty="0"/>
          </a:p>
        </p:txBody>
      </p:sp>
      <p:pic>
        <p:nvPicPr>
          <p:cNvPr id="10242" name="Picture 2" descr="http://farm6.static.flickr.com/5180/5485206040_ba8aa4373c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72" y="2841507"/>
            <a:ext cx="2073166" cy="207316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pnmag.com/wp-content/uploads/2014/11/baby-burp-GE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986" y="4495800"/>
            <a:ext cx="1994214" cy="196315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tatic-img-cf-1.hgcdn.net/Media/BHG_HowToBurpYourBaby_size640x4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428" y="609600"/>
            <a:ext cx="1917938" cy="2092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619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 </a:t>
            </a:r>
            <a:r>
              <a:rPr lang="en-US" dirty="0" smtClean="0"/>
              <a:t>Spit up or Vomit</a:t>
            </a:r>
            <a:endParaRPr lang="en-US" dirty="0"/>
          </a:p>
        </p:txBody>
      </p:sp>
      <p:sp>
        <p:nvSpPr>
          <p:cNvPr id="3" name="Content Placeholder 2"/>
          <p:cNvSpPr>
            <a:spLocks noGrp="1"/>
          </p:cNvSpPr>
          <p:nvPr>
            <p:ph sz="quarter" idx="13"/>
          </p:nvPr>
        </p:nvSpPr>
        <p:spPr>
          <a:xfrm>
            <a:off x="490268" y="497061"/>
            <a:ext cx="6400800" cy="3474720"/>
          </a:xfrm>
        </p:spPr>
        <p:txBody>
          <a:bodyPr/>
          <a:lstStyle/>
          <a:p>
            <a:r>
              <a:rPr lang="en-US" dirty="0"/>
              <a:t>About half of all </a:t>
            </a:r>
            <a:r>
              <a:rPr lang="en-US" dirty="0" smtClean="0"/>
              <a:t>infants</a:t>
            </a:r>
            <a:r>
              <a:rPr lang="en-US" dirty="0" smtClean="0"/>
              <a:t> </a:t>
            </a:r>
            <a:r>
              <a:rPr lang="en-US" dirty="0"/>
              <a:t>experience gastroesophageal </a:t>
            </a:r>
            <a:r>
              <a:rPr lang="en-US" dirty="0" smtClean="0"/>
              <a:t>reflux</a:t>
            </a:r>
            <a:r>
              <a:rPr lang="en-US" dirty="0"/>
              <a:t> </a:t>
            </a:r>
            <a:r>
              <a:rPr lang="en-US" dirty="0" smtClean="0"/>
              <a:t>(infant reflux), during </a:t>
            </a:r>
            <a:r>
              <a:rPr lang="en-US" dirty="0"/>
              <a:t>their first three months</a:t>
            </a:r>
            <a:r>
              <a:rPr lang="en-US" dirty="0" smtClean="0"/>
              <a:t>.</a:t>
            </a:r>
          </a:p>
          <a:p>
            <a:r>
              <a:rPr lang="en-US" dirty="0" smtClean="0"/>
              <a:t>Spit up is normal flow from stomach to mouth, however vomit is flow that is forced. </a:t>
            </a:r>
            <a:endParaRPr lang="en-US" dirty="0"/>
          </a:p>
        </p:txBody>
      </p:sp>
      <p:sp>
        <p:nvSpPr>
          <p:cNvPr id="4" name="AutoShape 2" descr="data:image/jpeg;base64,/9j/4AAQSkZJRgABAQAAAQABAAD/2wCEAAkGBxQTEBUUExQWFBQXFhcXFxgVFBUVFxgUGBYXGBcXFxUYHCggGBolHxcUITEhJSkrLi4uGCAzODMsNygtLisBCgoKDg0OGxAQGiwkHyYsLCwsLCwsLCwsLCwsLCwsLCwsLCwsLCwsLCwsLCwsLCwsLCwsLCwsLCwsLCwsLCwsLP/AABEIALcBEwMBIgACEQEDEQH/xAAbAAABBQEBAAAAAAAAAAAAAAADAQIEBQYAB//EAD8QAAEDAQQHBQUGBgIDAQAAAAEAAhEDBBIhMQVBUWGBkbEicaHB8AYTMtHhI0JScoLxBxQzYpKiFcJDsuIk/8QAGgEAAwEBAQEAAAAAAAAAAAAAAQIDAAQFBv/EACURAAICAgICAgIDAQAAAAAAAAABAhEhMQNBElEEMhMiYaHwcf/aAAwDAQACEQMRAD8A14CWFwTlM6BqWEsJUAjVyWFyxhq5OXIGGrksJFgiLiEq5Aw2EicuhAI1dCWFyxhqROSFYxT+0Vq93RcdZwHrnyXmFBhr1mMGRdJ4H91rv4i2261rdxPiAD1VR7C2YXfeO14BK3WSkVbo2Wj7CKdMAagoGknkA+tRWgFVpbAI5rPaaEB3rUPmorDL7RBpvhk7/wBuiWi+W8QP9APIqBSqzSj+08wSfMJljrw07jP+Jcf+wVkSZaVyCX7C1x5NDvNMrdktdqAHUdQUClV7YaTmCzwLD0BS2t80wdZA/wAiD8hzT0JY2pRjgY8S0f8Aq1EfTxvAbD3yII5RzRA6/TvD8M8Ybl/iUlOpLR3R3T8sOayMwoE0xrwE/pJBPEQh0DiW7Qf9cej/AASWWp2XA+tR/wDVR6tW69rtjhx1R05FZIzZFfWh7CNZLT35jHvHIlSa1WCI1GeeM90zwCrdLdm8NQPgJgjfARff3mzux2cN2oJmxF6Jxr+7q03jI4HunPl1K0zysTa6s0m7iRyAPSQtRou036DCc4g949BJJDByuQjVG1clCbAJyaEoViIqVcEqxhpSJSg2m0NYJcdwAxJOwDWUAhkOrVa3FxA7zCgw+ocXFjfwg48XDyU6zaOYMmidsSeZU3MquJ9gRpCl+McMUdlemWkh4MbCCp1KzpKui2P+JgJ2xjwIxCHkyihFbIaSFIqaPc34TO5xnk7PnPBDN27n2pgtOBCayXgwcLkpXIiCJCnJEAjFyckWMeUfxTqH35GxjfG8VK9nKF6wUjtaepSfxOsjnWpgYC51RjWtA1uvOAHitXZNBmhYqdPMtYATv1nnKWf1K8X2spdG2ITMknVjkpOlKjiCDjIjfrHmFX0Lc2k4tdUa05w6Rh6CDb9NNcQA4OOq7j0CnTZe4kOx1IwOXoHyUZtQtLxsIPrkFMZRlzo1w4dxw8CChWmzQ4HaI45+uKZPIji6H2qr8L+49L3SeKM+rLDtBPUOA8Wjgq8mWlh1ZHf66JLNXJG+PFuB6jkqpkZIutC1g5hA1E4d8/8A1zQ6B+JmwkSevQ8VWeztou2h9M64I7suctCsLUbtocNThhwHrkiKng6y1e3GUuLeYDvmhaQqfCNrYH5h2h4gIFSrFUfmZzJeD5IWlH4DdP8AqTPgsbodbTebO1o4wQOg8VA0fWPwHOMPzD55c0U1OwP7SRwIw6KtrmCHDUQeOR8OqO0K8Oy1D+z+oHmIU2y200qLhsPPBVodeBj7wDhzB6ypNKnfa8dx8UnQ62C/5opUH+SGw81yGA5PbVy5cqkRQnSNZhNBUTS/9Cp+Ukfm1HnCD0NGrVkq2PFNpc49ka1SWZ5qP947Xg0fhbsHmqXSGl3Pp06U4lwvdzfrCuNHYEBRcrOr8ai8F1ZmKyoNUGgFY0GoAbJTGIrWJlNHATom2BcxVukLECQ4AXhkfL1krZyHVGCBjPrka1Mh3f19QhJkTapiLkqaiARcuQrW+6xzhqBKAVkYzRbaldtUiTTBDe85nv1cSplui6QUXQttpkAA4wh6ds5DS9pyxjap7VnQo06PPNLaFD3GABjmB1UrRXso1sHA8FoLEGvEhWtmowEE2M0kZq1aNALXRi0kH8rvkQFWaSsGBC3lak0jJUOlaQSNDxZ5/bqUGdufeqo1Lr+M+R8DPetPpWkIKy9pZ4YefzVIMlyxI9S03LTSqN23TzHzHJaHTNUF7HjLDlOXKVlbYezOw3uMY9PBW9atfot3ecHzVbOddhLY7tdxafCfmm2qpP8AkRzAPWFHq1J4x4AptR8tdG0kd7Y8ljMWg7Nvd4GOkKK85jaJHl4wjh0uB2x4j6KKXT4x8uaKFZN0W+WxsmO45efNW2iGkl3L/WeoVHo0xUI1EFabRDIPeZ5yfOOaV9lI9CGzrlY3QuUxz0IJU1Kuk5xwULTR+wfvAHMhTFA03/QdwJ7pCWWmGO0YKqYrju81p7HVxWT0g+KodvhXVjtOIO1cx2dmusloyVvZ6iy1htAKubNX3rWCi9puRm1FV0q6e617EyYPAsKj0J9RQRaCc1HtNq1TA8TsW8hlChbc6cRqP0KCg07cx5LQN3H5o12MDqTQZLmjWTk1OSJyIiQpUhQCUdu9n2ntU6j6bmyWw43Ruwxjmg2CrXq0+3UJbsgSe8q/qMkEHIgjmsjZNK1KZLPdmowEgOawiRtw+SnJejq4pyaJlhre7qFuqcFoqVpBCw1fSgdVALXsJyvNI8cleWOqYSaKtWaA1VVW9hdKlUHSn1KawmjHaTs0ArKWlna9cF6BpimIWC0obrt6aIs3go7QMDuRWOiny6AeSDbXy50YAmPCT18Fz39kju6qpzdjm1O0OfQDoUagcBOueWE+fJQGO17ekfJTAeyDsx4ZHzTCWOZqGseTiorj2iN48/opRMPaduHrx5qLXpkP9eti3ZuiRYfjHHl6BW1sVKBe3DmQI8FjtGj7VveR3CD81t57IAySSKQH3Z1LkoK5IUN0ClQ5TgV0nMOXPaCCDiCII3FJKWUDHn+ntHFjns4tJ2ZhA0ZVvNC1XtTRaWscc7139Jx8llTTa3tUnXmTO9pOYIXNJU6OuFyVlpTqFpnUrew2pVNhqhwU2nLTlglLIv6dZ8YYIT9IEb4zyUM2KtWBxLBdMHDOMMDn9OKj6B9m6wqMfaHtYWtullN7qhqkH4nF0gTtGMahjNFG1dk3yVKqs1Ojne8EhBtmiy9lQFwZeDmhxMXSQQDGveNkjWjaOLaJgYSTAVpXynDHVhigmlkEreOmZj2U0H7h9Vz3U3Go4G5SbFNkXpuyAcZAiMA0Zq20kyHTtVrRptAloA7gAq3SJ6p7d2yfiqpEFIlTqNEuO5MySV4BhHp2N51R34KwoUg3IccypEoFVx+ysGjH7R4/JZ0+y9oZUcWXSwmQA7EDZiAtwyonhyzimNFuGjzjTmjyxs1GED8WoHVJ2b0yw1wWhekugjEfJU9u9mKDyXMHunkYlvwnZeZkeEHekfH6KLkXZRWeqj1KohVGlqNayOmo29T1PZMdxByKqbf7S3G3mUn1fyxdB2uxmOBSUzS9lppWoGtL3YbPqvMdL2q9UJCDpn2ifXeTUqfpbkFUutmzDfmVWMKOefImSSJPEl3fOXh4IZfM945BMaS43Wgx5+vWKsbPowgXn4DeqUSshtZ2m8fEYKWwwxu8R5/JErgBzQMseOA5LiPsp/BUHIyPkszJCAS0HOMZ7s+MTPcltTJg+pTrEIcW6r2Cl1aeHLxxHmgFEGyOh07Op/YrZ0KmAxWFvYxj9cvLxWqstbstO7yySSHgW5cuVY+vjmuSjnpgK6UyUoKuc4QFLKYCllYxR+1L/gb3noFkywtDyzPP5rT+0f8AUb+XzWdMCoJMA4E5ROvouaf2Z2cTqKCaMq5HUtboy0jXCzGkgykHVNwmDmRu2p+jLeHAOBlp9R3pCzS0egUe1kYVlZLI1uMydqy1htqt6Gkd6ZSoRwfRH0073dZpukgg3YmL4yGCZY7FXrM+2dckSAwk4g6zqUu1W9t2SqGr7W1D2LOwOzl7sgf7dutBpWUgp6is+zW1KtwAbBG1VrrVfqtbtPgJPkqTSOl3MDX3/eNMNcCy49j4JxaHOBBg4g6oUv2fcak1ogEQyde092rmj2ZQqNlxXoiQBmem1Ha0NUe/nGZzPThuTxv9esU9mjxpB72KJeUVr8UR1RawuJIY5cXprDATS5ESshmVERtRRA7enhyKYrgSLVQbVpuY8S1wggry7S3sh7mofduLMSWkzd47O8ZL02nUQdIWf3jTtGIwGaElatGh+rp6PGrXY3klj23ajcw5oIO8HYdRy6KA7Rzj/wCKmYzwjwXpmktFtqMBiLsgHXScM2zrYc41SszXoC9cf9nUBhrsmn+134TsOWKVTYZcKsyrqT24Bob3R4EhDdTJPXEl3FxxWirtE3agLXb5jrh07lWWijHwnCDs8ky5PYkvj+jP2kQQTEyThvieOSJTEioNRg8+z1IPBJbWz67svDkuoCb2+n0E+SqcjTTFp4knXn1HkpRxa4DOLze449QVHoHtNP4pHGZ6hLZ6kEbnFvD11CDCivrfFOowRhqJ+q0Fjd2G/lHRU1oZ2huBE7pKuLIew3uSsZIOSuSSuShPUAU4FDBTgVYiEBSgoacCsYovaD+q38vms5pFi0Wmsaw/KOpVVbqEhcsvuzrh9EZG1E5EnipWgS5ku+6cI270tWxl9QMGZPIaytANFwwADACAmegxTskWS14S0yOisKNv2rK1KD2OlsgorLdUj4QeBCk4+jqjNdmltFb3vZnDr37lOsWhwcalTs/hZDeZCxf/ACVVuIYOZ+Sm6Nt1pruufA0fE7OG/NFIe7f6s0OkLMx1QMYPs2gX9mYIb+bI/RXNkLsgOzAJ2MAgT+USAUz2c0UKrwxpLWASTrgGJJP3iTn8loNJtbZnVSxjRSdQuuIm8ariW0wDrGcwcMzGaoo2rElyRhLwWZFZSc10lpvNkgHURticO7fii1HalFsboYBlAA5DDwgJ7n4ShZXxDNMTySsKC44DxT6Z+aFmrBJqPxSteoodJRWlGxHCg5XXoQ2lOlESgnvE4PxQJSko2BxAaQZH2jWyIio0CbzdoH4hq2iQsp7UaKD2BzCCCJpunBzdVNx49k6slsKdWNfrBVtts/uwSBepOMvbGLHH77BsJzCV+x4rpnm1GvfBpu+NuTH4O7muOvLAqHa6JaT8Q/M059+vmVqdO+zrKwv04J3dN3d34LMVrLaGdkPeANRII4XgY8EEaUXWVZTV2E8QfXgmWEY9xcOBJ8iAp4sjr3bJKivZdq4az4GfMBWi8Hn8kGnkDESNjpHcTKHVP2rv7gDxGPl4qQ9hvtH4gBxlRazoe0+pmD4dURGhNI/EPWtW1jP2Y49Sq62NyKsLD/THHqUo4UlcnhiVYB6bKcChgpwKqRHylBTJXSsYprYZru3ADw+qStSwS0O09x2uKPWGC4m7kzsSqKIGhtGTVLuA81raejgREKs0NkFo6BVkhngqq+hmZlJS0BTzhWltpXmOaDBIw79RVVR0nDYdgRgRvGBCDpDRUnoS2aJpBuSrqNBo7LRDc3QMzslSbRaHPMZE57GjeUyIEDrr3+uiRuzu4eJxWdmj9ixNaoZ+Gm0XdoLjB4Xf9lZ+2IBoNxcCXtuhuRIxN7dAPGFnvZFx/myJ7LqTmnGMZkEDXk7HGJ3qjs9JrXuZSc6KVVzHOfddfaDAaG6siZBGeUBVU64zknweXyrvVMuKbwNeeGP1RC7td2Priqy1VMMPopt/P1l6Kimd8ohb2KUVMDPNAc6MEj3YRw81rN42SaRRWuQGBEBWQkkSGuTpQGuRA5OmScQl5LKEcE4kIitDarNYzCbSq4QcsvodyKHIdRmsIB3hlVpDRZBvUiW4z2SOmTuKpbZTq5G67YSLp5Qeq1t8TsnVtQLSG5ujcMM/NBxHjL2ec26xODrzzPT1kszbTjO0E+Mr0P2jp9hziI2D1r+SwFtb2mjcehCeBy/JiqsGXw+kdjh4O+igVMXfqPifqpFXNoyh2e6M0mi7IataNznHuH1ujinOOrwPtOIHrap1lbDBx6lRqlOM988wPNWBgNaNwSpjyVDZXLlyYQ9KlKChyllOSCykqvhpOwFNlAt7opO7uuCz0ZLJF0eMAk0jVhpRbI3sqLpFskDaYXCjuLDQZN0YLUWdmGxVeiaUAABXLSulC7AWo3QstXb/APoe4YkwAB+KMTy81pdJ1gGmcoKzGh6RDQ5/xnF06p1etkJJnZ8ZVlktrLog55nf+yHr9ck55n11RKZDdhdsIy+qTZ2aX8grVRLbjmkio10i64tMEw5stiJBPJA0fZvc07oOJdOEbAMuCOHyfXmhsrSSeW8INmjGsjrS4YDPHbq1qcXYjYcefo8lVky/bA9eanh4DRuy7tfzQGrI9r5O5MqVe2PW1Covwk69yitqXq2Gryw2rGSLwOStcoYfsRWPWsVxJjSnteorXes0Vr0yZJxDynSg3k8uTE6CEpCcfRSAprgiCjnsB/afAobqIbjhwCLPrBAtL48UTKzO+1R7Hf69dy88t5+1buaT65hbb2mtGMbB9VibcO3wA8z63IxOb5L0istxxnd8votl/D/RU2evXd97sN7m9pxHeYH6VkfdurVWUWDF7hHeZxPcOi9ioWRtCyim34WMjvIETxMnii3gTg47lfo850jQF8jb0mfkgF0uVhbBLy7YPGPqq4hCGifN9hLy5IuTkT0gOSygBydeTCBwVF0o77I946hFDlE0q77Pi3qhLTDH7INZj2UF2NVoSUanZVfXtV2pK5IbO2ja2SsAIbz9ZqaHk5lZfR9u2q5pWveukW6F0vQc+m4NxdGCrGUXtaBddyn0FcfzEolM60rhZXj+Q4LRUNs7wJunkh2ewVHTIuztPyV9aHjsicM0BtUSt+NDP5kvRX/8LVbOLDhgZIx7o7kVns8+52XiYwEEDnPjGtXFK0NgyYIHXJApkuyqR+kfNH8cQL5fK+/6MrZwZdIggwQREIjHS95nBou8YBKtrRoN99zw9ry4zEXNQGGJnLaFT6OoPYHiq0scS44kHDLMZqMotHocfLGaww7611knUJ5D6Kv0I3sl5zcfD95XaXqdi4DDnuDBzx8AeamWZga0DUBCXop/BLa5PvqO6oNSVrvWCBqJbH+skYFQmlFY9FCtEu8nEoDXLiU1ieIcVOaeH80Bu0JXPRTEcQr38x61Kt0lbwBtO7WdiParTdElZfSluwO04BaxXUVbKy3OL37STHjJ4YKjrw9znfdLixpy7Im8f8Q7irV7HOhrfjqG42Mw3/yO5esVA0vZ5rNs9LdTHH4ie5oP+SZejkkr/Z/71/v+Fn/DfR1+s+0uGAN1m4nE8gWjiVutLn7F+8RzQtC2BtCi2m3IDmTiSU3TtT7MDWXdPrCLeC0I+EaMLpB0Oj1CrqjlI0o77Zw2EjiBB8ZUQtTRVI87kdyZ0pERcmJm6a5ODlDFoG1d/Nt2psgJ15RtJn7I8OoUc6RYNajWzSTSwgHMLNOjJqyTRf2VCrUySTGoqTo8XiBqzPcrF9nF9gORJHNphckUenxw8sso7PaohW1n0ks/7RWJ9F4NMxJyzB4dyjU7djBBB3KtiS4mmbZmkQptDSQ2rCfzsazyK5ulTqvckfIX8TN7Vtva4BdStEnNYC0aceYAbOrEx0lTLLpwCL5u4xjlPej5gfEz0B7r7bpcGmIkqgtlgt7MaLqTxxB8THius9X3zOxUuP7pHET0KiV9IWyzzfomo38dIz/rEhFgjGiHX03bqX9Vtw4DFvZ/yBI2q1smkalUC/qa6AJ1iSce5RaHth7yWupPjLEA+Ce+qAXPa26PutykwNRykqUv4Z38K7cQVE36s/dpiP1mCeQjmVY31DsVK4xrcyMzrc44k8TiiX+5IzpQe+iNKjNKI1yASQHIrHKO1/r9k68sYmNclDv3UdhRA4hEVoKXkepQKtd8dkDjklv802qZELAKXSFoI+I3nagNSh2SxlxL394GoDarWnYQXSfW9TG2YHPLOOiKRGUbeSBouwwXVnDG7DR+Fgx5nPlsVP7F2A1KlS0vGZcGcfiPgBwK1dq+B35T0KBoiz+6o06Y+6xoO8xj4ymFcbaLFhUC3VMS85MaeealOes/7W2u5ZX7XQ3mcfCUyQnLKotmMFWXEnMkniUckQqplZSmVFQ8ixxSpt5KsYhv0tU2pDpF51pFy9OMVWjjbY1lpc77xSlxBBk5rlyz3QVqzeaCPYJ2wOHoqytlSAHfhIdyP08Vy5eOfR8P0QL2hAdWptjMPdyuj/uqi16NAMhcuSvZ0RSaBU7DKNUsYGrYkXIMySAU7IJnYqrSVL7SBk3qfQXLlhJJUOsdZzXdhxCurN7S1muDcHTtMd65cmskop7LZlZz4c8NBxyxz2lDD7z9zcP1kY8gfHcuXJTqSSpIKXJAVy5AZBWn11Tw5cuQCFYUoclXLBHh2CdeXLlgM5rkuGa5cmQjOaeSVtRcuTIQ4ulLOPFcuRFOqOwWJ9urRPu2d7vIea5cmjs4/kv9GZAhSaTly5VSPMCSlXLlqMf/2Q=="/>
          <p:cNvSpPr>
            <a:spLocks noChangeAspect="1" noChangeArrowheads="1"/>
          </p:cNvSpPr>
          <p:nvPr/>
        </p:nvSpPr>
        <p:spPr bwMode="auto">
          <a:xfrm>
            <a:off x="155575" y="-1881188"/>
            <a:ext cx="5886450"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BUUExQWFBQXFhcXFxgVFBUVFxgUGBYXGBcXFxUYHCggGBolHxcUITEhJSkrLi4uGCAzODMsNygtLisBCgoKDg0OGxAQGiwkHyYsLCwsLCwsLCwsLCwsLCwsLCwsLCwsLCwsLCwsLCwsLCwsLCwsLCwsLCwsLCwsLCwsLP/AABEIALcBEwMBIgACEQEDEQH/xAAbAAABBQEBAAAAAAAAAAAAAAADAQIEBQYAB//EAD8QAAEDAQQHBQUGBgIDAQAAAAEAAhEDBBIhMQVBUWGBkbEicaHB8AYTMtHhI0JScoLxBxQzYpKiFcJDsuIk/8QAGgEAAwEBAQEAAAAAAAAAAAAAAQIDAAQFBv/EACURAAICAgICAgIDAQAAAAAAAAABAhEhMQNBElEEMhMiYaHwcf/aAAwDAQACEQMRAD8A14CWFwTlM6BqWEsJUAjVyWFyxhq5OXIGGrksJFgiLiEq5Aw2EicuhAI1dCWFyxhqROSFYxT+0Vq93RcdZwHrnyXmFBhr1mMGRdJ4H91rv4i2261rdxPiAD1VR7C2YXfeO14BK3WSkVbo2Wj7CKdMAagoGknkA+tRWgFVpbAI5rPaaEB3rUPmorDL7RBpvhk7/wBuiWi+W8QP9APIqBSqzSj+08wSfMJljrw07jP+Jcf+wVkSZaVyCX7C1x5NDvNMrdktdqAHUdQUClV7YaTmCzwLD0BS2t80wdZA/wAiD8hzT0JY2pRjgY8S0f8Aq1EfTxvAbD3yII5RzRA6/TvD8M8Ybl/iUlOpLR3R3T8sOayMwoE0xrwE/pJBPEQh0DiW7Qf9cej/AASWWp2XA+tR/wDVR6tW69rtjhx1R05FZIzZFfWh7CNZLT35jHvHIlSa1WCI1GeeM90zwCrdLdm8NQPgJgjfARff3mzux2cN2oJmxF6Jxr+7q03jI4HunPl1K0zysTa6s0m7iRyAPSQtRou036DCc4g949BJJDByuQjVG1clCbAJyaEoViIqVcEqxhpSJSg2m0NYJcdwAxJOwDWUAhkOrVa3FxA7zCgw+ocXFjfwg48XDyU6zaOYMmidsSeZU3MquJ9gRpCl+McMUdlemWkh4MbCCp1KzpKui2P+JgJ2xjwIxCHkyihFbIaSFIqaPc34TO5xnk7PnPBDN27n2pgtOBCayXgwcLkpXIiCJCnJEAjFyckWMeUfxTqH35GxjfG8VK9nKF6wUjtaepSfxOsjnWpgYC51RjWtA1uvOAHitXZNBmhYqdPMtYATv1nnKWf1K8X2spdG2ITMknVjkpOlKjiCDjIjfrHmFX0Lc2k4tdUa05w6Rh6CDb9NNcQA4OOq7j0CnTZe4kOx1IwOXoHyUZtQtLxsIPrkFMZRlzo1w4dxw8CChWmzQ4HaI45+uKZPIji6H2qr8L+49L3SeKM+rLDtBPUOA8Wjgq8mWlh1ZHf66JLNXJG+PFuB6jkqpkZIutC1g5hA1E4d8/8A1zQ6B+JmwkSevQ8VWeztou2h9M64I7suctCsLUbtocNThhwHrkiKng6y1e3GUuLeYDvmhaQqfCNrYH5h2h4gIFSrFUfmZzJeD5IWlH4DdP8AqTPgsbodbTebO1o4wQOg8VA0fWPwHOMPzD55c0U1OwP7SRwIw6KtrmCHDUQeOR8OqO0K8Oy1D+z+oHmIU2y200qLhsPPBVodeBj7wDhzB6ypNKnfa8dx8UnQ62C/5opUH+SGw81yGA5PbVy5cqkRQnSNZhNBUTS/9Cp+Ukfm1HnCD0NGrVkq2PFNpc49ka1SWZ5qP947Xg0fhbsHmqXSGl3Pp06U4lwvdzfrCuNHYEBRcrOr8ai8F1ZmKyoNUGgFY0GoAbJTGIrWJlNHATom2BcxVukLECQ4AXhkfL1krZyHVGCBjPrka1Mh3f19QhJkTapiLkqaiARcuQrW+6xzhqBKAVkYzRbaldtUiTTBDe85nv1cSplui6QUXQttpkAA4wh6ds5DS9pyxjap7VnQo06PPNLaFD3GABjmB1UrRXso1sHA8FoLEGvEhWtmowEE2M0kZq1aNALXRi0kH8rvkQFWaSsGBC3lak0jJUOlaQSNDxZ5/bqUGdufeqo1Lr+M+R8DPetPpWkIKy9pZ4YefzVIMlyxI9S03LTSqN23TzHzHJaHTNUF7HjLDlOXKVlbYezOw3uMY9PBW9atfot3ecHzVbOddhLY7tdxafCfmm2qpP8AkRzAPWFHq1J4x4AptR8tdG0kd7Y8ljMWg7Nvd4GOkKK85jaJHl4wjh0uB2x4j6KKXT4x8uaKFZN0W+WxsmO45efNW2iGkl3L/WeoVHo0xUI1EFabRDIPeZ5yfOOaV9lI9CGzrlY3QuUxz0IJU1Kuk5xwULTR+wfvAHMhTFA03/QdwJ7pCWWmGO0YKqYrju81p7HVxWT0g+KodvhXVjtOIO1cx2dmusloyVvZ6iy1htAKubNX3rWCi9puRm1FV0q6e617EyYPAsKj0J9RQRaCc1HtNq1TA8TsW8hlChbc6cRqP0KCg07cx5LQN3H5o12MDqTQZLmjWTk1OSJyIiQpUhQCUdu9n2ntU6j6bmyWw43Ruwxjmg2CrXq0+3UJbsgSe8q/qMkEHIgjmsjZNK1KZLPdmowEgOawiRtw+SnJejq4pyaJlhre7qFuqcFoqVpBCw1fSgdVALXsJyvNI8cleWOqYSaKtWaA1VVW9hdKlUHSn1KawmjHaTs0ArKWlna9cF6BpimIWC0obrt6aIs3go7QMDuRWOiny6AeSDbXy50YAmPCT18Fz39kju6qpzdjm1O0OfQDoUagcBOueWE+fJQGO17ekfJTAeyDsx4ZHzTCWOZqGseTiorj2iN48/opRMPaduHrx5qLXpkP9eti3ZuiRYfjHHl6BW1sVKBe3DmQI8FjtGj7VveR3CD81t57IAySSKQH3Z1LkoK5IUN0ClQ5TgV0nMOXPaCCDiCII3FJKWUDHn+ntHFjns4tJ2ZhA0ZVvNC1XtTRaWscc7139Jx8llTTa3tUnXmTO9pOYIXNJU6OuFyVlpTqFpnUrew2pVNhqhwU2nLTlglLIv6dZ8YYIT9IEb4zyUM2KtWBxLBdMHDOMMDn9OKj6B9m6wqMfaHtYWtullN7qhqkH4nF0gTtGMahjNFG1dk3yVKqs1Ojne8EhBtmiy9lQFwZeDmhxMXSQQDGveNkjWjaOLaJgYSTAVpXynDHVhigmlkEreOmZj2U0H7h9Vz3U3Go4G5SbFNkXpuyAcZAiMA0Zq20kyHTtVrRptAloA7gAq3SJ6p7d2yfiqpEFIlTqNEuO5MySV4BhHp2N51R34KwoUg3IccypEoFVx+ysGjH7R4/JZ0+y9oZUcWXSwmQA7EDZiAtwyonhyzimNFuGjzjTmjyxs1GED8WoHVJ2b0yw1wWhekugjEfJU9u9mKDyXMHunkYlvwnZeZkeEHekfH6KLkXZRWeqj1KohVGlqNayOmo29T1PZMdxByKqbf7S3G3mUn1fyxdB2uxmOBSUzS9lppWoGtL3YbPqvMdL2q9UJCDpn2ifXeTUqfpbkFUutmzDfmVWMKOefImSSJPEl3fOXh4IZfM945BMaS43Wgx5+vWKsbPowgXn4DeqUSshtZ2m8fEYKWwwxu8R5/JErgBzQMseOA5LiPsp/BUHIyPkszJCAS0HOMZ7s+MTPcltTJg+pTrEIcW6r2Cl1aeHLxxHmgFEGyOh07Op/YrZ0KmAxWFvYxj9cvLxWqstbstO7yySSHgW5cuVY+vjmuSjnpgK6UyUoKuc4QFLKYCllYxR+1L/gb3noFkywtDyzPP5rT+0f8AUb+XzWdMCoJMA4E5ROvouaf2Z2cTqKCaMq5HUtboy0jXCzGkgykHVNwmDmRu2p+jLeHAOBlp9R3pCzS0egUe1kYVlZLI1uMydqy1htqt6Gkd6ZSoRwfRH0073dZpukgg3YmL4yGCZY7FXrM+2dckSAwk4g6zqUu1W9t2SqGr7W1D2LOwOzl7sgf7dutBpWUgp6is+zW1KtwAbBG1VrrVfqtbtPgJPkqTSOl3MDX3/eNMNcCy49j4JxaHOBBg4g6oUv2fcak1ogEQyde092rmj2ZQqNlxXoiQBmem1Ha0NUe/nGZzPThuTxv9esU9mjxpB72KJeUVr8UR1RawuJIY5cXprDATS5ESshmVERtRRA7enhyKYrgSLVQbVpuY8S1wggry7S3sh7mofduLMSWkzd47O8ZL02nUQdIWf3jTtGIwGaElatGh+rp6PGrXY3klj23ajcw5oIO8HYdRy6KA7Rzj/wCKmYzwjwXpmktFtqMBiLsgHXScM2zrYc41SszXoC9cf9nUBhrsmn+134TsOWKVTYZcKsyrqT24Bob3R4EhDdTJPXEl3FxxWirtE3agLXb5jrh07lWWijHwnCDs8ky5PYkvj+jP2kQQTEyThvieOSJTEioNRg8+z1IPBJbWz67svDkuoCb2+n0E+SqcjTTFp4knXn1HkpRxa4DOLze449QVHoHtNP4pHGZ6hLZ6kEbnFvD11CDCivrfFOowRhqJ+q0Fjd2G/lHRU1oZ2huBE7pKuLIew3uSsZIOSuSSuShPUAU4FDBTgVYiEBSgoacCsYovaD+q38vms5pFi0Wmsaw/KOpVVbqEhcsvuzrh9EZG1E5EnipWgS5ku+6cI270tWxl9QMGZPIaytANFwwADACAmegxTskWS14S0yOisKNv2rK1KD2OlsgorLdUj4QeBCk4+jqjNdmltFb3vZnDr37lOsWhwcalTs/hZDeZCxf/ACVVuIYOZ+Sm6Nt1pruufA0fE7OG/NFIe7f6s0OkLMx1QMYPs2gX9mYIb+bI/RXNkLsgOzAJ2MAgT+USAUz2c0UKrwxpLWASTrgGJJP3iTn8loNJtbZnVSxjRSdQuuIm8ariW0wDrGcwcMzGaoo2rElyRhLwWZFZSc10lpvNkgHURticO7fii1HalFsboYBlAA5DDwgJ7n4ShZXxDNMTySsKC44DxT6Z+aFmrBJqPxSteoodJRWlGxHCg5XXoQ2lOlESgnvE4PxQJSko2BxAaQZH2jWyIio0CbzdoH4hq2iQsp7UaKD2BzCCCJpunBzdVNx49k6slsKdWNfrBVtts/uwSBepOMvbGLHH77BsJzCV+x4rpnm1GvfBpu+NuTH4O7muOvLAqHa6JaT8Q/M059+vmVqdO+zrKwv04J3dN3d34LMVrLaGdkPeANRII4XgY8EEaUXWVZTV2E8QfXgmWEY9xcOBJ8iAp4sjr3bJKivZdq4az4GfMBWi8Hn8kGnkDESNjpHcTKHVP2rv7gDxGPl4qQ9hvtH4gBxlRazoe0+pmD4dURGhNI/EPWtW1jP2Y49Sq62NyKsLD/THHqUo4UlcnhiVYB6bKcChgpwKqRHylBTJXSsYprYZru3ADw+qStSwS0O09x2uKPWGC4m7kzsSqKIGhtGTVLuA81raejgREKs0NkFo6BVkhngqq+hmZlJS0BTzhWltpXmOaDBIw79RVVR0nDYdgRgRvGBCDpDRUnoS2aJpBuSrqNBo7LRDc3QMzslSbRaHPMZE57GjeUyIEDrr3+uiRuzu4eJxWdmj9ixNaoZ+Gm0XdoLjB4Xf9lZ+2IBoNxcCXtuhuRIxN7dAPGFnvZFx/myJ7LqTmnGMZkEDXk7HGJ3qjs9JrXuZSc6KVVzHOfddfaDAaG6siZBGeUBVU64zknweXyrvVMuKbwNeeGP1RC7td2Priqy1VMMPopt/P1l6Kimd8ohb2KUVMDPNAc6MEj3YRw81rN42SaRRWuQGBEBWQkkSGuTpQGuRA5OmScQl5LKEcE4kIitDarNYzCbSq4QcsvodyKHIdRmsIB3hlVpDRZBvUiW4z2SOmTuKpbZTq5G67YSLp5Qeq1t8TsnVtQLSG5ujcMM/NBxHjL2ec26xODrzzPT1kszbTjO0E+Mr0P2jp9hziI2D1r+SwFtb2mjcehCeBy/JiqsGXw+kdjh4O+igVMXfqPifqpFXNoyh2e6M0mi7IataNznHuH1ujinOOrwPtOIHrap1lbDBx6lRqlOM988wPNWBgNaNwSpjyVDZXLlyYQ9KlKChyllOSCykqvhpOwFNlAt7opO7uuCz0ZLJF0eMAk0jVhpRbI3sqLpFskDaYXCjuLDQZN0YLUWdmGxVeiaUAABXLSulC7AWo3QstXb/APoe4YkwAB+KMTy81pdJ1gGmcoKzGh6RDQ5/xnF06p1etkJJnZ8ZVlktrLog55nf+yHr9ck55n11RKZDdhdsIy+qTZ2aX8grVRLbjmkio10i64tMEw5stiJBPJA0fZvc07oOJdOEbAMuCOHyfXmhsrSSeW8INmjGsjrS4YDPHbq1qcXYjYcefo8lVky/bA9eanh4DRuy7tfzQGrI9r5O5MqVe2PW1Covwk69yitqXq2Gryw2rGSLwOStcoYfsRWPWsVxJjSnteorXes0Vr0yZJxDynSg3k8uTE6CEpCcfRSAprgiCjnsB/afAobqIbjhwCLPrBAtL48UTKzO+1R7Hf69dy88t5+1buaT65hbb2mtGMbB9VibcO3wA8z63IxOb5L0istxxnd8votl/D/RU2evXd97sN7m9pxHeYH6VkfdurVWUWDF7hHeZxPcOi9ioWRtCyim34WMjvIETxMnii3gTg47lfo850jQF8jb0mfkgF0uVhbBLy7YPGPqq4hCGifN9hLy5IuTkT0gOSygBydeTCBwVF0o77I946hFDlE0q77Pi3qhLTDH7INZj2UF2NVoSUanZVfXtV2pK5IbO2ja2SsAIbz9ZqaHk5lZfR9u2q5pWveukW6F0vQc+m4NxdGCrGUXtaBddyn0FcfzEolM60rhZXj+Q4LRUNs7wJunkh2ewVHTIuztPyV9aHjsicM0BtUSt+NDP5kvRX/8LVbOLDhgZIx7o7kVns8+52XiYwEEDnPjGtXFK0NgyYIHXJApkuyqR+kfNH8cQL5fK+/6MrZwZdIggwQREIjHS95nBou8YBKtrRoN99zw9ry4zEXNQGGJnLaFT6OoPYHiq0scS44kHDLMZqMotHocfLGaww7611knUJ5D6Kv0I3sl5zcfD95XaXqdi4DDnuDBzx8AeamWZga0DUBCXop/BLa5PvqO6oNSVrvWCBqJbH+skYFQmlFY9FCtEu8nEoDXLiU1ieIcVOaeH80Bu0JXPRTEcQr38x61Kt0lbwBtO7WdiParTdElZfSluwO04BaxXUVbKy3OL37STHjJ4YKjrw9znfdLixpy7Im8f8Q7irV7HOhrfjqG42Mw3/yO5esVA0vZ5rNs9LdTHH4ie5oP+SZejkkr/Z/71/v+Fn/DfR1+s+0uGAN1m4nE8gWjiVutLn7F+8RzQtC2BtCi2m3IDmTiSU3TtT7MDWXdPrCLeC0I+EaMLpB0Oj1CrqjlI0o77Zw2EjiBB8ZUQtTRVI87kdyZ0pERcmJm6a5ODlDFoG1d/Nt2psgJ15RtJn7I8OoUc6RYNajWzSTSwgHMLNOjJqyTRf2VCrUySTGoqTo8XiBqzPcrF9nF9gORJHNphckUenxw8sso7PaohW1n0ks/7RWJ9F4NMxJyzB4dyjU7djBBB3KtiS4mmbZmkQptDSQ2rCfzsazyK5ulTqvckfIX8TN7Vtva4BdStEnNYC0aceYAbOrEx0lTLLpwCL5u4xjlPej5gfEz0B7r7bpcGmIkqgtlgt7MaLqTxxB8THius9X3zOxUuP7pHET0KiV9IWyzzfomo38dIz/rEhFgjGiHX03bqX9Vtw4DFvZ/yBI2q1smkalUC/qa6AJ1iSce5RaHth7yWupPjLEA+Ce+qAXPa26PutykwNRykqUv4Z38K7cQVE36s/dpiP1mCeQjmVY31DsVK4xrcyMzrc44k8TiiX+5IzpQe+iNKjNKI1yASQHIrHKO1/r9k68sYmNclDv3UdhRA4hEVoKXkepQKtd8dkDjklv802qZELAKXSFoI+I3nagNSh2SxlxL394GoDarWnYQXSfW9TG2YHPLOOiKRGUbeSBouwwXVnDG7DR+Fgx5nPlsVP7F2A1KlS0vGZcGcfiPgBwK1dq+B35T0KBoiz+6o06Y+6xoO8xj4ymFcbaLFhUC3VMS85MaeealOes/7W2u5ZX7XQ3mcfCUyQnLKotmMFWXEnMkniUckQqplZSmVFQ8ixxSpt5KsYhv0tU2pDpF51pFy9OMVWjjbY1lpc77xSlxBBk5rlyz3QVqzeaCPYJ2wOHoqytlSAHfhIdyP08Vy5eOfR8P0QL2hAdWptjMPdyuj/uqi16NAMhcuSvZ0RSaBU7DKNUsYGrYkXIMySAU7IJnYqrSVL7SBk3qfQXLlhJJUOsdZzXdhxCurN7S1muDcHTtMd65cmskop7LZlZz4c8NBxyxz2lDD7z9zcP1kY8gfHcuXJTqSSpIKXJAVy5AZBWn11Tw5cuQCFYUoclXLBHh2CdeXLlgM5rkuGa5cmQjOaeSVtRcuTIQ4ulLOPFcuRFOqOwWJ9urRPu2d7vIea5cmjs4/kv9GZAhSaTly5VSPMCSlXLlqMf/2Q=="/>
          <p:cNvSpPr>
            <a:spLocks noChangeAspect="1" noChangeArrowheads="1"/>
          </p:cNvSpPr>
          <p:nvPr/>
        </p:nvSpPr>
        <p:spPr bwMode="auto">
          <a:xfrm>
            <a:off x="457200" y="272271"/>
            <a:ext cx="5886450"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0" name="Picture 6" descr="http://cdn2.momjunction.com/wp-content/uploads/2015/01/Babies-Spit-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069172"/>
            <a:ext cx="3572772" cy="2448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935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191000"/>
            <a:ext cx="6512511" cy="1143000"/>
          </a:xfrm>
        </p:spPr>
        <p:txBody>
          <a:bodyPr/>
          <a:lstStyle/>
          <a:p>
            <a:pPr marL="0" indent="0">
              <a:buNone/>
            </a:pPr>
            <a:r>
              <a:rPr lang="en-US" dirty="0" smtClean="0"/>
              <a:t> </a:t>
            </a:r>
            <a:r>
              <a:rPr lang="en-US" dirty="0" smtClean="0"/>
              <a:t>Cradle Cap Care</a:t>
            </a:r>
            <a:endParaRPr lang="en-US" dirty="0"/>
          </a:p>
        </p:txBody>
      </p:sp>
      <p:sp>
        <p:nvSpPr>
          <p:cNvPr id="3" name="Content Placeholder 2"/>
          <p:cNvSpPr>
            <a:spLocks noGrp="1"/>
          </p:cNvSpPr>
          <p:nvPr>
            <p:ph sz="quarter" idx="13"/>
          </p:nvPr>
        </p:nvSpPr>
        <p:spPr/>
        <p:txBody>
          <a:bodyPr/>
          <a:lstStyle/>
          <a:p>
            <a:r>
              <a:rPr lang="en-US" dirty="0" smtClean="0"/>
              <a:t>Cradle Cap is a scalp condition common in newborns. Dry skin that looks like dandruff, but can appear anytime from birth to several months.</a:t>
            </a:r>
          </a:p>
          <a:p>
            <a:r>
              <a:rPr lang="en-US" dirty="0" smtClean="0"/>
              <a:t>Massage scalp and shampoo then rinse.</a:t>
            </a:r>
            <a:endParaRPr lang="en-US" dirty="0"/>
          </a:p>
        </p:txBody>
      </p:sp>
      <p:pic>
        <p:nvPicPr>
          <p:cNvPr id="6146" name="Picture 2" descr="http://assets.babycenter.com/ims/2013/04/cradle-cap_4x3.jpg?width=2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0"/>
            <a:ext cx="2667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775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Newborn Fingernails Care</a:t>
            </a:r>
            <a:endParaRPr lang="en-US" dirty="0"/>
          </a:p>
        </p:txBody>
      </p:sp>
      <p:sp>
        <p:nvSpPr>
          <p:cNvPr id="3" name="Content Placeholder 2"/>
          <p:cNvSpPr>
            <a:spLocks noGrp="1"/>
          </p:cNvSpPr>
          <p:nvPr>
            <p:ph sz="quarter" idx="13"/>
          </p:nvPr>
        </p:nvSpPr>
        <p:spPr/>
        <p:txBody>
          <a:bodyPr/>
          <a:lstStyle/>
          <a:p>
            <a:r>
              <a:rPr lang="en-US" dirty="0" smtClean="0"/>
              <a:t>Newborn nails are soft, but sharp, grow fast,  which can scratch his face. They need to be cut a few times a week. Toenails require less trimming.</a:t>
            </a:r>
          </a:p>
          <a:p>
            <a:r>
              <a:rPr lang="en-US" dirty="0" smtClean="0"/>
              <a:t>Best time to cut </a:t>
            </a:r>
            <a:r>
              <a:rPr lang="en-US" dirty="0" smtClean="0"/>
              <a:t>an infant</a:t>
            </a:r>
            <a:r>
              <a:rPr lang="en-US" dirty="0" smtClean="0"/>
              <a:t>’s </a:t>
            </a:r>
            <a:r>
              <a:rPr lang="en-US" dirty="0" smtClean="0"/>
              <a:t>nails, when he is asleep.</a:t>
            </a:r>
            <a:endParaRPr lang="en-US" dirty="0"/>
          </a:p>
        </p:txBody>
      </p:sp>
      <p:pic>
        <p:nvPicPr>
          <p:cNvPr id="7170" name="Picture 2" descr="http://assets.babycenter.com/ims/2011/04apr/guide-to-firsts_nails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532572"/>
            <a:ext cx="2514600" cy="196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994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a:t>
            </a:r>
            <a:r>
              <a:rPr lang="en-US" dirty="0" smtClean="0"/>
              <a:t>’s </a:t>
            </a:r>
            <a:r>
              <a:rPr lang="en-US" dirty="0" smtClean="0"/>
              <a:t>Umbilical Cord Stump</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Keep umbilical stump clean and dry. It takes 10-21 days to dry up &amp; fall off</a:t>
            </a:r>
          </a:p>
          <a:p>
            <a:r>
              <a:rPr lang="en-US" dirty="0" smtClean="0"/>
              <a:t>The </a:t>
            </a:r>
            <a:r>
              <a:rPr lang="en-US" dirty="0" smtClean="0"/>
              <a:t>belly button make take a few more days to heal completely, leaving a little blood on the diaper.</a:t>
            </a:r>
          </a:p>
          <a:p>
            <a:r>
              <a:rPr lang="en-US" dirty="0" smtClean="0"/>
              <a:t>Fold the diaper below the stump, avoid tub baths, in warm weather allow air to circulate and aid the drying process. Give </a:t>
            </a:r>
            <a:r>
              <a:rPr lang="en-US" dirty="0" smtClean="0"/>
              <a:t>an infant</a:t>
            </a:r>
            <a:r>
              <a:rPr lang="en-US" dirty="0" smtClean="0"/>
              <a:t> </a:t>
            </a:r>
            <a:r>
              <a:rPr lang="en-US" dirty="0" smtClean="0"/>
              <a:t>sponge baths, any change swelling, redness, pus, call the doctor</a:t>
            </a:r>
            <a:endParaRPr lang="en-US" dirty="0"/>
          </a:p>
        </p:txBody>
      </p:sp>
      <p:pic>
        <p:nvPicPr>
          <p:cNvPr id="8194" name="Picture 2" descr="http://assets.babycenter.com/ims/2015/02/iStock_000051930696XLarge_wide.jpg?width=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68008"/>
            <a:ext cx="3308350" cy="178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813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740636"/>
            <a:ext cx="6512511" cy="1143000"/>
          </a:xfrm>
        </p:spPr>
        <p:txBody>
          <a:bodyPr/>
          <a:lstStyle/>
          <a:p>
            <a:r>
              <a:rPr lang="en-US" dirty="0" smtClean="0"/>
              <a:t>Bathing a Newborn</a:t>
            </a:r>
            <a:endParaRPr lang="en-US" dirty="0"/>
          </a:p>
        </p:txBody>
      </p:sp>
      <p:sp>
        <p:nvSpPr>
          <p:cNvPr id="3" name="Content Placeholder 2"/>
          <p:cNvSpPr>
            <a:spLocks noGrp="1"/>
          </p:cNvSpPr>
          <p:nvPr>
            <p:ph sz="quarter" idx="13"/>
          </p:nvPr>
        </p:nvSpPr>
        <p:spPr/>
        <p:txBody>
          <a:bodyPr/>
          <a:lstStyle/>
          <a:p>
            <a:r>
              <a:rPr lang="en-US" dirty="0" smtClean="0"/>
              <a:t>Sponge bath for the first weeks, with a warm, damp washcloth, cleaning face, hands, and genital area after each diaper change.</a:t>
            </a:r>
          </a:p>
          <a:p>
            <a:r>
              <a:rPr lang="en-US" dirty="0" smtClean="0"/>
              <a:t>Support baby’s head,</a:t>
            </a:r>
          </a:p>
          <a:p>
            <a:r>
              <a:rPr lang="en-US" dirty="0" smtClean="0"/>
              <a:t>Keep towel over body,</a:t>
            </a:r>
          </a:p>
          <a:p>
            <a:pPr marL="45720" indent="0">
              <a:buNone/>
            </a:pPr>
            <a:r>
              <a:rPr lang="en-US" dirty="0"/>
              <a:t>t</a:t>
            </a:r>
            <a:r>
              <a:rPr lang="en-US" dirty="0" smtClean="0"/>
              <a:t>o keep warm. Test water</a:t>
            </a:r>
          </a:p>
          <a:p>
            <a:pPr marL="45720" indent="0">
              <a:buNone/>
            </a:pPr>
            <a:r>
              <a:rPr lang="en-US" dirty="0" smtClean="0"/>
              <a:t>With elbow feeling the</a:t>
            </a:r>
          </a:p>
          <a:p>
            <a:pPr marL="45720" indent="0">
              <a:buNone/>
            </a:pPr>
            <a:r>
              <a:rPr lang="en-US" dirty="0" smtClean="0"/>
              <a:t>Temperature of water.</a:t>
            </a:r>
            <a:endParaRPr lang="en-US" dirty="0"/>
          </a:p>
        </p:txBody>
      </p:sp>
      <p:pic>
        <p:nvPicPr>
          <p:cNvPr id="9218" name="Picture 2" descr="http://assets.babycenter.com/ims/2014/12/US_350-510792197_wide.jpg?width=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257800"/>
            <a:ext cx="2262188" cy="122396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blogbigtime.com/assets/user-uploads/usertL490/posts/Baby-bat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57889"/>
            <a:ext cx="4191000" cy="250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119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085984"/>
            <a:ext cx="6512511" cy="1143000"/>
          </a:xfrm>
        </p:spPr>
        <p:txBody>
          <a:bodyPr/>
          <a:lstStyle/>
          <a:p>
            <a:r>
              <a:rPr lang="en-US" dirty="0" smtClean="0"/>
              <a:t>Bathing a Newborn</a:t>
            </a:r>
            <a:endParaRPr lang="en-US" dirty="0"/>
          </a:p>
        </p:txBody>
      </p:sp>
      <p:sp>
        <p:nvSpPr>
          <p:cNvPr id="3" name="Content Placeholder 2"/>
          <p:cNvSpPr>
            <a:spLocks noGrp="1"/>
          </p:cNvSpPr>
          <p:nvPr>
            <p:ph sz="quarter" idx="13"/>
          </p:nvPr>
        </p:nvSpPr>
        <p:spPr>
          <a:xfrm>
            <a:off x="1143000" y="533400"/>
            <a:ext cx="6400800" cy="3474720"/>
          </a:xfrm>
        </p:spPr>
        <p:txBody>
          <a:bodyPr/>
          <a:lstStyle/>
          <a:p>
            <a:r>
              <a:rPr lang="en-US" dirty="0" smtClean="0"/>
              <a:t>After umbilical cord stump falls off, area heals, then newborn can have a tub bath. It is in sink, or small plastic tub filled with warm water. For some babies it is soothing, others scream the whole time. Baths can occur three times or so weekly. Bathing too often can dry out their skin.</a:t>
            </a:r>
            <a:endParaRPr lang="en-US" dirty="0"/>
          </a:p>
        </p:txBody>
      </p:sp>
      <p:pic>
        <p:nvPicPr>
          <p:cNvPr id="10242" name="Picture 2" descr="http://assets.babycenter.com/ims/2012/06juneb/buy-guide-infograph_bathtub_main-ic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747846"/>
            <a:ext cx="1819275" cy="181927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bebehblog.com/wp-content/uploads/2011/01/DSC_021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667000"/>
            <a:ext cx="3608205" cy="236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01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934691"/>
            <a:ext cx="6512511" cy="1143000"/>
          </a:xfrm>
        </p:spPr>
        <p:txBody>
          <a:bodyPr/>
          <a:lstStyle/>
          <a:p>
            <a:r>
              <a:rPr lang="en-US" dirty="0" smtClean="0"/>
              <a:t>Holding </a:t>
            </a:r>
            <a:r>
              <a:rPr lang="en-US" dirty="0" smtClean="0"/>
              <a:t>infant</a:t>
            </a:r>
            <a:r>
              <a:rPr lang="en-US" dirty="0" smtClean="0"/>
              <a:t> </a:t>
            </a:r>
            <a:endParaRPr lang="en-US" dirty="0"/>
          </a:p>
        </p:txBody>
      </p:sp>
      <p:sp>
        <p:nvSpPr>
          <p:cNvPr id="3" name="Content Placeholder 2"/>
          <p:cNvSpPr>
            <a:spLocks noGrp="1"/>
          </p:cNvSpPr>
          <p:nvPr>
            <p:ph sz="quarter" idx="13"/>
          </p:nvPr>
        </p:nvSpPr>
        <p:spPr/>
        <p:txBody>
          <a:bodyPr/>
          <a:lstStyle/>
          <a:p>
            <a:r>
              <a:rPr lang="en-US" dirty="0" smtClean="0"/>
              <a:t>Give support to baby’s head, for several months until baby can hold its head up alone</a:t>
            </a:r>
          </a:p>
          <a:p>
            <a:r>
              <a:rPr lang="en-US" dirty="0"/>
              <a:t>Carry your baby so his chest is against yours and his head is resting on your </a:t>
            </a:r>
            <a:r>
              <a:rPr lang="en-US" dirty="0" smtClean="0"/>
              <a:t>shoulder</a:t>
            </a:r>
          </a:p>
          <a:p>
            <a:r>
              <a:rPr lang="en-US" dirty="0" smtClean="0"/>
              <a:t>Cradle the baby in your arms</a:t>
            </a:r>
          </a:p>
          <a:p>
            <a:r>
              <a:rPr lang="en-US" dirty="0" smtClean="0"/>
              <a:t>Always be aware of the soft spots</a:t>
            </a:r>
          </a:p>
          <a:p>
            <a:r>
              <a:rPr lang="en-US" dirty="0" smtClean="0"/>
              <a:t>When picking baby up, hold under its head and bottom</a:t>
            </a:r>
            <a:endParaRPr lang="en-US" dirty="0"/>
          </a:p>
        </p:txBody>
      </p:sp>
      <p:pic>
        <p:nvPicPr>
          <p:cNvPr id="1026" name="Picture 2" descr="Take care around the soft fontanelles on baby's head; support her head and neck; when picking up, support her head and bottom with your 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183046"/>
            <a:ext cx="6956960" cy="16749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ssets.babycenter.com/ims/2012/02febb/newborn-09.jpg?width=5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2015836" cy="23641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f.tqn.com/y/singleparents/1/W/h/F/-/-/862876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2" y="3950368"/>
            <a:ext cx="2535382" cy="125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186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610101"/>
            <a:ext cx="6512511" cy="1143000"/>
          </a:xfrm>
        </p:spPr>
        <p:txBody>
          <a:bodyPr/>
          <a:lstStyle/>
          <a:p>
            <a:r>
              <a:rPr lang="en-US" dirty="0" smtClean="0"/>
              <a:t>Feeding solid foods to infants </a:t>
            </a:r>
            <a:endParaRPr lang="en-US" dirty="0"/>
          </a:p>
        </p:txBody>
      </p:sp>
      <p:sp>
        <p:nvSpPr>
          <p:cNvPr id="3" name="Content Placeholder 2"/>
          <p:cNvSpPr>
            <a:spLocks noGrp="1"/>
          </p:cNvSpPr>
          <p:nvPr>
            <p:ph sz="quarter" idx="13"/>
          </p:nvPr>
        </p:nvSpPr>
        <p:spPr>
          <a:xfrm>
            <a:off x="914400" y="304800"/>
            <a:ext cx="6400800" cy="3474720"/>
          </a:xfrm>
        </p:spPr>
        <p:txBody>
          <a:bodyPr>
            <a:normAutofit/>
          </a:bodyPr>
          <a:lstStyle/>
          <a:p>
            <a:pPr marL="365760" lvl="1" indent="0">
              <a:buNone/>
            </a:pPr>
            <a:r>
              <a:rPr lang="en-US" sz="2400" dirty="0" smtClean="0"/>
              <a:t>Solid Food should be given w</a:t>
            </a:r>
            <a:r>
              <a:rPr lang="en-US" sz="2400" dirty="0" smtClean="0"/>
              <a:t>hen the infant </a:t>
            </a:r>
            <a:r>
              <a:rPr lang="en-US" sz="2400" dirty="0" smtClean="0"/>
              <a:t>can hold head up, stops using tongue to push food out, and can sit up alone.</a:t>
            </a:r>
          </a:p>
          <a:p>
            <a:pPr lvl="1"/>
            <a:r>
              <a:rPr lang="en-US" sz="2400" dirty="0" smtClean="0"/>
              <a:t>Solid foods can be given between 4 &amp; 6 months of age.</a:t>
            </a:r>
          </a:p>
          <a:p>
            <a:pPr lvl="1"/>
            <a:r>
              <a:rPr lang="en-US" sz="2400" dirty="0" smtClean="0"/>
              <a:t>Only give 1 new food every 3-4 days.</a:t>
            </a:r>
            <a:endParaRPr lang="en-US" sz="2400" dirty="0"/>
          </a:p>
        </p:txBody>
      </p:sp>
      <p:pic>
        <p:nvPicPr>
          <p:cNvPr id="12290" name="Picture 2" descr="https://beautyhealthtips.in/wp-content/uploads/2013/07/Baby-Fee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1" y="2590800"/>
            <a:ext cx="2221636"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encrypted-tbn3.gstatic.com/images?q=tbn:ANd9GcToVnaDrq_K7idVD-k1SffBloDbrsGx9p8sPF8rJlWsRWiimU2Cg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24201"/>
            <a:ext cx="2053117"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260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53600"/>
            <a:ext cx="6512511" cy="1143000"/>
          </a:xfrm>
        </p:spPr>
        <p:txBody>
          <a:bodyPr/>
          <a:lstStyle/>
          <a:p>
            <a:r>
              <a:rPr lang="en-US" dirty="0" smtClean="0"/>
              <a:t>Feeding solid foods to infants</a:t>
            </a:r>
            <a:endParaRPr lang="en-US" dirty="0"/>
          </a:p>
        </p:txBody>
      </p:sp>
      <p:sp>
        <p:nvSpPr>
          <p:cNvPr id="3" name="Content Placeholder 2"/>
          <p:cNvSpPr>
            <a:spLocks noGrp="1"/>
          </p:cNvSpPr>
          <p:nvPr>
            <p:ph sz="quarter" idx="13"/>
          </p:nvPr>
        </p:nvSpPr>
        <p:spPr/>
        <p:txBody>
          <a:bodyPr>
            <a:normAutofit fontScale="77500" lnSpcReduction="20000"/>
          </a:bodyPr>
          <a:lstStyle/>
          <a:p>
            <a:pPr marL="45720" indent="0">
              <a:buNone/>
            </a:pPr>
            <a:r>
              <a:rPr lang="en-US" altLang="en-US" sz="3000" dirty="0" smtClean="0"/>
              <a:t>Foods </a:t>
            </a:r>
            <a:r>
              <a:rPr lang="en-US" altLang="en-US" sz="3000" dirty="0"/>
              <a:t>that should be avoided for the entire first year, as baby has or easily develops allergies to them</a:t>
            </a:r>
            <a:r>
              <a:rPr lang="en-US" altLang="en-US" sz="3000" dirty="0" smtClean="0"/>
              <a:t>:</a:t>
            </a:r>
          </a:p>
          <a:p>
            <a:pPr marL="45720" indent="0">
              <a:buNone/>
            </a:pPr>
            <a:r>
              <a:rPr lang="en-US" altLang="en-US" sz="3000" dirty="0" smtClean="0"/>
              <a:t> 1. </a:t>
            </a:r>
            <a:r>
              <a:rPr lang="en-US" altLang="en-US" sz="3000" dirty="0"/>
              <a:t>chocolate, </a:t>
            </a:r>
            <a:endParaRPr lang="en-US" altLang="en-US" sz="3000" dirty="0" smtClean="0"/>
          </a:p>
          <a:p>
            <a:pPr marL="45720" indent="0">
              <a:buNone/>
            </a:pPr>
            <a:r>
              <a:rPr lang="en-US" altLang="en-US" sz="3000" dirty="0" smtClean="0"/>
              <a:t> 2.</a:t>
            </a:r>
            <a:r>
              <a:rPr lang="en-US" altLang="en-US" sz="3000" dirty="0" smtClean="0"/>
              <a:t>citrus </a:t>
            </a:r>
            <a:r>
              <a:rPr lang="en-US" altLang="en-US" sz="3000" dirty="0"/>
              <a:t>fruits, </a:t>
            </a:r>
            <a:endParaRPr lang="en-US" altLang="en-US" sz="3000" dirty="0" smtClean="0"/>
          </a:p>
          <a:p>
            <a:pPr marL="45720" indent="0">
              <a:buNone/>
            </a:pPr>
            <a:r>
              <a:rPr lang="en-US" altLang="en-US" sz="3000" dirty="0" smtClean="0"/>
              <a:t> 3. </a:t>
            </a:r>
            <a:r>
              <a:rPr lang="en-US" altLang="en-US" sz="3000" dirty="0" smtClean="0"/>
              <a:t>peanut </a:t>
            </a:r>
            <a:r>
              <a:rPr lang="en-US" altLang="en-US" sz="3000" dirty="0"/>
              <a:t>butter (it also presents a choking hazard for children under 3), </a:t>
            </a:r>
            <a:endParaRPr lang="en-US" altLang="en-US" sz="3000" dirty="0" smtClean="0"/>
          </a:p>
          <a:p>
            <a:pPr marL="45720" indent="0">
              <a:buNone/>
            </a:pPr>
            <a:r>
              <a:rPr lang="en-US" altLang="en-US" sz="3000" dirty="0" smtClean="0"/>
              <a:t>4. </a:t>
            </a:r>
            <a:r>
              <a:rPr lang="en-US" altLang="en-US" sz="3000" dirty="0" smtClean="0"/>
              <a:t>egg </a:t>
            </a:r>
            <a:r>
              <a:rPr lang="en-US" altLang="en-US" sz="3000" dirty="0"/>
              <a:t>whites, </a:t>
            </a:r>
            <a:endParaRPr lang="en-US" altLang="en-US" sz="3000" dirty="0" smtClean="0"/>
          </a:p>
          <a:p>
            <a:pPr marL="45720" indent="0">
              <a:buNone/>
            </a:pPr>
            <a:r>
              <a:rPr lang="en-US" altLang="en-US" sz="3000" dirty="0" smtClean="0"/>
              <a:t>5. </a:t>
            </a:r>
            <a:r>
              <a:rPr lang="en-US" altLang="en-US" sz="3000" dirty="0" smtClean="0"/>
              <a:t>honey </a:t>
            </a:r>
            <a:r>
              <a:rPr lang="en-US" altLang="en-US" sz="3000" dirty="0"/>
              <a:t>(may contain botulism food poisoning), wheat products, cow’s milk</a:t>
            </a:r>
          </a:p>
          <a:p>
            <a:endParaRPr lang="en-US" dirty="0"/>
          </a:p>
        </p:txBody>
      </p:sp>
      <p:pic>
        <p:nvPicPr>
          <p:cNvPr id="13314" name="Picture 2" descr="http://bebe.elembarazo.net/wp-content/arroz-y-pasta-para-beb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822188"/>
            <a:ext cx="2509346" cy="125066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guiainfantil.com/uploads/bebes/bebe-come-pure-plat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561" y="1371600"/>
            <a:ext cx="2324477" cy="996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967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Feeding solid foods to infants</a:t>
            </a:r>
            <a:endParaRPr lang="en-US" dirty="0"/>
          </a:p>
        </p:txBody>
      </p:sp>
      <p:sp>
        <p:nvSpPr>
          <p:cNvPr id="3" name="Content Placeholder 2"/>
          <p:cNvSpPr>
            <a:spLocks noGrp="1"/>
          </p:cNvSpPr>
          <p:nvPr>
            <p:ph sz="quarter" idx="13"/>
          </p:nvPr>
        </p:nvSpPr>
        <p:spPr/>
        <p:txBody>
          <a:bodyPr/>
          <a:lstStyle/>
          <a:p>
            <a:r>
              <a:rPr lang="en-US" altLang="en-US" dirty="0"/>
              <a:t>Beta-carotene is the orange pigment that gives carrots, sweet potatoes, and other vegetables their characteristic coloring. </a:t>
            </a:r>
          </a:p>
          <a:p>
            <a:r>
              <a:rPr lang="en-US" dirty="0" smtClean="0"/>
              <a:t>Sometimes too much orange can discolor the infant’s skin to look like jaundice.</a:t>
            </a:r>
          </a:p>
          <a:p>
            <a:r>
              <a:rPr lang="en-US" dirty="0" smtClean="0"/>
              <a:t>Peaches, oranges, are some foods that are too acid for infants, can cause digestion or rash.</a:t>
            </a:r>
            <a:endParaRPr lang="en-US" dirty="0"/>
          </a:p>
        </p:txBody>
      </p:sp>
    </p:spTree>
    <p:extLst>
      <p:ext uri="{BB962C8B-B14F-4D97-AF65-F5344CB8AC3E}">
        <p14:creationId xmlns:p14="http://schemas.microsoft.com/office/powerpoint/2010/main" val="4126663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372168"/>
            <a:ext cx="6512511" cy="1143000"/>
          </a:xfrm>
        </p:spPr>
        <p:txBody>
          <a:bodyPr/>
          <a:lstStyle/>
          <a:p>
            <a:r>
              <a:rPr lang="en-US" dirty="0" smtClean="0"/>
              <a:t>Teething </a:t>
            </a:r>
            <a:endParaRPr lang="en-US" dirty="0"/>
          </a:p>
        </p:txBody>
      </p:sp>
      <p:sp>
        <p:nvSpPr>
          <p:cNvPr id="3" name="Content Placeholder 2"/>
          <p:cNvSpPr>
            <a:spLocks noGrp="1"/>
          </p:cNvSpPr>
          <p:nvPr>
            <p:ph sz="quarter" idx="13"/>
          </p:nvPr>
        </p:nvSpPr>
        <p:spPr>
          <a:xfrm>
            <a:off x="762000" y="356891"/>
            <a:ext cx="7696200" cy="3474720"/>
          </a:xfrm>
        </p:spPr>
        <p:txBody>
          <a:bodyPr>
            <a:noAutofit/>
          </a:bodyPr>
          <a:lstStyle/>
          <a:p>
            <a:pPr marL="45720" indent="0">
              <a:buNone/>
            </a:pPr>
            <a:r>
              <a:rPr lang="en-US" altLang="en-US" sz="2400" dirty="0" smtClean="0">
                <a:solidFill>
                  <a:schemeClr val="tx1"/>
                </a:solidFill>
              </a:rPr>
              <a:t>Signs of teething are: </a:t>
            </a:r>
          </a:p>
          <a:p>
            <a:pPr marL="45720" indent="0">
              <a:buNone/>
            </a:pPr>
            <a:r>
              <a:rPr lang="en-US" altLang="en-US" sz="1800" dirty="0" smtClean="0">
                <a:solidFill>
                  <a:srgbClr val="FF0000"/>
                </a:solidFill>
              </a:rPr>
              <a:t>1. </a:t>
            </a:r>
            <a:r>
              <a:rPr lang="en-US" altLang="en-US" sz="1800" dirty="0" smtClean="0">
                <a:solidFill>
                  <a:schemeClr val="tx1"/>
                </a:solidFill>
              </a:rPr>
              <a:t>drooling, </a:t>
            </a:r>
          </a:p>
          <a:p>
            <a:pPr marL="45720" indent="0">
              <a:buNone/>
            </a:pPr>
            <a:r>
              <a:rPr lang="en-US" altLang="en-US" sz="1800" dirty="0" smtClean="0">
                <a:solidFill>
                  <a:schemeClr val="tx1"/>
                </a:solidFill>
              </a:rPr>
              <a:t>2. </a:t>
            </a:r>
            <a:r>
              <a:rPr lang="en-US" altLang="en-US" sz="1800" dirty="0" smtClean="0">
                <a:solidFill>
                  <a:schemeClr val="tx1"/>
                </a:solidFill>
              </a:rPr>
              <a:t>irritability, </a:t>
            </a:r>
          </a:p>
          <a:p>
            <a:pPr marL="45720" indent="0">
              <a:buNone/>
            </a:pPr>
            <a:r>
              <a:rPr lang="en-US" altLang="en-US" sz="1800" dirty="0" smtClean="0">
                <a:solidFill>
                  <a:schemeClr val="tx1"/>
                </a:solidFill>
              </a:rPr>
              <a:t>3. gum swelling and sensitivity, </a:t>
            </a:r>
          </a:p>
          <a:p>
            <a:pPr marL="45720" indent="0">
              <a:buNone/>
            </a:pPr>
            <a:r>
              <a:rPr lang="en-US" altLang="en-US" sz="1800" dirty="0" smtClean="0">
                <a:solidFill>
                  <a:schemeClr val="tx1"/>
                </a:solidFill>
              </a:rPr>
              <a:t>4. sleeping problems, </a:t>
            </a:r>
          </a:p>
          <a:p>
            <a:pPr marL="45720" indent="0">
              <a:buNone/>
            </a:pPr>
            <a:r>
              <a:rPr lang="en-US" altLang="en-US" sz="1800" dirty="0" smtClean="0">
                <a:solidFill>
                  <a:schemeClr val="tx1"/>
                </a:solidFill>
              </a:rPr>
              <a:t>5.refusing food, </a:t>
            </a:r>
          </a:p>
          <a:p>
            <a:pPr marL="45720" indent="0">
              <a:buNone/>
            </a:pPr>
            <a:r>
              <a:rPr lang="en-US" altLang="en-US" sz="1800" dirty="0" smtClean="0">
                <a:solidFill>
                  <a:schemeClr val="tx1"/>
                </a:solidFill>
              </a:rPr>
              <a:t>6. the urge to bite on hard objects and possibly a low grade fever.</a:t>
            </a:r>
          </a:p>
          <a:p>
            <a:pPr marL="45720" indent="0">
              <a:buNone/>
            </a:pPr>
            <a:endParaRPr lang="en-US" altLang="en-US" sz="1800" dirty="0" smtClean="0">
              <a:solidFill>
                <a:schemeClr val="tx1"/>
              </a:solidFill>
            </a:endParaRPr>
          </a:p>
          <a:p>
            <a:r>
              <a:rPr lang="en-US" sz="1800" dirty="0" smtClean="0"/>
              <a:t>Teething usually is about 6-8 months, but can be earlier or later in life.</a:t>
            </a:r>
          </a:p>
          <a:p>
            <a:r>
              <a:rPr lang="en-US" sz="1800" dirty="0" smtClean="0"/>
              <a:t>Use teething rings, cold washcloth, or numbing medicine.</a:t>
            </a:r>
            <a:endParaRPr lang="en-US" sz="1800" dirty="0"/>
          </a:p>
        </p:txBody>
      </p:sp>
      <p:pic>
        <p:nvPicPr>
          <p:cNvPr id="30722" name="Picture 2" descr="Image result for baby teething r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729452"/>
            <a:ext cx="2362200" cy="1948576"/>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http://www.savvybabygear.com/wp-content/uploads/2015/02/getty_rf_photo_of_baby_teething_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56890"/>
            <a:ext cx="2819400" cy="1993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494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876800"/>
            <a:ext cx="6512511" cy="1143000"/>
          </a:xfrm>
        </p:spPr>
        <p:txBody>
          <a:bodyPr/>
          <a:lstStyle/>
          <a:p>
            <a:r>
              <a:rPr lang="en-US" dirty="0" smtClean="0"/>
              <a:t>Infant Diaper Changes</a:t>
            </a:r>
            <a:endParaRPr lang="en-US" dirty="0"/>
          </a:p>
        </p:txBody>
      </p:sp>
      <p:sp>
        <p:nvSpPr>
          <p:cNvPr id="3" name="Content Placeholder 2"/>
          <p:cNvSpPr>
            <a:spLocks noGrp="1"/>
          </p:cNvSpPr>
          <p:nvPr>
            <p:ph sz="quarter" idx="13"/>
          </p:nvPr>
        </p:nvSpPr>
        <p:spPr/>
        <p:txBody>
          <a:bodyPr>
            <a:normAutofit fontScale="92500" lnSpcReduction="20000"/>
          </a:bodyPr>
          <a:lstStyle/>
          <a:p>
            <a:pPr marL="45720" indent="0">
              <a:buNone/>
            </a:pPr>
            <a:r>
              <a:rPr lang="en-US" sz="4000" dirty="0" smtClean="0"/>
              <a:t> </a:t>
            </a:r>
            <a:r>
              <a:rPr lang="en-US" sz="4000" dirty="0"/>
              <a:t>I</a:t>
            </a:r>
            <a:r>
              <a:rPr lang="en-US" sz="4000" dirty="0" smtClean="0"/>
              <a:t>nfants </a:t>
            </a:r>
            <a:r>
              <a:rPr lang="en-US" sz="4000" dirty="0" smtClean="0"/>
              <a:t>need 10-12 diaper changes daily. Do not use powder on newborns, they can breathe it in causing problems.</a:t>
            </a:r>
          </a:p>
          <a:p>
            <a:endParaRPr lang="en-US" sz="4000" dirty="0" smtClean="0"/>
          </a:p>
          <a:p>
            <a:pPr marL="45720" indent="0">
              <a:buNone/>
            </a:pPr>
            <a:r>
              <a:rPr lang="en-US" dirty="0" smtClean="0"/>
              <a:t> </a:t>
            </a:r>
            <a:endParaRPr lang="en-US" dirty="0"/>
          </a:p>
        </p:txBody>
      </p:sp>
      <p:pic>
        <p:nvPicPr>
          <p:cNvPr id="4" name="Picture 2" descr="http://static.justmommies.com/sites/default/files/imagecache/articleimage/babypo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81113"/>
            <a:ext cx="3657600" cy="173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260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Diarrhea </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altLang="en-US" dirty="0" smtClean="0"/>
              <a:t>infant</a:t>
            </a:r>
            <a:r>
              <a:rPr lang="en-US" altLang="en-US" dirty="0" smtClean="0"/>
              <a:t>'s </a:t>
            </a:r>
            <a:r>
              <a:rPr lang="en-US" altLang="en-US" dirty="0"/>
              <a:t>diarrhea may be caused by a gastrointestinal infection, antibiotics, too much fruit or juice in the diet, food poisoning, an allergy to milk sugar (lactose), an enzyme deficiency, and perhaps even teething due to extra swallowing of saliva. </a:t>
            </a:r>
          </a:p>
          <a:p>
            <a:r>
              <a:rPr lang="en-US" altLang="en-US" b="1" dirty="0"/>
              <a:t>Electrolyte solutions such </a:t>
            </a:r>
            <a:r>
              <a:rPr lang="en-US" altLang="en-US" b="1" dirty="0" smtClean="0"/>
              <a:t>as </a:t>
            </a:r>
            <a:r>
              <a:rPr lang="en-US" altLang="en-US" b="1" dirty="0" err="1"/>
              <a:t>Pedialyte</a:t>
            </a:r>
            <a:r>
              <a:rPr lang="en-US" altLang="en-US" b="1" dirty="0"/>
              <a:t> and sports drinks such as Gatorade can help hydrate </a:t>
            </a:r>
            <a:r>
              <a:rPr lang="en-US" altLang="en-US" b="1" dirty="0" smtClean="0"/>
              <a:t>an infant</a:t>
            </a:r>
            <a:r>
              <a:rPr lang="en-US" altLang="en-US" b="1" dirty="0" smtClean="0"/>
              <a:t>.  </a:t>
            </a:r>
            <a:r>
              <a:rPr lang="en-US" altLang="en-US" dirty="0"/>
              <a:t>They can live on these for 3 days and will like them since they are slightly sweet</a:t>
            </a:r>
            <a:r>
              <a:rPr lang="en-US" altLang="en-US" dirty="0" smtClean="0"/>
              <a:t>. Then, they may need to go to the doctor.</a:t>
            </a:r>
          </a:p>
          <a:p>
            <a:r>
              <a:rPr lang="en-US" altLang="en-US" dirty="0" smtClean="0"/>
              <a:t>Some </a:t>
            </a:r>
            <a:r>
              <a:rPr lang="en-US" altLang="en-US" dirty="0" smtClean="0"/>
              <a:t>infants</a:t>
            </a:r>
            <a:r>
              <a:rPr lang="en-US" altLang="en-US" dirty="0" smtClean="0"/>
              <a:t> </a:t>
            </a:r>
            <a:r>
              <a:rPr lang="en-US" altLang="en-US" dirty="0" smtClean="0"/>
              <a:t>have loose stools normally. </a:t>
            </a:r>
            <a:endParaRPr lang="en-US" altLang="en-US" dirty="0"/>
          </a:p>
          <a:p>
            <a:endParaRPr lang="en-US" dirty="0"/>
          </a:p>
        </p:txBody>
      </p:sp>
    </p:spTree>
    <p:extLst>
      <p:ext uri="{BB962C8B-B14F-4D97-AF65-F5344CB8AC3E}">
        <p14:creationId xmlns:p14="http://schemas.microsoft.com/office/powerpoint/2010/main" val="121988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267200"/>
            <a:ext cx="6512511" cy="1143000"/>
          </a:xfrm>
        </p:spPr>
        <p:txBody>
          <a:bodyPr/>
          <a:lstStyle/>
          <a:p>
            <a:r>
              <a:rPr lang="en-US" dirty="0" smtClean="0"/>
              <a:t>Infant’s nose/mouth </a:t>
            </a:r>
            <a:endParaRPr lang="en-US" dirty="0"/>
          </a:p>
        </p:txBody>
      </p:sp>
      <p:sp>
        <p:nvSpPr>
          <p:cNvPr id="3" name="Content Placeholder 2"/>
          <p:cNvSpPr>
            <a:spLocks noGrp="1"/>
          </p:cNvSpPr>
          <p:nvPr>
            <p:ph sz="quarter" idx="13"/>
          </p:nvPr>
        </p:nvSpPr>
        <p:spPr/>
        <p:txBody>
          <a:bodyPr/>
          <a:lstStyle/>
          <a:p>
            <a:r>
              <a:rPr lang="en-US" dirty="0" smtClean="0"/>
              <a:t>Bulb Syringe will help clean out the mucous out of the baby’s nose and mouth (being stuffy).</a:t>
            </a:r>
          </a:p>
          <a:p>
            <a:r>
              <a:rPr lang="en-US" altLang="en-US" dirty="0">
                <a:solidFill>
                  <a:srgbClr val="000000"/>
                </a:solidFill>
              </a:rPr>
              <a:t>To use, first squeeze the bulb until it is collapsed. Place it in one nostril and quickly release the bulb. This will bring the formula or mucus into the bulb.</a:t>
            </a:r>
          </a:p>
          <a:p>
            <a:r>
              <a:rPr lang="en-US" altLang="en-US" dirty="0">
                <a:solidFill>
                  <a:srgbClr val="000000"/>
                </a:solidFill>
              </a:rPr>
              <a:t>Remove the bulb syringe from the nose and squeeze the bulb quickly into a tissue to get rid of this material.</a:t>
            </a:r>
            <a:endParaRPr lang="en-US" dirty="0"/>
          </a:p>
        </p:txBody>
      </p:sp>
      <p:pic>
        <p:nvPicPr>
          <p:cNvPr id="25602" name="Picture 2" descr="http://www.uofmchildrenshospital.org/fv/groups/public/documents/images/868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01" y="5021832"/>
            <a:ext cx="29527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Sterile, Sterile Bulb Syringe Aspirator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0"/>
            <a:ext cx="16383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960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410200"/>
            <a:ext cx="6512511" cy="1143000"/>
          </a:xfrm>
        </p:spPr>
        <p:txBody>
          <a:bodyPr/>
          <a:lstStyle/>
          <a:p>
            <a:r>
              <a:rPr lang="en-US" dirty="0" smtClean="0"/>
              <a:t>Infant’s Temperature</a:t>
            </a:r>
            <a:endParaRPr lang="en-US" dirty="0"/>
          </a:p>
        </p:txBody>
      </p:sp>
      <p:sp>
        <p:nvSpPr>
          <p:cNvPr id="3" name="Content Placeholder 2"/>
          <p:cNvSpPr>
            <a:spLocks noGrp="1"/>
          </p:cNvSpPr>
          <p:nvPr>
            <p:ph sz="quarter" idx="13"/>
          </p:nvPr>
        </p:nvSpPr>
        <p:spPr>
          <a:xfrm>
            <a:off x="1143000" y="731520"/>
            <a:ext cx="6400800" cy="4450080"/>
          </a:xfrm>
        </p:spPr>
        <p:txBody>
          <a:bodyPr>
            <a:normAutofit lnSpcReduction="10000"/>
          </a:bodyPr>
          <a:lstStyle/>
          <a:p>
            <a:r>
              <a:rPr lang="en-US" b="1" dirty="0"/>
              <a:t>Digital </a:t>
            </a:r>
            <a:r>
              <a:rPr lang="en-US" b="1" dirty="0" smtClean="0"/>
              <a:t>thermometers </a:t>
            </a:r>
            <a:r>
              <a:rPr lang="en-US" dirty="0" smtClean="0"/>
              <a:t>use </a:t>
            </a:r>
            <a:r>
              <a:rPr lang="en-US" dirty="0"/>
              <a:t>electronic heat sensors to record body temperature. They can be used in the rectum (rectal), mouth (oral) or armpit (axillary</a:t>
            </a:r>
            <a:r>
              <a:rPr lang="en-US" dirty="0" smtClean="0"/>
              <a:t>) –less accurate.</a:t>
            </a:r>
          </a:p>
          <a:p>
            <a:r>
              <a:rPr lang="en-US" b="1" dirty="0"/>
              <a:t>Digital ear </a:t>
            </a:r>
            <a:r>
              <a:rPr lang="en-US" b="1" dirty="0" smtClean="0"/>
              <a:t>thermometers </a:t>
            </a:r>
            <a:r>
              <a:rPr lang="en-US" dirty="0"/>
              <a:t>use an infrared ray to measure the temperature inside the ear canal</a:t>
            </a:r>
            <a:r>
              <a:rPr lang="en-US" dirty="0" smtClean="0"/>
              <a:t>.</a:t>
            </a:r>
          </a:p>
          <a:p>
            <a:r>
              <a:rPr lang="en-US" b="1" dirty="0"/>
              <a:t>Digital pacifier </a:t>
            </a:r>
            <a:r>
              <a:rPr lang="en-US" b="1" dirty="0" smtClean="0"/>
              <a:t>thermometer</a:t>
            </a:r>
            <a:r>
              <a:rPr lang="en-US" dirty="0" smtClean="0"/>
              <a:t>, child </a:t>
            </a:r>
            <a:r>
              <a:rPr lang="en-US" dirty="0"/>
              <a:t>simply sucks on the pacifier until the peak temperature is recorded</a:t>
            </a:r>
            <a:r>
              <a:rPr lang="en-US" dirty="0" smtClean="0"/>
              <a:t>.</a:t>
            </a:r>
          </a:p>
          <a:p>
            <a:r>
              <a:rPr lang="en-US" b="1" dirty="0"/>
              <a:t>Temporal artery </a:t>
            </a:r>
            <a:r>
              <a:rPr lang="en-US" b="1" dirty="0" smtClean="0"/>
              <a:t>thermometers </a:t>
            </a:r>
            <a:r>
              <a:rPr lang="en-US" dirty="0" smtClean="0"/>
              <a:t>use </a:t>
            </a:r>
            <a:r>
              <a:rPr lang="en-US" dirty="0"/>
              <a:t>an infrared scanner to measure the temperature of the temporal artery in the forehead.</a:t>
            </a:r>
          </a:p>
        </p:txBody>
      </p:sp>
      <p:pic>
        <p:nvPicPr>
          <p:cNvPr id="26626" name="Picture 2" descr="http://www.athermometer.com/wp-content/uploads/2014/07/baby-thermomet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875"/>
            <a:ext cx="1523998" cy="1398587"/>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images.watoday.com.au/2012/08/23/3577306/thermometer-620x3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395712"/>
            <a:ext cx="1536940" cy="1042688"/>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http://www.babybrandsdirect.co.uk/blog/wp-content/uploads/2012/07/brother_max_one-touch_3-in-1_digital_thermometer-2011_bab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2438400"/>
            <a:ext cx="1524000" cy="1423688"/>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http://thumbs2.picclick.com/d/l400/pict/111424762605_/New-Baby-Digital-Dummy-Pacifier-Thermometer-Trendy-Saf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3862088"/>
            <a:ext cx="153694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947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Infant’s Temperature</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Most doctors recommend the digital ear or temporal artery thermometers for the best and accurate temperature.</a:t>
            </a:r>
          </a:p>
          <a:p>
            <a:r>
              <a:rPr lang="en-US" dirty="0" smtClean="0"/>
              <a:t>Call the doctor, tell him how old the child is, how you took the temperature, what medications have been given to the child.</a:t>
            </a:r>
          </a:p>
          <a:p>
            <a:r>
              <a:rPr lang="en-US" dirty="0" smtClean="0"/>
              <a:t>Wait 20 minutes after giving the child a bath or has been swaddled to take the temperature</a:t>
            </a:r>
          </a:p>
          <a:p>
            <a:r>
              <a:rPr lang="en-US" altLang="en-US" sz="2000" dirty="0" smtClean="0"/>
              <a:t>The high temperatures read as: 106 </a:t>
            </a:r>
            <a:r>
              <a:rPr lang="en-US" altLang="en-US" sz="2000" dirty="0"/>
              <a:t>degrees </a:t>
            </a:r>
            <a:r>
              <a:rPr lang="en-US" altLang="en-US" sz="2000" dirty="0" smtClean="0"/>
              <a:t>rectal,105 </a:t>
            </a:r>
            <a:r>
              <a:rPr lang="en-US" altLang="en-US" sz="2000" dirty="0"/>
              <a:t>degrees </a:t>
            </a:r>
            <a:r>
              <a:rPr lang="en-US" altLang="en-US" sz="2000" dirty="0" smtClean="0"/>
              <a:t>oral,104 </a:t>
            </a:r>
            <a:r>
              <a:rPr lang="en-US" altLang="en-US" sz="2000" dirty="0"/>
              <a:t>degrees axillary</a:t>
            </a:r>
          </a:p>
          <a:p>
            <a:pPr marL="45720" indent="0">
              <a:buNone/>
            </a:pPr>
            <a:endParaRPr lang="en-US" dirty="0"/>
          </a:p>
        </p:txBody>
      </p:sp>
      <p:pic>
        <p:nvPicPr>
          <p:cNvPr id="27650" name="Picture 2" descr="Graco 1-Second Ear Thermome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5" y="4904116"/>
            <a:ext cx="1952445" cy="1952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855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5105400"/>
            <a:ext cx="5598111" cy="1447800"/>
          </a:xfrm>
        </p:spPr>
        <p:txBody>
          <a:bodyPr/>
          <a:lstStyle/>
          <a:p>
            <a:r>
              <a:rPr lang="en-US" dirty="0" smtClean="0"/>
              <a:t>Infant</a:t>
            </a:r>
            <a:r>
              <a:rPr lang="en-US" dirty="0" smtClean="0"/>
              <a:t>’s </a:t>
            </a:r>
            <a:r>
              <a:rPr lang="en-US" dirty="0" smtClean="0"/>
              <a:t>Colic</a:t>
            </a:r>
            <a:endParaRPr lang="en-US" dirty="0"/>
          </a:p>
        </p:txBody>
      </p:sp>
      <p:sp>
        <p:nvSpPr>
          <p:cNvPr id="3" name="Content Placeholder 2"/>
          <p:cNvSpPr>
            <a:spLocks noGrp="1"/>
          </p:cNvSpPr>
          <p:nvPr>
            <p:ph sz="quarter" idx="13"/>
          </p:nvPr>
        </p:nvSpPr>
        <p:spPr/>
        <p:txBody>
          <a:bodyPr>
            <a:noAutofit/>
          </a:bodyPr>
          <a:lstStyle/>
          <a:p>
            <a:pPr marL="45720" indent="0">
              <a:buNone/>
            </a:pPr>
            <a:r>
              <a:rPr lang="en-US" altLang="en-US" sz="1800" b="1" dirty="0" smtClean="0"/>
              <a:t>Cause of Colic</a:t>
            </a:r>
            <a:endParaRPr lang="en-US" altLang="en-US" sz="1800" b="1" dirty="0"/>
          </a:p>
          <a:p>
            <a:pPr>
              <a:buFont typeface="Arial" panose="020B0604020202020204" pitchFamily="34" charset="0"/>
              <a:buChar char="•"/>
            </a:pPr>
            <a:r>
              <a:rPr lang="en-US" sz="1800" dirty="0" smtClean="0"/>
              <a:t>immature </a:t>
            </a:r>
            <a:r>
              <a:rPr lang="en-US" sz="1800" dirty="0" smtClean="0"/>
              <a:t>digestive system, or nervous system.</a:t>
            </a:r>
          </a:p>
          <a:p>
            <a:r>
              <a:rPr lang="en-US" sz="1800" dirty="0" smtClean="0"/>
              <a:t>Infants</a:t>
            </a:r>
            <a:r>
              <a:rPr lang="en-US" sz="1800" dirty="0" smtClean="0"/>
              <a:t> </a:t>
            </a:r>
            <a:r>
              <a:rPr lang="en-US" sz="1800" dirty="0" smtClean="0"/>
              <a:t>cry</a:t>
            </a:r>
            <a:r>
              <a:rPr lang="en-US" altLang="en-US" sz="1800" dirty="0"/>
              <a:t> for 3 hours or more a day,  for more than 3 days of a week. </a:t>
            </a:r>
            <a:r>
              <a:rPr lang="en-US" altLang="en-US" sz="1800" dirty="0" smtClean="0"/>
              <a:t>It can last for 3 weeks or 3 months.</a:t>
            </a:r>
          </a:p>
          <a:p>
            <a:pPr marL="45720" indent="0">
              <a:buNone/>
            </a:pPr>
            <a:r>
              <a:rPr lang="en-US" sz="1800" b="1" dirty="0"/>
              <a:t>The Five </a:t>
            </a:r>
            <a:r>
              <a:rPr lang="en-US" sz="1800" b="1" dirty="0" smtClean="0"/>
              <a:t>S's are some of the main solutions for calming </a:t>
            </a:r>
            <a:r>
              <a:rPr lang="en-US" sz="1800" b="1" dirty="0" smtClean="0"/>
              <a:t>infant</a:t>
            </a:r>
            <a:r>
              <a:rPr lang="en-US" sz="1800" b="1" dirty="0" smtClean="0"/>
              <a:t>’s colic </a:t>
            </a:r>
          </a:p>
          <a:p>
            <a:pPr marL="502920" indent="-457200">
              <a:buAutoNum type="arabicPeriod"/>
            </a:pPr>
            <a:r>
              <a:rPr lang="en-US" sz="1800" dirty="0" smtClean="0"/>
              <a:t>swaddling,</a:t>
            </a:r>
          </a:p>
          <a:p>
            <a:pPr marL="502920" indent="-457200">
              <a:buAutoNum type="arabicPeriod"/>
            </a:pPr>
            <a:r>
              <a:rPr lang="en-US" sz="1800" dirty="0" smtClean="0"/>
              <a:t> </a:t>
            </a:r>
            <a:r>
              <a:rPr lang="en-US" sz="1800" dirty="0" err="1"/>
              <a:t>shooshing</a:t>
            </a:r>
            <a:r>
              <a:rPr lang="en-US" sz="1800" dirty="0"/>
              <a:t> loudly in </a:t>
            </a:r>
            <a:r>
              <a:rPr lang="en-US" sz="1800" dirty="0" smtClean="0"/>
              <a:t>an infant</a:t>
            </a:r>
            <a:r>
              <a:rPr lang="en-US" sz="1800" dirty="0" smtClean="0"/>
              <a:t>s </a:t>
            </a:r>
            <a:r>
              <a:rPr lang="en-US" sz="1800" dirty="0"/>
              <a:t>ear, </a:t>
            </a:r>
            <a:endParaRPr lang="en-US" sz="1800" dirty="0" smtClean="0"/>
          </a:p>
          <a:p>
            <a:pPr marL="502920" indent="-457200">
              <a:buAutoNum type="arabicPeriod"/>
            </a:pPr>
            <a:r>
              <a:rPr lang="en-US" sz="1800" dirty="0" smtClean="0"/>
              <a:t>swinging </a:t>
            </a:r>
            <a:r>
              <a:rPr lang="en-US" sz="1800" dirty="0"/>
              <a:t>baby, </a:t>
            </a:r>
            <a:endParaRPr lang="en-US" sz="1800" dirty="0" smtClean="0"/>
          </a:p>
          <a:p>
            <a:pPr marL="502920" indent="-457200">
              <a:buAutoNum type="arabicPeriod"/>
            </a:pPr>
            <a:r>
              <a:rPr lang="en-US" sz="1800" dirty="0" smtClean="0"/>
              <a:t>sucking </a:t>
            </a:r>
            <a:r>
              <a:rPr lang="en-US" sz="1800" dirty="0"/>
              <a:t>on a pacifier, </a:t>
            </a:r>
            <a:endParaRPr lang="en-US" sz="1800" dirty="0" smtClean="0"/>
          </a:p>
          <a:p>
            <a:pPr marL="502920" indent="-457200">
              <a:buAutoNum type="arabicPeriod"/>
            </a:pPr>
            <a:r>
              <a:rPr lang="en-US" sz="1800" dirty="0" smtClean="0"/>
              <a:t>laying </a:t>
            </a:r>
            <a:r>
              <a:rPr lang="en-US" sz="1800" dirty="0"/>
              <a:t>her on her side or stomach (across your forearm or lap with her head resting in your hand).</a:t>
            </a:r>
          </a:p>
        </p:txBody>
      </p:sp>
      <p:pic>
        <p:nvPicPr>
          <p:cNvPr id="28674" name="Picture 2" descr="Image result for infant baby col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943668"/>
            <a:ext cx="2438399" cy="1903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332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Crying </a:t>
            </a:r>
            <a:r>
              <a:rPr lang="en-US" dirty="0" smtClean="0"/>
              <a:t>Infant</a:t>
            </a:r>
            <a:endParaRPr lang="en-US" dirty="0"/>
          </a:p>
        </p:txBody>
      </p:sp>
      <p:sp>
        <p:nvSpPr>
          <p:cNvPr id="3" name="Content Placeholder 2"/>
          <p:cNvSpPr>
            <a:spLocks noGrp="1"/>
          </p:cNvSpPr>
          <p:nvPr>
            <p:ph sz="quarter" idx="13"/>
          </p:nvPr>
        </p:nvSpPr>
        <p:spPr/>
        <p:txBody>
          <a:bodyPr/>
          <a:lstStyle/>
          <a:p>
            <a:pPr marL="45720" indent="0">
              <a:buNone/>
            </a:pPr>
            <a:r>
              <a:rPr lang="en-US" dirty="0" smtClean="0"/>
              <a:t>Crying </a:t>
            </a:r>
            <a:r>
              <a:rPr lang="en-US" dirty="0" smtClean="0"/>
              <a:t>Newborn </a:t>
            </a:r>
            <a:r>
              <a:rPr lang="en-US" dirty="0"/>
              <a:t>– </a:t>
            </a:r>
            <a:r>
              <a:rPr lang="en-US" dirty="0" smtClean="0"/>
              <a:t>Learn </a:t>
            </a:r>
            <a:r>
              <a:rPr lang="en-US" dirty="0"/>
              <a:t>the reason for </a:t>
            </a:r>
            <a:r>
              <a:rPr lang="en-US" dirty="0" smtClean="0"/>
              <a:t>crying</a:t>
            </a:r>
            <a:endParaRPr lang="en-US" dirty="0" smtClean="0"/>
          </a:p>
          <a:p>
            <a:pPr marL="45720" indent="0">
              <a:buNone/>
            </a:pPr>
            <a:r>
              <a:rPr lang="en-US" dirty="0" smtClean="0"/>
              <a:t>1. Distinguish </a:t>
            </a:r>
            <a:r>
              <a:rPr lang="en-US" dirty="0" smtClean="0"/>
              <a:t>between hunger or fatigue cries</a:t>
            </a:r>
          </a:p>
          <a:p>
            <a:pPr marL="45720" indent="0">
              <a:buNone/>
            </a:pPr>
            <a:r>
              <a:rPr lang="en-US" dirty="0" smtClean="0"/>
              <a:t>2. Check </a:t>
            </a:r>
            <a:r>
              <a:rPr lang="en-US" dirty="0" smtClean="0"/>
              <a:t>to see if baby is wet/dirty diapers</a:t>
            </a:r>
            <a:r>
              <a:rPr lang="en-US" dirty="0" smtClean="0"/>
              <a:t>,</a:t>
            </a:r>
          </a:p>
          <a:p>
            <a:pPr marL="45720" indent="0">
              <a:buNone/>
            </a:pPr>
            <a:r>
              <a:rPr lang="en-US" dirty="0" smtClean="0"/>
              <a:t> 3. Hungry</a:t>
            </a:r>
            <a:r>
              <a:rPr lang="en-US" dirty="0" smtClean="0"/>
              <a:t>, </a:t>
            </a:r>
            <a:endParaRPr lang="en-US" dirty="0" smtClean="0"/>
          </a:p>
          <a:p>
            <a:pPr marL="45720" indent="0">
              <a:buNone/>
            </a:pPr>
            <a:r>
              <a:rPr lang="en-US" dirty="0" smtClean="0"/>
              <a:t>4.</a:t>
            </a:r>
            <a:r>
              <a:rPr lang="en-US" dirty="0" smtClean="0"/>
              <a:t> </a:t>
            </a:r>
            <a:r>
              <a:rPr lang="en-US" dirty="0"/>
              <a:t>T</a:t>
            </a:r>
            <a:r>
              <a:rPr lang="en-US" dirty="0" smtClean="0"/>
              <a:t>oo </a:t>
            </a:r>
            <a:r>
              <a:rPr lang="en-US" dirty="0" smtClean="0"/>
              <a:t>hot or too </a:t>
            </a:r>
            <a:r>
              <a:rPr lang="en-US" dirty="0" smtClean="0"/>
              <a:t>cold </a:t>
            </a:r>
            <a:endParaRPr lang="en-US" dirty="0"/>
          </a:p>
        </p:txBody>
      </p:sp>
      <p:pic>
        <p:nvPicPr>
          <p:cNvPr id="3074" name="Picture 2" descr="http://baby.more4kids.info/uploads/Image/June/newborn-cry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7364"/>
            <a:ext cx="3505200" cy="3126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008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 </a:t>
            </a:r>
            <a:r>
              <a:rPr lang="en-US" dirty="0" smtClean="0"/>
              <a:t>Infant</a:t>
            </a:r>
            <a:r>
              <a:rPr lang="en-US" dirty="0" smtClean="0"/>
              <a:t>’s </a:t>
            </a:r>
            <a:r>
              <a:rPr lang="en-US" dirty="0" smtClean="0"/>
              <a:t>Clothes</a:t>
            </a:r>
            <a:endParaRPr lang="en-US" dirty="0"/>
          </a:p>
        </p:txBody>
      </p:sp>
      <p:sp>
        <p:nvSpPr>
          <p:cNvPr id="3" name="Content Placeholder 2"/>
          <p:cNvSpPr>
            <a:spLocks noGrp="1"/>
          </p:cNvSpPr>
          <p:nvPr>
            <p:ph sz="quarter" idx="13"/>
          </p:nvPr>
        </p:nvSpPr>
        <p:spPr/>
        <p:txBody>
          <a:bodyPr/>
          <a:lstStyle/>
          <a:p>
            <a:r>
              <a:rPr lang="en-US" dirty="0" smtClean="0"/>
              <a:t>Wash </a:t>
            </a:r>
            <a:r>
              <a:rPr lang="en-US" dirty="0" smtClean="0"/>
              <a:t>infant</a:t>
            </a:r>
            <a:r>
              <a:rPr lang="en-US" dirty="0" smtClean="0"/>
              <a:t>’s </a:t>
            </a:r>
            <a:r>
              <a:rPr lang="en-US" dirty="0" smtClean="0"/>
              <a:t>clothes separate from the family.</a:t>
            </a:r>
          </a:p>
          <a:p>
            <a:r>
              <a:rPr lang="en-US" dirty="0" smtClean="0"/>
              <a:t>Use soaps –Ivory or </a:t>
            </a:r>
            <a:r>
              <a:rPr lang="en-US" dirty="0" err="1" smtClean="0"/>
              <a:t>Dreft</a:t>
            </a:r>
            <a:r>
              <a:rPr lang="en-US" dirty="0" smtClean="0"/>
              <a:t>, (not detergents)</a:t>
            </a:r>
          </a:p>
          <a:p>
            <a:r>
              <a:rPr lang="en-US" dirty="0" smtClean="0"/>
              <a:t>Rinse twice</a:t>
            </a:r>
          </a:p>
          <a:p>
            <a:r>
              <a:rPr lang="en-US" altLang="en-US" dirty="0"/>
              <a:t>Use oxygen bleaches, not chlorine </a:t>
            </a:r>
            <a:r>
              <a:rPr lang="en-US" altLang="en-US" dirty="0" smtClean="0"/>
              <a:t>bleach</a:t>
            </a:r>
          </a:p>
          <a:p>
            <a:r>
              <a:rPr lang="en-US" altLang="en-US" dirty="0" smtClean="0"/>
              <a:t>Do not use fabric softener</a:t>
            </a:r>
            <a:endParaRPr lang="en-US" altLang="en-US" dirty="0"/>
          </a:p>
          <a:p>
            <a:endParaRPr lang="en-US" dirty="0"/>
          </a:p>
        </p:txBody>
      </p:sp>
      <p:pic>
        <p:nvPicPr>
          <p:cNvPr id="29698" name="Picture 2" descr="https://encrypted-tbn1.gstatic.com/images?q=tbn:ANd9GcQ9bilz0lcFPHSr0diVQ-dr7OB6BRrWc0O06f6H5aelm9XKl3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52959"/>
            <a:ext cx="2667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www.families.com/wp-content/uploads/media/114-793%2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514600"/>
            <a:ext cx="2209800" cy="197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706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Soothing </a:t>
            </a:r>
            <a:r>
              <a:rPr lang="en-US" dirty="0" smtClean="0"/>
              <a:t>Infant</a:t>
            </a:r>
            <a:r>
              <a:rPr lang="en-US" dirty="0" smtClean="0"/>
              <a:t> </a:t>
            </a:r>
            <a:endParaRPr lang="en-US" dirty="0"/>
          </a:p>
        </p:txBody>
      </p:sp>
      <p:sp>
        <p:nvSpPr>
          <p:cNvPr id="3" name="Content Placeholder 2"/>
          <p:cNvSpPr>
            <a:spLocks noGrp="1"/>
          </p:cNvSpPr>
          <p:nvPr>
            <p:ph sz="quarter" idx="13"/>
          </p:nvPr>
        </p:nvSpPr>
        <p:spPr/>
        <p:txBody>
          <a:bodyPr>
            <a:normAutofit fontScale="92500"/>
          </a:bodyPr>
          <a:lstStyle/>
          <a:p>
            <a:pPr marL="45720" indent="0">
              <a:buNone/>
            </a:pPr>
            <a:r>
              <a:rPr lang="en-US" dirty="0" smtClean="0"/>
              <a:t>Soothing Methods for Crying Baby </a:t>
            </a:r>
          </a:p>
          <a:p>
            <a:pPr marL="45720" indent="0">
              <a:buNone/>
            </a:pPr>
            <a:r>
              <a:rPr lang="en-US" dirty="0" smtClean="0"/>
              <a:t>1. Nurse </a:t>
            </a:r>
            <a:r>
              <a:rPr lang="en-US" dirty="0" smtClean="0"/>
              <a:t>or Feed Baby  </a:t>
            </a:r>
          </a:p>
          <a:p>
            <a:pPr marL="45720" indent="0">
              <a:buNone/>
            </a:pPr>
            <a:r>
              <a:rPr lang="en-US" dirty="0" smtClean="0"/>
              <a:t>2. Rock</a:t>
            </a:r>
            <a:r>
              <a:rPr lang="en-US" dirty="0" smtClean="0"/>
              <a:t>, move side to side, walk holding baby in arms or in front sling</a:t>
            </a:r>
          </a:p>
          <a:p>
            <a:pPr marL="45720" indent="0">
              <a:buNone/>
            </a:pPr>
            <a:r>
              <a:rPr lang="en-US" dirty="0" smtClean="0"/>
              <a:t>3. Stroke </a:t>
            </a:r>
            <a:r>
              <a:rPr lang="en-US" dirty="0" smtClean="0"/>
              <a:t>head/tummy or give gentle body massage. Patting back may help release trapped gas or help to burp</a:t>
            </a:r>
          </a:p>
          <a:p>
            <a:pPr marL="45720" indent="0">
              <a:buNone/>
            </a:pPr>
            <a:r>
              <a:rPr lang="en-US" dirty="0" smtClean="0"/>
              <a:t>4. Short </a:t>
            </a:r>
            <a:r>
              <a:rPr lang="en-US" dirty="0" smtClean="0"/>
              <a:t>walk outside, fresh air/distractions help</a:t>
            </a:r>
          </a:p>
          <a:p>
            <a:pPr marL="45720" indent="0">
              <a:buNone/>
            </a:pPr>
            <a:r>
              <a:rPr lang="en-US" dirty="0" smtClean="0"/>
              <a:t>5. Swaddle </a:t>
            </a:r>
            <a:r>
              <a:rPr lang="en-US" dirty="0" smtClean="0"/>
              <a:t>in security blanket or swaddle </a:t>
            </a:r>
            <a:r>
              <a:rPr lang="en-US" dirty="0" smtClean="0"/>
              <a:t>blanket6. </a:t>
            </a:r>
            <a:endParaRPr lang="en-US" dirty="0" smtClean="0"/>
          </a:p>
        </p:txBody>
      </p:sp>
      <p:pic>
        <p:nvPicPr>
          <p:cNvPr id="4098" name="Picture 2" descr="http://www.blogcdn.com/www.parentdish.co.uk/media/2012/01/crying-newborn-baby-r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371109"/>
            <a:ext cx="3733800" cy="2305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89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a:t>
            </a:r>
            <a:r>
              <a:rPr lang="en-US" dirty="0" smtClean="0"/>
              <a:t> </a:t>
            </a:r>
            <a:r>
              <a:rPr lang="en-US" dirty="0" smtClean="0"/>
              <a:t>Sleeping</a:t>
            </a:r>
            <a:endParaRPr lang="en-US" dirty="0"/>
          </a:p>
        </p:txBody>
      </p:sp>
      <p:sp>
        <p:nvSpPr>
          <p:cNvPr id="3" name="Content Placeholder 2"/>
          <p:cNvSpPr>
            <a:spLocks noGrp="1"/>
          </p:cNvSpPr>
          <p:nvPr>
            <p:ph sz="quarter" idx="13"/>
          </p:nvPr>
        </p:nvSpPr>
        <p:spPr>
          <a:xfrm>
            <a:off x="838976" y="748538"/>
            <a:ext cx="6400800" cy="3474720"/>
          </a:xfrm>
        </p:spPr>
        <p:txBody>
          <a:bodyPr>
            <a:normAutofit/>
          </a:bodyPr>
          <a:lstStyle/>
          <a:p>
            <a:pPr marL="45720" indent="0">
              <a:buNone/>
            </a:pPr>
            <a:r>
              <a:rPr lang="en-US" sz="2800" dirty="0" smtClean="0"/>
              <a:t>Make </a:t>
            </a:r>
            <a:r>
              <a:rPr lang="en-US" sz="2800" dirty="0" smtClean="0"/>
              <a:t>a bedtime routine </a:t>
            </a:r>
            <a:r>
              <a:rPr lang="en-US" sz="2800" dirty="0" smtClean="0"/>
              <a:t>by:</a:t>
            </a:r>
          </a:p>
          <a:p>
            <a:pPr marL="502920" indent="-457200">
              <a:buAutoNum type="arabicPeriod"/>
            </a:pPr>
            <a:r>
              <a:rPr lang="en-US" sz="2800" dirty="0" smtClean="0"/>
              <a:t>changing </a:t>
            </a:r>
            <a:r>
              <a:rPr lang="en-US" sz="2800" dirty="0" smtClean="0"/>
              <a:t>baby for bed</a:t>
            </a:r>
            <a:r>
              <a:rPr lang="en-US" sz="2800" dirty="0" smtClean="0"/>
              <a:t>,</a:t>
            </a:r>
          </a:p>
          <a:p>
            <a:pPr marL="502920" indent="-457200">
              <a:buAutoNum type="arabicPeriod"/>
            </a:pPr>
            <a:r>
              <a:rPr lang="en-US" sz="2800" dirty="0" smtClean="0"/>
              <a:t> </a:t>
            </a:r>
            <a:r>
              <a:rPr lang="en-US" sz="2800" dirty="0" smtClean="0"/>
              <a:t>sing</a:t>
            </a:r>
            <a:r>
              <a:rPr lang="en-US" sz="2800" dirty="0" smtClean="0"/>
              <a:t>,</a:t>
            </a:r>
          </a:p>
          <a:p>
            <a:pPr marL="502920" indent="-457200">
              <a:buAutoNum type="arabicPeriod"/>
            </a:pPr>
            <a:r>
              <a:rPr lang="en-US" sz="2800" dirty="0" smtClean="0"/>
              <a:t> </a:t>
            </a:r>
            <a:r>
              <a:rPr lang="en-US" sz="2800" dirty="0" smtClean="0"/>
              <a:t>rocking, </a:t>
            </a:r>
            <a:r>
              <a:rPr lang="en-US" sz="2800" dirty="0" smtClean="0"/>
              <a:t>or</a:t>
            </a:r>
          </a:p>
          <a:p>
            <a:pPr marL="502920" indent="-457200">
              <a:buAutoNum type="arabicPeriod"/>
            </a:pPr>
            <a:r>
              <a:rPr lang="en-US" sz="2800" dirty="0" smtClean="0"/>
              <a:t> </a:t>
            </a:r>
            <a:r>
              <a:rPr lang="en-US" sz="2800" dirty="0" smtClean="0"/>
              <a:t>a goodnight </a:t>
            </a:r>
            <a:r>
              <a:rPr lang="en-US" sz="2800" dirty="0" smtClean="0"/>
              <a:t>kiss/hug</a:t>
            </a:r>
            <a:endParaRPr lang="en-US" sz="2800" dirty="0" smtClean="0"/>
          </a:p>
        </p:txBody>
      </p:sp>
      <p:pic>
        <p:nvPicPr>
          <p:cNvPr id="1026" name="Picture 2" descr="http://assets.babycenter.com/ims/2012/09/mag_ap_feat_006_wide.jpg?width=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4223258"/>
            <a:ext cx="3461292" cy="1872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593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334000"/>
            <a:ext cx="6512511" cy="1143000"/>
          </a:xfrm>
        </p:spPr>
        <p:txBody>
          <a:bodyPr/>
          <a:lstStyle/>
          <a:p>
            <a:endParaRPr lang="en-US" dirty="0"/>
          </a:p>
        </p:txBody>
      </p:sp>
      <p:sp>
        <p:nvSpPr>
          <p:cNvPr id="3" name="Content Placeholder 2"/>
          <p:cNvSpPr>
            <a:spLocks noGrp="1"/>
          </p:cNvSpPr>
          <p:nvPr>
            <p:ph sz="quarter" idx="13"/>
          </p:nvPr>
        </p:nvSpPr>
        <p:spPr/>
        <p:txBody>
          <a:bodyPr/>
          <a:lstStyle/>
          <a:p>
            <a:pPr marL="45720" indent="0">
              <a:buNone/>
            </a:pPr>
            <a:r>
              <a:rPr lang="en-US" sz="3600" dirty="0" smtClean="0"/>
              <a:t>Swaddling </a:t>
            </a:r>
            <a:r>
              <a:rPr lang="en-US" sz="3600" dirty="0" smtClean="0"/>
              <a:t> </a:t>
            </a:r>
          </a:p>
          <a:p>
            <a:pPr marL="45720" indent="0">
              <a:buNone/>
            </a:pPr>
            <a:r>
              <a:rPr lang="en-US" dirty="0" smtClean="0"/>
              <a:t>- Helps to settle the infants plus it will keep the infant </a:t>
            </a:r>
            <a:r>
              <a:rPr lang="en-US" dirty="0" smtClean="0"/>
              <a:t>warm</a:t>
            </a:r>
          </a:p>
          <a:p>
            <a:pPr marL="45720" indent="0">
              <a:buNone/>
            </a:pPr>
            <a:endParaRPr lang="en-US" dirty="0" smtClean="0"/>
          </a:p>
          <a:p>
            <a:pPr marL="45720" indent="0">
              <a:buNone/>
            </a:pPr>
            <a:r>
              <a:rPr lang="en-US" dirty="0" smtClean="0"/>
              <a:t>Lay </a:t>
            </a:r>
            <a:r>
              <a:rPr lang="en-US" dirty="0" smtClean="0"/>
              <a:t>receiving blanket on flat surface, make a shape like a diamond, &amp; fold down the top corner. Place baby on his back with his neck on the fold.</a:t>
            </a:r>
          </a:p>
        </p:txBody>
      </p:sp>
      <p:pic>
        <p:nvPicPr>
          <p:cNvPr id="2050" name="Picture 2" descr="http://assets.babycenter.com/ims/2007/08aug/20070813/swaddle4.jpg?width=5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343400"/>
            <a:ext cx="3123141" cy="22238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ssets.babycenter.com/ims/2007/08aug/20070813/swaddle1.jpg?width=5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110363"/>
            <a:ext cx="4473582" cy="249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323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029200"/>
            <a:ext cx="6512511" cy="1143000"/>
          </a:xfrm>
        </p:spPr>
        <p:txBody>
          <a:bodyPr/>
          <a:lstStyle/>
          <a:p>
            <a:r>
              <a:rPr lang="en-US" dirty="0" smtClean="0"/>
              <a:t>Swaddling </a:t>
            </a:r>
            <a:endParaRPr lang="en-US" dirty="0"/>
          </a:p>
        </p:txBody>
      </p:sp>
      <p:sp>
        <p:nvSpPr>
          <p:cNvPr id="3" name="Content Placeholder 2"/>
          <p:cNvSpPr>
            <a:spLocks noGrp="1"/>
          </p:cNvSpPr>
          <p:nvPr>
            <p:ph sz="quarter" idx="13"/>
          </p:nvPr>
        </p:nvSpPr>
        <p:spPr/>
        <p:txBody>
          <a:bodyPr/>
          <a:lstStyle/>
          <a:p>
            <a:r>
              <a:rPr lang="en-US" dirty="0" smtClean="0"/>
              <a:t>Hold baby’s right arm down flat at his side. Pull left corner of blanket over his right arm &amp; across his body, then tuck it under his left arm, roll him to your left to wrap the remaining under his back.</a:t>
            </a:r>
            <a:endParaRPr lang="en-US" dirty="0"/>
          </a:p>
        </p:txBody>
      </p:sp>
      <p:pic>
        <p:nvPicPr>
          <p:cNvPr id="3074" name="Picture 2" descr="http://assets.babycenter.com/ims/2007/08aug/20070813/swaddle2.jpg?width=5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175164"/>
            <a:ext cx="3924300" cy="279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126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181600"/>
            <a:ext cx="6512511" cy="1143000"/>
          </a:xfrm>
        </p:spPr>
        <p:txBody>
          <a:bodyPr/>
          <a:lstStyle/>
          <a:p>
            <a:r>
              <a:rPr lang="en-US" dirty="0" smtClean="0"/>
              <a:t>Swaddling </a:t>
            </a:r>
            <a:endParaRPr lang="en-US" dirty="0"/>
          </a:p>
        </p:txBody>
      </p:sp>
      <p:sp>
        <p:nvSpPr>
          <p:cNvPr id="3" name="Content Placeholder 2"/>
          <p:cNvSpPr>
            <a:spLocks noGrp="1"/>
          </p:cNvSpPr>
          <p:nvPr>
            <p:ph sz="quarter" idx="13"/>
          </p:nvPr>
        </p:nvSpPr>
        <p:spPr/>
        <p:txBody>
          <a:bodyPr/>
          <a:lstStyle/>
          <a:p>
            <a:r>
              <a:rPr lang="en-US" dirty="0" smtClean="0"/>
              <a:t>Hold the baby’s left arm down &amp; pull the bottom corner up over his left shoulder. Tuck extra around his left arm. Leave enough room at the bottom of the blanket for baby to bend his legs up and out from his body.</a:t>
            </a:r>
            <a:endParaRPr lang="en-US" dirty="0"/>
          </a:p>
        </p:txBody>
      </p:sp>
      <p:pic>
        <p:nvPicPr>
          <p:cNvPr id="4098" name="Picture 2" descr="http://assets.babycenter.com/ims/2007/08aug/20070813/swaddle3.jpg?width=5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438400"/>
            <a:ext cx="4038600" cy="287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768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953000"/>
            <a:ext cx="6512511" cy="1143000"/>
          </a:xfrm>
        </p:spPr>
        <p:txBody>
          <a:bodyPr/>
          <a:lstStyle/>
          <a:p>
            <a:r>
              <a:rPr lang="en-US" dirty="0" smtClean="0"/>
              <a:t>Swaddling </a:t>
            </a:r>
            <a:endParaRPr lang="en-US" dirty="0"/>
          </a:p>
        </p:txBody>
      </p:sp>
      <p:sp>
        <p:nvSpPr>
          <p:cNvPr id="3" name="Content Placeholder 2"/>
          <p:cNvSpPr>
            <a:spLocks noGrp="1"/>
          </p:cNvSpPr>
          <p:nvPr>
            <p:ph sz="quarter" idx="13"/>
          </p:nvPr>
        </p:nvSpPr>
        <p:spPr/>
        <p:txBody>
          <a:bodyPr/>
          <a:lstStyle/>
          <a:p>
            <a:r>
              <a:rPr lang="en-US" dirty="0" smtClean="0"/>
              <a:t>Bring the loose right corner of the blanket straight out, then pull it across the baby’s front, roll him to your right, wrap the corner all the way around his back</a:t>
            </a:r>
            <a:endParaRPr lang="en-US" dirty="0"/>
          </a:p>
        </p:txBody>
      </p:sp>
      <p:pic>
        <p:nvPicPr>
          <p:cNvPr id="5122" name="Picture 2" descr="http://assets.babycenter.com/ims/2007/08aug/20070813/swaddle4.jpg?width=5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0"/>
            <a:ext cx="4800600" cy="244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916382"/>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957</TotalTime>
  <Words>1674</Words>
  <Application>Microsoft Office PowerPoint</Application>
  <PresentationFormat>On-screen Show (4:3)</PresentationFormat>
  <Paragraphs>140</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Georgia</vt:lpstr>
      <vt:lpstr>Trebuchet MS</vt:lpstr>
      <vt:lpstr>Slipstream</vt:lpstr>
      <vt:lpstr>Basic Infant Care </vt:lpstr>
      <vt:lpstr>Holding infant </vt:lpstr>
      <vt:lpstr>Crying Infant</vt:lpstr>
      <vt:lpstr>Soothing Infant </vt:lpstr>
      <vt:lpstr>Infant Sleeping</vt:lpstr>
      <vt:lpstr>PowerPoint Presentation</vt:lpstr>
      <vt:lpstr>Swaddling </vt:lpstr>
      <vt:lpstr>Swaddling </vt:lpstr>
      <vt:lpstr>Swaddling </vt:lpstr>
      <vt:lpstr>Feeding  </vt:lpstr>
      <vt:lpstr>Feeding </vt:lpstr>
      <vt:lpstr>Feeding </vt:lpstr>
      <vt:lpstr>Burping </vt:lpstr>
      <vt:lpstr> Spit up or Vomit</vt:lpstr>
      <vt:lpstr> Cradle Cap Care</vt:lpstr>
      <vt:lpstr>Newborn Fingernails Care</vt:lpstr>
      <vt:lpstr>Infant’s Umbilical Cord Stump</vt:lpstr>
      <vt:lpstr>Bathing a Newborn</vt:lpstr>
      <vt:lpstr>Bathing a Newborn</vt:lpstr>
      <vt:lpstr>Feeding solid foods to infants </vt:lpstr>
      <vt:lpstr>Feeding solid foods to infants</vt:lpstr>
      <vt:lpstr>Feeding solid foods to infants</vt:lpstr>
      <vt:lpstr>Teething </vt:lpstr>
      <vt:lpstr>Infant Diaper Changes</vt:lpstr>
      <vt:lpstr>Diarrhea </vt:lpstr>
      <vt:lpstr>Infant’s nose/mouth </vt:lpstr>
      <vt:lpstr>Infant’s Temperature</vt:lpstr>
      <vt:lpstr>Infant’s Temperature</vt:lpstr>
      <vt:lpstr>Infant’s Colic</vt:lpstr>
      <vt:lpstr>Washing Infant’s Clothes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Infant Care</dc:title>
  <dc:creator>Owner</dc:creator>
  <cp:lastModifiedBy>McCormack, Tracey Lee (ASD-N)</cp:lastModifiedBy>
  <cp:revision>56</cp:revision>
  <cp:lastPrinted>2017-10-25T11:27:40Z</cp:lastPrinted>
  <dcterms:created xsi:type="dcterms:W3CDTF">2015-08-26T19:19:34Z</dcterms:created>
  <dcterms:modified xsi:type="dcterms:W3CDTF">2020-01-22T00:01:13Z</dcterms:modified>
</cp:coreProperties>
</file>