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9"/>
  </p:notesMasterIdLst>
  <p:sldIdLst>
    <p:sldId id="257" r:id="rId2"/>
    <p:sldId id="258" r:id="rId3"/>
    <p:sldId id="259" r:id="rId4"/>
    <p:sldId id="260" r:id="rId5"/>
    <p:sldId id="269" r:id="rId6"/>
    <p:sldId id="261" r:id="rId7"/>
    <p:sldId id="262" r:id="rId8"/>
    <p:sldId id="270" r:id="rId9"/>
    <p:sldId id="271" r:id="rId10"/>
    <p:sldId id="272" r:id="rId11"/>
    <p:sldId id="263" r:id="rId12"/>
    <p:sldId id="264" r:id="rId13"/>
    <p:sldId id="265" r:id="rId14"/>
    <p:sldId id="266" r:id="rId15"/>
    <p:sldId id="273" r:id="rId16"/>
    <p:sldId id="274"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BDB2B1-E80B-4D66-B04A-7784145199DF}" v="58" dt="2018-11-20T18:09:05.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p:restoredTop sz="74340"/>
  </p:normalViewPr>
  <p:slideViewPr>
    <p:cSldViewPr snapToGrid="0" snapToObjects="1">
      <p:cViewPr varScale="1">
        <p:scale>
          <a:sx n="86" d="100"/>
          <a:sy n="86" d="100"/>
        </p:scale>
        <p:origin x="151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C1B6F85E-8C1F-4820-BE92-9ED1905A31CC}"/>
  </pc:docChgLst>
  <pc:docChgLst>
    <pc:chgData name="Binet, Adam M (ASD-E)" userId="38b19714-1083-4429-9442-daa9c316a6e3" providerId="ADAL" clId="{49BDB2B1-E80B-4D66-B04A-7784145199DF}"/>
    <pc:docChg chg="custSel modSld">
      <pc:chgData name="Binet, Adam M (ASD-E)" userId="38b19714-1083-4429-9442-daa9c316a6e3" providerId="ADAL" clId="{49BDB2B1-E80B-4D66-B04A-7784145199DF}" dt="2018-11-20T18:09:05.264" v="51" actId="20577"/>
      <pc:docMkLst>
        <pc:docMk/>
      </pc:docMkLst>
      <pc:sldChg chg="addSp delSp modSp">
        <pc:chgData name="Binet, Adam M (ASD-E)" userId="38b19714-1083-4429-9442-daa9c316a6e3" providerId="ADAL" clId="{49BDB2B1-E80B-4D66-B04A-7784145199DF}" dt="2018-11-20T18:09:05.264" v="51" actId="20577"/>
        <pc:sldMkLst>
          <pc:docMk/>
          <pc:sldMk cId="536595740" sldId="257"/>
        </pc:sldMkLst>
        <pc:spChg chg="mod">
          <ac:chgData name="Binet, Adam M (ASD-E)" userId="38b19714-1083-4429-9442-daa9c316a6e3" providerId="ADAL" clId="{49BDB2B1-E80B-4D66-B04A-7784145199DF}" dt="2018-11-20T18:09:05.264" v="51" actId="20577"/>
          <ac:spMkLst>
            <pc:docMk/>
            <pc:sldMk cId="536595740" sldId="257"/>
            <ac:spMk id="3" creationId="{00000000-0000-0000-0000-000000000000}"/>
          </ac:spMkLst>
        </pc:spChg>
        <pc:spChg chg="add mod">
          <ac:chgData name="Binet, Adam M (ASD-E)" userId="38b19714-1083-4429-9442-daa9c316a6e3" providerId="ADAL" clId="{49BDB2B1-E80B-4D66-B04A-7784145199DF}" dt="2018-11-05T13:12:54.014" v="18" actId="1035"/>
          <ac:spMkLst>
            <pc:docMk/>
            <pc:sldMk cId="536595740" sldId="257"/>
            <ac:spMk id="7" creationId="{07C24954-A67A-477E-840F-82F1CD9CC89F}"/>
          </ac:spMkLst>
        </pc:spChg>
        <pc:spChg chg="add mod">
          <ac:chgData name="Binet, Adam M (ASD-E)" userId="38b19714-1083-4429-9442-daa9c316a6e3" providerId="ADAL" clId="{49BDB2B1-E80B-4D66-B04A-7784145199DF}" dt="2018-11-05T13:12:54.014" v="18" actId="1035"/>
          <ac:spMkLst>
            <pc:docMk/>
            <pc:sldMk cId="536595740" sldId="257"/>
            <ac:spMk id="8" creationId="{69B20DD9-C1A5-4FEC-BD1A-2118D98C88CC}"/>
          </ac:spMkLst>
        </pc:spChg>
        <pc:picChg chg="del">
          <ac:chgData name="Binet, Adam M (ASD-E)" userId="38b19714-1083-4429-9442-daa9c316a6e3" providerId="ADAL" clId="{49BDB2B1-E80B-4D66-B04A-7784145199DF}" dt="2018-11-05T13:12:45.966" v="0" actId="478"/>
          <ac:picMkLst>
            <pc:docMk/>
            <pc:sldMk cId="536595740" sldId="257"/>
            <ac:picMk id="5" creationId="{00000000-0000-0000-0000-000000000000}"/>
          </ac:picMkLst>
        </pc:picChg>
        <pc:picChg chg="add mod">
          <ac:chgData name="Binet, Adam M (ASD-E)" userId="38b19714-1083-4429-9442-daa9c316a6e3" providerId="ADAL" clId="{49BDB2B1-E80B-4D66-B04A-7784145199DF}" dt="2018-11-05T13:12:54.014" v="18" actId="1035"/>
          <ac:picMkLst>
            <pc:docMk/>
            <pc:sldMk cId="536595740" sldId="257"/>
            <ac:picMk id="6" creationId="{51FC612E-582C-4BC3-B3F2-C1D53FB73D81}"/>
          </ac:picMkLst>
        </pc:picChg>
        <pc:picChg chg="add mod">
          <ac:chgData name="Binet, Adam M (ASD-E)" userId="38b19714-1083-4429-9442-daa9c316a6e3" providerId="ADAL" clId="{49BDB2B1-E80B-4D66-B04A-7784145199DF}" dt="2018-11-05T13:12:54.014" v="18" actId="1035"/>
          <ac:picMkLst>
            <pc:docMk/>
            <pc:sldMk cId="536595740" sldId="257"/>
            <ac:picMk id="9" creationId="{C4B8FEB9-A528-40E4-B368-8A3461C4465D}"/>
          </ac:picMkLst>
        </pc:picChg>
      </pc:sldChg>
      <pc:sldChg chg="delSp">
        <pc:chgData name="Binet, Adam M (ASD-E)" userId="38b19714-1083-4429-9442-daa9c316a6e3" providerId="ADAL" clId="{49BDB2B1-E80B-4D66-B04A-7784145199DF}" dt="2018-11-05T13:12:57.645" v="19" actId="478"/>
        <pc:sldMkLst>
          <pc:docMk/>
          <pc:sldMk cId="24013761" sldId="258"/>
        </pc:sldMkLst>
        <pc:picChg chg="del">
          <ac:chgData name="Binet, Adam M (ASD-E)" userId="38b19714-1083-4429-9442-daa9c316a6e3" providerId="ADAL" clId="{49BDB2B1-E80B-4D66-B04A-7784145199DF}" dt="2018-11-05T13:12:57.645" v="19" actId="478"/>
          <ac:picMkLst>
            <pc:docMk/>
            <pc:sldMk cId="24013761" sldId="258"/>
            <ac:picMk id="5" creationId="{00000000-0000-0000-0000-000000000000}"/>
          </ac:picMkLst>
        </pc:picChg>
      </pc:sldChg>
      <pc:sldChg chg="delSp">
        <pc:chgData name="Binet, Adam M (ASD-E)" userId="38b19714-1083-4429-9442-daa9c316a6e3" providerId="ADAL" clId="{49BDB2B1-E80B-4D66-B04A-7784145199DF}" dt="2018-11-05T13:12:59.261" v="20" actId="478"/>
        <pc:sldMkLst>
          <pc:docMk/>
          <pc:sldMk cId="1222427641" sldId="259"/>
        </pc:sldMkLst>
        <pc:picChg chg="del">
          <ac:chgData name="Binet, Adam M (ASD-E)" userId="38b19714-1083-4429-9442-daa9c316a6e3" providerId="ADAL" clId="{49BDB2B1-E80B-4D66-B04A-7784145199DF}" dt="2018-11-05T13:12:59.261" v="20" actId="478"/>
          <ac:picMkLst>
            <pc:docMk/>
            <pc:sldMk cId="1222427641" sldId="259"/>
            <ac:picMk id="8" creationId="{00000000-0000-0000-0000-000000000000}"/>
          </ac:picMkLst>
        </pc:picChg>
      </pc:sldChg>
      <pc:sldChg chg="delSp">
        <pc:chgData name="Binet, Adam M (ASD-E)" userId="38b19714-1083-4429-9442-daa9c316a6e3" providerId="ADAL" clId="{49BDB2B1-E80B-4D66-B04A-7784145199DF}" dt="2018-11-05T13:13:00.765" v="21" actId="478"/>
        <pc:sldMkLst>
          <pc:docMk/>
          <pc:sldMk cId="1155173136" sldId="260"/>
        </pc:sldMkLst>
        <pc:picChg chg="del">
          <ac:chgData name="Binet, Adam M (ASD-E)" userId="38b19714-1083-4429-9442-daa9c316a6e3" providerId="ADAL" clId="{49BDB2B1-E80B-4D66-B04A-7784145199DF}" dt="2018-11-05T13:13:00.765" v="21" actId="478"/>
          <ac:picMkLst>
            <pc:docMk/>
            <pc:sldMk cId="1155173136" sldId="260"/>
            <ac:picMk id="6" creationId="{00000000-0000-0000-0000-000000000000}"/>
          </ac:picMkLst>
        </pc:picChg>
      </pc:sldChg>
      <pc:sldChg chg="delSp">
        <pc:chgData name="Binet, Adam M (ASD-E)" userId="38b19714-1083-4429-9442-daa9c316a6e3" providerId="ADAL" clId="{49BDB2B1-E80B-4D66-B04A-7784145199DF}" dt="2018-11-05T13:13:05.581" v="22" actId="478"/>
        <pc:sldMkLst>
          <pc:docMk/>
          <pc:sldMk cId="1742727872" sldId="261"/>
        </pc:sldMkLst>
        <pc:picChg chg="del">
          <ac:chgData name="Binet, Adam M (ASD-E)" userId="38b19714-1083-4429-9442-daa9c316a6e3" providerId="ADAL" clId="{49BDB2B1-E80B-4D66-B04A-7784145199DF}" dt="2018-11-05T13:13:05.581" v="22" actId="478"/>
          <ac:picMkLst>
            <pc:docMk/>
            <pc:sldMk cId="1742727872" sldId="261"/>
            <ac:picMk id="7" creationId="{00000000-0000-0000-0000-000000000000}"/>
          </ac:picMkLst>
        </pc:picChg>
      </pc:sldChg>
      <pc:sldChg chg="delSp">
        <pc:chgData name="Binet, Adam M (ASD-E)" userId="38b19714-1083-4429-9442-daa9c316a6e3" providerId="ADAL" clId="{49BDB2B1-E80B-4D66-B04A-7784145199DF}" dt="2018-11-05T13:13:08.821" v="23" actId="478"/>
        <pc:sldMkLst>
          <pc:docMk/>
          <pc:sldMk cId="497883271" sldId="262"/>
        </pc:sldMkLst>
        <pc:picChg chg="del">
          <ac:chgData name="Binet, Adam M (ASD-E)" userId="38b19714-1083-4429-9442-daa9c316a6e3" providerId="ADAL" clId="{49BDB2B1-E80B-4D66-B04A-7784145199DF}" dt="2018-11-05T13:13:08.821" v="23" actId="478"/>
          <ac:picMkLst>
            <pc:docMk/>
            <pc:sldMk cId="497883271" sldId="262"/>
            <ac:picMk id="8" creationId="{00000000-0000-0000-0000-000000000000}"/>
          </ac:picMkLst>
        </pc:picChg>
      </pc:sldChg>
      <pc:sldChg chg="delSp">
        <pc:chgData name="Binet, Adam M (ASD-E)" userId="38b19714-1083-4429-9442-daa9c316a6e3" providerId="ADAL" clId="{49BDB2B1-E80B-4D66-B04A-7784145199DF}" dt="2018-11-05T13:13:15.693" v="27" actId="478"/>
        <pc:sldMkLst>
          <pc:docMk/>
          <pc:sldMk cId="1327846985" sldId="263"/>
        </pc:sldMkLst>
        <pc:picChg chg="del">
          <ac:chgData name="Binet, Adam M (ASD-E)" userId="38b19714-1083-4429-9442-daa9c316a6e3" providerId="ADAL" clId="{49BDB2B1-E80B-4D66-B04A-7784145199DF}" dt="2018-11-05T13:13:15.693" v="27" actId="478"/>
          <ac:picMkLst>
            <pc:docMk/>
            <pc:sldMk cId="1327846985" sldId="263"/>
            <ac:picMk id="7" creationId="{00000000-0000-0000-0000-000000000000}"/>
          </ac:picMkLst>
        </pc:picChg>
      </pc:sldChg>
      <pc:sldChg chg="delSp">
        <pc:chgData name="Binet, Adam M (ASD-E)" userId="38b19714-1083-4429-9442-daa9c316a6e3" providerId="ADAL" clId="{49BDB2B1-E80B-4D66-B04A-7784145199DF}" dt="2018-11-05T13:13:17.381" v="28" actId="478"/>
        <pc:sldMkLst>
          <pc:docMk/>
          <pc:sldMk cId="2080875162" sldId="264"/>
        </pc:sldMkLst>
        <pc:picChg chg="del">
          <ac:chgData name="Binet, Adam M (ASD-E)" userId="38b19714-1083-4429-9442-daa9c316a6e3" providerId="ADAL" clId="{49BDB2B1-E80B-4D66-B04A-7784145199DF}" dt="2018-11-05T13:13:17.381" v="28" actId="478"/>
          <ac:picMkLst>
            <pc:docMk/>
            <pc:sldMk cId="2080875162" sldId="264"/>
            <ac:picMk id="7" creationId="{00000000-0000-0000-0000-000000000000}"/>
          </ac:picMkLst>
        </pc:picChg>
      </pc:sldChg>
      <pc:sldChg chg="delSp">
        <pc:chgData name="Binet, Adam M (ASD-E)" userId="38b19714-1083-4429-9442-daa9c316a6e3" providerId="ADAL" clId="{49BDB2B1-E80B-4D66-B04A-7784145199DF}" dt="2018-11-05T13:13:18.709" v="29" actId="478"/>
        <pc:sldMkLst>
          <pc:docMk/>
          <pc:sldMk cId="1325302479" sldId="265"/>
        </pc:sldMkLst>
        <pc:picChg chg="del">
          <ac:chgData name="Binet, Adam M (ASD-E)" userId="38b19714-1083-4429-9442-daa9c316a6e3" providerId="ADAL" clId="{49BDB2B1-E80B-4D66-B04A-7784145199DF}" dt="2018-11-05T13:13:18.709" v="29" actId="478"/>
          <ac:picMkLst>
            <pc:docMk/>
            <pc:sldMk cId="1325302479" sldId="265"/>
            <ac:picMk id="6" creationId="{00000000-0000-0000-0000-000000000000}"/>
          </ac:picMkLst>
        </pc:picChg>
      </pc:sldChg>
      <pc:sldChg chg="delSp">
        <pc:chgData name="Binet, Adam M (ASD-E)" userId="38b19714-1083-4429-9442-daa9c316a6e3" providerId="ADAL" clId="{49BDB2B1-E80B-4D66-B04A-7784145199DF}" dt="2018-11-05T13:13:19.877" v="30" actId="478"/>
        <pc:sldMkLst>
          <pc:docMk/>
          <pc:sldMk cId="1688580677" sldId="266"/>
        </pc:sldMkLst>
        <pc:picChg chg="del">
          <ac:chgData name="Binet, Adam M (ASD-E)" userId="38b19714-1083-4429-9442-daa9c316a6e3" providerId="ADAL" clId="{49BDB2B1-E80B-4D66-B04A-7784145199DF}" dt="2018-11-05T13:13:19.877" v="30" actId="478"/>
          <ac:picMkLst>
            <pc:docMk/>
            <pc:sldMk cId="1688580677" sldId="266"/>
            <ac:picMk id="10" creationId="{00000000-0000-0000-0000-000000000000}"/>
          </ac:picMkLst>
        </pc:picChg>
      </pc:sldChg>
      <pc:sldChg chg="delSp">
        <pc:chgData name="Binet, Adam M (ASD-E)" userId="38b19714-1083-4429-9442-daa9c316a6e3" providerId="ADAL" clId="{49BDB2B1-E80B-4D66-B04A-7784145199DF}" dt="2018-11-05T13:13:24.101" v="33" actId="478"/>
        <pc:sldMkLst>
          <pc:docMk/>
          <pc:sldMk cId="323417686" sldId="267"/>
        </pc:sldMkLst>
        <pc:picChg chg="del">
          <ac:chgData name="Binet, Adam M (ASD-E)" userId="38b19714-1083-4429-9442-daa9c316a6e3" providerId="ADAL" clId="{49BDB2B1-E80B-4D66-B04A-7784145199DF}" dt="2018-11-05T13:13:24.101" v="33" actId="478"/>
          <ac:picMkLst>
            <pc:docMk/>
            <pc:sldMk cId="323417686" sldId="267"/>
            <ac:picMk id="6" creationId="{00000000-0000-0000-0000-000000000000}"/>
          </ac:picMkLst>
        </pc:picChg>
      </pc:sldChg>
      <pc:sldChg chg="delSp">
        <pc:chgData name="Binet, Adam M (ASD-E)" userId="38b19714-1083-4429-9442-daa9c316a6e3" providerId="ADAL" clId="{49BDB2B1-E80B-4D66-B04A-7784145199DF}" dt="2018-11-05T13:13:10.685" v="24" actId="478"/>
        <pc:sldMkLst>
          <pc:docMk/>
          <pc:sldMk cId="1839292990" sldId="270"/>
        </pc:sldMkLst>
        <pc:picChg chg="del">
          <ac:chgData name="Binet, Adam M (ASD-E)" userId="38b19714-1083-4429-9442-daa9c316a6e3" providerId="ADAL" clId="{49BDB2B1-E80B-4D66-B04A-7784145199DF}" dt="2018-11-05T13:13:10.685" v="24" actId="478"/>
          <ac:picMkLst>
            <pc:docMk/>
            <pc:sldMk cId="1839292990" sldId="270"/>
            <ac:picMk id="8" creationId="{00000000-0000-0000-0000-000000000000}"/>
          </ac:picMkLst>
        </pc:picChg>
      </pc:sldChg>
      <pc:sldChg chg="delSp">
        <pc:chgData name="Binet, Adam M (ASD-E)" userId="38b19714-1083-4429-9442-daa9c316a6e3" providerId="ADAL" clId="{49BDB2B1-E80B-4D66-B04A-7784145199DF}" dt="2018-11-05T13:13:12.517" v="25" actId="478"/>
        <pc:sldMkLst>
          <pc:docMk/>
          <pc:sldMk cId="832098071" sldId="271"/>
        </pc:sldMkLst>
        <pc:picChg chg="del">
          <ac:chgData name="Binet, Adam M (ASD-E)" userId="38b19714-1083-4429-9442-daa9c316a6e3" providerId="ADAL" clId="{49BDB2B1-E80B-4D66-B04A-7784145199DF}" dt="2018-11-05T13:13:12.517" v="25" actId="478"/>
          <ac:picMkLst>
            <pc:docMk/>
            <pc:sldMk cId="832098071" sldId="271"/>
            <ac:picMk id="11" creationId="{00000000-0000-0000-0000-000000000000}"/>
          </ac:picMkLst>
        </pc:picChg>
      </pc:sldChg>
      <pc:sldChg chg="delSp">
        <pc:chgData name="Binet, Adam M (ASD-E)" userId="38b19714-1083-4429-9442-daa9c316a6e3" providerId="ADAL" clId="{49BDB2B1-E80B-4D66-B04A-7784145199DF}" dt="2018-11-05T13:13:14.413" v="26" actId="478"/>
        <pc:sldMkLst>
          <pc:docMk/>
          <pc:sldMk cId="658770033" sldId="272"/>
        </pc:sldMkLst>
        <pc:picChg chg="del">
          <ac:chgData name="Binet, Adam M (ASD-E)" userId="38b19714-1083-4429-9442-daa9c316a6e3" providerId="ADAL" clId="{49BDB2B1-E80B-4D66-B04A-7784145199DF}" dt="2018-11-05T13:13:14.413" v="26" actId="478"/>
          <ac:picMkLst>
            <pc:docMk/>
            <pc:sldMk cId="658770033" sldId="272"/>
            <ac:picMk id="8" creationId="{00000000-0000-0000-0000-000000000000}"/>
          </ac:picMkLst>
        </pc:picChg>
      </pc:sldChg>
      <pc:sldChg chg="delSp">
        <pc:chgData name="Binet, Adam M (ASD-E)" userId="38b19714-1083-4429-9442-daa9c316a6e3" providerId="ADAL" clId="{49BDB2B1-E80B-4D66-B04A-7784145199DF}" dt="2018-11-05T13:13:21.349" v="31" actId="478"/>
        <pc:sldMkLst>
          <pc:docMk/>
          <pc:sldMk cId="1072524910" sldId="273"/>
        </pc:sldMkLst>
        <pc:picChg chg="del">
          <ac:chgData name="Binet, Adam M (ASD-E)" userId="38b19714-1083-4429-9442-daa9c316a6e3" providerId="ADAL" clId="{49BDB2B1-E80B-4D66-B04A-7784145199DF}" dt="2018-11-05T13:13:21.349" v="31" actId="478"/>
          <ac:picMkLst>
            <pc:docMk/>
            <pc:sldMk cId="1072524910" sldId="273"/>
            <ac:picMk id="8" creationId="{00000000-0000-0000-0000-000000000000}"/>
          </ac:picMkLst>
        </pc:picChg>
      </pc:sldChg>
      <pc:sldChg chg="delSp">
        <pc:chgData name="Binet, Adam M (ASD-E)" userId="38b19714-1083-4429-9442-daa9c316a6e3" providerId="ADAL" clId="{49BDB2B1-E80B-4D66-B04A-7784145199DF}" dt="2018-11-05T13:13:22.709" v="32" actId="478"/>
        <pc:sldMkLst>
          <pc:docMk/>
          <pc:sldMk cId="1421301431" sldId="274"/>
        </pc:sldMkLst>
        <pc:picChg chg="del">
          <ac:chgData name="Binet, Adam M (ASD-E)" userId="38b19714-1083-4429-9442-daa9c316a6e3" providerId="ADAL" clId="{49BDB2B1-E80B-4D66-B04A-7784145199DF}" dt="2018-11-05T13:13:22.709" v="32" actId="478"/>
          <ac:picMkLst>
            <pc:docMk/>
            <pc:sldMk cId="1421301431" sldId="274"/>
            <ac:picMk id="9" creationId="{00000000-0000-0000-0000-000000000000}"/>
          </ac:picMkLst>
        </pc:picChg>
      </pc:sldChg>
    </pc:docChg>
  </pc:docChgLst>
  <pc:docChgLst>
    <pc:chgData clId="Web-{5C2AED4E-4B39-47B7-80C5-DA1CC1801011}"/>
  </pc:docChgLst>
  <pc:docChgLst>
    <pc:chgData name=" " userId="38b19714-1083-4429-9442-daa9c316a6e3" providerId="ADAL" clId="{49BDB2B1-E80B-4D66-B04A-7784145199DF}"/>
    <pc:docChg chg="modSld">
      <pc:chgData name=" " userId="38b19714-1083-4429-9442-daa9c316a6e3" providerId="ADAL" clId="{49BDB2B1-E80B-4D66-B04A-7784145199DF}" dt="2018-11-05T16:27:37.703" v="5" actId="122"/>
      <pc:docMkLst>
        <pc:docMk/>
      </pc:docMkLst>
      <pc:sldChg chg="modSp">
        <pc:chgData name=" " userId="38b19714-1083-4429-9442-daa9c316a6e3" providerId="ADAL" clId="{49BDB2B1-E80B-4D66-B04A-7784145199DF}" dt="2018-11-05T16:27:37.703" v="5" actId="122"/>
        <pc:sldMkLst>
          <pc:docMk/>
          <pc:sldMk cId="536595740" sldId="257"/>
        </pc:sldMkLst>
        <pc:spChg chg="mod">
          <ac:chgData name=" " userId="38b19714-1083-4429-9442-daa9c316a6e3" providerId="ADAL" clId="{49BDB2B1-E80B-4D66-B04A-7784145199DF}" dt="2018-11-05T16:27:37.703" v="5" actId="122"/>
          <ac:spMkLst>
            <pc:docMk/>
            <pc:sldMk cId="536595740" sldId="257"/>
            <ac:spMk id="7" creationId="{07C24954-A67A-477E-840F-82F1CD9CC89F}"/>
          </ac:spMkLst>
        </pc:spChg>
        <pc:spChg chg="mod">
          <ac:chgData name=" " userId="38b19714-1083-4429-9442-daa9c316a6e3" providerId="ADAL" clId="{49BDB2B1-E80B-4D66-B04A-7784145199DF}" dt="2018-11-05T16:27:31.947" v="2" actId="14100"/>
          <ac:spMkLst>
            <pc:docMk/>
            <pc:sldMk cId="536595740" sldId="257"/>
            <ac:spMk id="8" creationId="{69B20DD9-C1A5-4FEC-BD1A-2118D98C88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07745-84E1-5E4E-9352-FA4FC41E6EB1}" type="datetimeFigureOut">
              <a:rPr lang="en-US" smtClean="0"/>
              <a:t>11/20/2018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CF407B-93D8-B743-BA56-89615F2C813A}" type="slidenum">
              <a:rPr lang="en-US" smtClean="0"/>
              <a:t>‹#›</a:t>
            </a:fld>
            <a:endParaRPr lang="en-US"/>
          </a:p>
        </p:txBody>
      </p:sp>
    </p:spTree>
    <p:extLst>
      <p:ext uri="{BB962C8B-B14F-4D97-AF65-F5344CB8AC3E}">
        <p14:creationId xmlns:p14="http://schemas.microsoft.com/office/powerpoint/2010/main" val="23159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F407B-93D8-B743-BA56-89615F2C813A}" type="slidenum">
              <a:rPr lang="en-US" smtClean="0"/>
              <a:t>1</a:t>
            </a:fld>
            <a:endParaRPr lang="en-US"/>
          </a:p>
        </p:txBody>
      </p:sp>
    </p:spTree>
    <p:extLst>
      <p:ext uri="{BB962C8B-B14F-4D97-AF65-F5344CB8AC3E}">
        <p14:creationId xmlns:p14="http://schemas.microsoft.com/office/powerpoint/2010/main" val="2077276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dirty="0">
                <a:latin typeface="Century Gothic" charset="0"/>
                <a:ea typeface="Century Gothic" charset="0"/>
                <a:cs typeface="Century Gothic" charset="0"/>
              </a:rPr>
              <a:t>What is a dictionary attack?</a:t>
            </a:r>
          </a:p>
          <a:p>
            <a:pPr marL="0" indent="0">
              <a:buNone/>
            </a:pPr>
            <a:r>
              <a:rPr lang="en-US" sz="2400" i="0" dirty="0">
                <a:latin typeface="Century Gothic" charset="0"/>
                <a:ea typeface="Century Gothic" charset="0"/>
                <a:cs typeface="Century Gothic" charset="0"/>
              </a:rPr>
              <a:t>A </a:t>
            </a:r>
            <a:r>
              <a:rPr lang="en-US" sz="2400" i="0" dirty="0">
                <a:solidFill>
                  <a:srgbClr val="C00000"/>
                </a:solidFill>
                <a:latin typeface="Century Gothic" charset="0"/>
                <a:ea typeface="Century Gothic" charset="0"/>
                <a:cs typeface="Century Gothic" charset="0"/>
              </a:rPr>
              <a:t>dictionary attack </a:t>
            </a:r>
            <a:r>
              <a:rPr lang="en-US" sz="2400" i="0" dirty="0">
                <a:latin typeface="Century Gothic" charset="0"/>
                <a:ea typeface="Century Gothic" charset="0"/>
                <a:cs typeface="Century Gothic" charset="0"/>
              </a:rPr>
              <a:t>is a method of searching by common words and combinations of names.</a:t>
            </a:r>
          </a:p>
          <a:p>
            <a:pPr marL="0" indent="0">
              <a:buNone/>
            </a:pPr>
            <a:r>
              <a:rPr lang="en-US" sz="2400" dirty="0">
                <a:solidFill>
                  <a:schemeClr val="tx1"/>
                </a:solidFill>
                <a:latin typeface="Century Gothic" charset="0"/>
                <a:ea typeface="Century Gothic" charset="0"/>
                <a:cs typeface="Century Gothic" charset="0"/>
              </a:rPr>
              <a:t>Common combinations include</a:t>
            </a:r>
            <a:r>
              <a:rPr lang="en-US" sz="2400" baseline="0" dirty="0">
                <a:solidFill>
                  <a:schemeClr val="tx1"/>
                </a:solidFill>
                <a:latin typeface="Century Gothic" charset="0"/>
                <a:ea typeface="Century Gothic" charset="0"/>
                <a:cs typeface="Century Gothic" charset="0"/>
              </a:rPr>
              <a:t> </a:t>
            </a:r>
            <a:r>
              <a:rPr lang="en-US" sz="2400" baseline="0" dirty="0">
                <a:solidFill>
                  <a:schemeClr val="accent2"/>
                </a:solidFill>
                <a:latin typeface="Century Gothic" charset="0"/>
                <a:ea typeface="Century Gothic" charset="0"/>
                <a:cs typeface="Century Gothic" charset="0"/>
              </a:rPr>
              <a:t>c</a:t>
            </a:r>
            <a:r>
              <a:rPr lang="en-US" sz="2400" dirty="0">
                <a:solidFill>
                  <a:schemeClr val="accent2"/>
                </a:solidFill>
                <a:latin typeface="Century Gothic" charset="0"/>
                <a:ea typeface="Century Gothic" charset="0"/>
                <a:cs typeface="Century Gothic" charset="0"/>
              </a:rPr>
              <a:t>apitalizing only the first letter and</a:t>
            </a:r>
            <a:r>
              <a:rPr lang="en-US" sz="2400" baseline="0" dirty="0">
                <a:solidFill>
                  <a:schemeClr val="accent2"/>
                </a:solidFill>
                <a:latin typeface="Century Gothic" charset="0"/>
                <a:ea typeface="Century Gothic" charset="0"/>
                <a:cs typeface="Century Gothic" charset="0"/>
              </a:rPr>
              <a:t> e</a:t>
            </a:r>
            <a:r>
              <a:rPr lang="en-US" sz="2400" dirty="0">
                <a:solidFill>
                  <a:schemeClr val="accent2"/>
                </a:solidFill>
                <a:latin typeface="Century Gothic" charset="0"/>
                <a:ea typeface="Century Gothic" charset="0"/>
                <a:cs typeface="Century Gothic" charset="0"/>
              </a:rPr>
              <a:t>nding your password with a single digit.</a:t>
            </a:r>
          </a:p>
          <a:p>
            <a:pPr marL="0" indent="0">
              <a:buNone/>
            </a:pPr>
            <a:r>
              <a:rPr lang="en-US" sz="2400" dirty="0">
                <a:solidFill>
                  <a:schemeClr val="accent2"/>
                </a:solidFill>
                <a:latin typeface="Century Gothic" charset="0"/>
                <a:ea typeface="Century Gothic" charset="0"/>
                <a:cs typeface="Century Gothic" charset="0"/>
              </a:rPr>
              <a:t>It’s like searching through a dictionary</a:t>
            </a:r>
            <a:r>
              <a:rPr lang="en-US" sz="2400" baseline="0" dirty="0">
                <a:solidFill>
                  <a:schemeClr val="accent2"/>
                </a:solidFill>
                <a:latin typeface="Century Gothic" charset="0"/>
                <a:ea typeface="Century Gothic" charset="0"/>
                <a:cs typeface="Century Gothic" charset="0"/>
              </a:rPr>
              <a:t> of known words until you find the correct word you’re looking for!</a:t>
            </a:r>
            <a:endParaRPr lang="en-US" sz="24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1CF407B-93D8-B743-BA56-89615F2C813A}" type="slidenum">
              <a:rPr lang="en-US" smtClean="0"/>
              <a:t>13</a:t>
            </a:fld>
            <a:endParaRPr lang="en-US"/>
          </a:p>
        </p:txBody>
      </p:sp>
    </p:spTree>
    <p:extLst>
      <p:ext uri="{BB962C8B-B14F-4D97-AF65-F5344CB8AC3E}">
        <p14:creationId xmlns:p14="http://schemas.microsoft.com/office/powerpoint/2010/main" val="1636220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list of the most commonly used passwords in 2016.</a:t>
            </a:r>
            <a:r>
              <a:rPr lang="en-US" baseline="0" dirty="0"/>
              <a:t> </a:t>
            </a:r>
            <a:r>
              <a:rPr lang="en-US" dirty="0"/>
              <a:t>Can you tell that these passwords do not meet any of the strong password criteria? There’s no mixture of upper and</a:t>
            </a:r>
            <a:r>
              <a:rPr lang="en-US" baseline="0" dirty="0"/>
              <a:t> lower case letters, numbers and symbols.</a:t>
            </a:r>
            <a:endParaRPr lang="en-US" dirty="0"/>
          </a:p>
        </p:txBody>
      </p:sp>
      <p:sp>
        <p:nvSpPr>
          <p:cNvPr id="4" name="Slide Number Placeholder 3"/>
          <p:cNvSpPr>
            <a:spLocks noGrp="1"/>
          </p:cNvSpPr>
          <p:nvPr>
            <p:ph type="sldNum" sz="quarter" idx="10"/>
          </p:nvPr>
        </p:nvSpPr>
        <p:spPr/>
        <p:txBody>
          <a:bodyPr/>
          <a:lstStyle/>
          <a:p>
            <a:fld id="{51CF407B-93D8-B743-BA56-89615F2C813A}" type="slidenum">
              <a:rPr lang="en-US" smtClean="0"/>
              <a:t>14</a:t>
            </a:fld>
            <a:endParaRPr lang="en-US"/>
          </a:p>
        </p:txBody>
      </p:sp>
    </p:spTree>
    <p:extLst>
      <p:ext uri="{BB962C8B-B14F-4D97-AF65-F5344CB8AC3E}">
        <p14:creationId xmlns:p14="http://schemas.microsoft.com/office/powerpoint/2010/main" val="894720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F407B-93D8-B743-BA56-89615F2C813A}" type="slidenum">
              <a:rPr lang="en-US" smtClean="0"/>
              <a:t>17</a:t>
            </a:fld>
            <a:endParaRPr lang="en-US"/>
          </a:p>
        </p:txBody>
      </p:sp>
    </p:spTree>
    <p:extLst>
      <p:ext uri="{BB962C8B-B14F-4D97-AF65-F5344CB8AC3E}">
        <p14:creationId xmlns:p14="http://schemas.microsoft.com/office/powerpoint/2010/main" val="1122969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F407B-93D8-B743-BA56-89615F2C813A}" type="slidenum">
              <a:rPr lang="en-US" smtClean="0"/>
              <a:t>2</a:t>
            </a:fld>
            <a:endParaRPr lang="en-US"/>
          </a:p>
        </p:txBody>
      </p:sp>
    </p:spTree>
    <p:extLst>
      <p:ext uri="{BB962C8B-B14F-4D97-AF65-F5344CB8AC3E}">
        <p14:creationId xmlns:p14="http://schemas.microsoft.com/office/powerpoint/2010/main" val="1415955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entury Gothic" charset="0"/>
                <a:ea typeface="Century Gothic" charset="0"/>
                <a:cs typeface="Century Gothic" charset="0"/>
              </a:rPr>
              <a:t>Ask</a:t>
            </a:r>
            <a:r>
              <a:rPr lang="en-US" sz="1200" baseline="0" dirty="0">
                <a:latin typeface="Century Gothic" charset="0"/>
                <a:ea typeface="Century Gothic" charset="0"/>
                <a:cs typeface="Century Gothic" charset="0"/>
              </a:rPr>
              <a:t> the question: “Why do we use passwords? What do we use them for?”</a:t>
            </a:r>
            <a:endParaRPr lang="en-US" sz="1200" dirty="0">
              <a:latin typeface="Century Gothic" charset="0"/>
              <a:ea typeface="Century Gothic" charset="0"/>
              <a:cs typeface="Century Gothic" charset="0"/>
            </a:endParaRPr>
          </a:p>
          <a:p>
            <a:endParaRPr lang="en-US" sz="1200" dirty="0">
              <a:latin typeface="Century Gothic" charset="0"/>
              <a:ea typeface="Century Gothic" charset="0"/>
              <a:cs typeface="Century Gothic" charset="0"/>
            </a:endParaRPr>
          </a:p>
          <a:p>
            <a:r>
              <a:rPr lang="en-US" sz="1200" dirty="0">
                <a:latin typeface="Century Gothic" charset="0"/>
                <a:ea typeface="Century Gothic" charset="0"/>
                <a:cs typeface="Century Gothic" charset="0"/>
              </a:rPr>
              <a:t>Passwords help keep our information safe and secure! Using passwords also help with confidentiality</a:t>
            </a:r>
            <a:r>
              <a:rPr lang="en-US" sz="1200" baseline="0" dirty="0">
                <a:latin typeface="Century Gothic" charset="0"/>
                <a:ea typeface="Century Gothic" charset="0"/>
                <a:cs typeface="Century Gothic" charset="0"/>
              </a:rPr>
              <a:t> and making sure that information is only given to those allowed to see it!</a:t>
            </a:r>
          </a:p>
          <a:p>
            <a:endParaRPr lang="en-US" sz="1200" baseline="0" dirty="0">
              <a:latin typeface="Century Gothic" charset="0"/>
              <a:ea typeface="Century Gothic" charset="0"/>
              <a:cs typeface="Century Gothic" charset="0"/>
            </a:endParaRPr>
          </a:p>
          <a:p>
            <a:r>
              <a:rPr lang="en-US" sz="1200" baseline="0" dirty="0">
                <a:latin typeface="Century Gothic" charset="0"/>
                <a:ea typeface="Century Gothic" charset="0"/>
                <a:cs typeface="Century Gothic" charset="0"/>
              </a:rPr>
              <a:t>An example of how we use passwords is a lock and key. The proper key unlocks the lock and gives up entry to whatever is behind the lock. Just like using the proper password gives us access to our accounts! (Examples of accounts: email, social media and logging into a computer!)</a:t>
            </a:r>
            <a:endParaRPr lang="en-US" sz="1200" dirty="0">
              <a:latin typeface="Century Gothic" charset="0"/>
              <a:ea typeface="Century Gothic" charset="0"/>
              <a:cs typeface="Century Gothic" charset="0"/>
            </a:endParaRPr>
          </a:p>
          <a:p>
            <a:endParaRPr lang="en-US" dirty="0"/>
          </a:p>
        </p:txBody>
      </p:sp>
      <p:sp>
        <p:nvSpPr>
          <p:cNvPr id="4" name="Slide Number Placeholder 3"/>
          <p:cNvSpPr>
            <a:spLocks noGrp="1"/>
          </p:cNvSpPr>
          <p:nvPr>
            <p:ph type="sldNum" sz="quarter" idx="10"/>
          </p:nvPr>
        </p:nvSpPr>
        <p:spPr/>
        <p:txBody>
          <a:bodyPr/>
          <a:lstStyle/>
          <a:p>
            <a:fld id="{51CF407B-93D8-B743-BA56-89615F2C813A}" type="slidenum">
              <a:rPr lang="en-US" smtClean="0"/>
              <a:t>3</a:t>
            </a:fld>
            <a:endParaRPr lang="en-US"/>
          </a:p>
        </p:txBody>
      </p:sp>
    </p:spTree>
    <p:extLst>
      <p:ext uri="{BB962C8B-B14F-4D97-AF65-F5344CB8AC3E}">
        <p14:creationId xmlns:p14="http://schemas.microsoft.com/office/powerpoint/2010/main" val="933489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charset="0"/>
                <a:ea typeface="Century Gothic" charset="0"/>
                <a:cs typeface="Century Gothic" charset="0"/>
              </a:rPr>
              <a:t>What makes a password weak?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Century Gothic" charset="0"/>
              <a:ea typeface="Century Gothic" charset="0"/>
              <a:cs typeface="Century Gothic" charset="0"/>
            </a:endParaRPr>
          </a:p>
          <a:p>
            <a:r>
              <a:rPr lang="en-US" dirty="0"/>
              <a:t>Lots of things! Using all of</a:t>
            </a:r>
            <a:r>
              <a:rPr lang="en-US" baseline="0" dirty="0"/>
              <a:t> the same case (uppercase and lowercase). Using common words, not using numbers and symbols and having a short password are all bad! </a:t>
            </a:r>
          </a:p>
          <a:p>
            <a:endParaRPr lang="en-US" baseline="0" dirty="0"/>
          </a:p>
          <a:p>
            <a:r>
              <a:rPr lang="en-US" baseline="0" dirty="0"/>
              <a:t>An easily guessed password means losing your information and accounts!</a:t>
            </a:r>
          </a:p>
        </p:txBody>
      </p:sp>
      <p:sp>
        <p:nvSpPr>
          <p:cNvPr id="4" name="Slide Number Placeholder 3"/>
          <p:cNvSpPr>
            <a:spLocks noGrp="1"/>
          </p:cNvSpPr>
          <p:nvPr>
            <p:ph type="sldNum" sz="quarter" idx="10"/>
          </p:nvPr>
        </p:nvSpPr>
        <p:spPr/>
        <p:txBody>
          <a:bodyPr/>
          <a:lstStyle/>
          <a:p>
            <a:fld id="{51CF407B-93D8-B743-BA56-89615F2C813A}" type="slidenum">
              <a:rPr lang="en-US" smtClean="0"/>
              <a:t>4</a:t>
            </a:fld>
            <a:endParaRPr lang="en-US"/>
          </a:p>
        </p:txBody>
      </p:sp>
    </p:spTree>
    <p:extLst>
      <p:ext uri="{BB962C8B-B14F-4D97-AF65-F5344CB8AC3E}">
        <p14:creationId xmlns:p14="http://schemas.microsoft.com/office/powerpoint/2010/main" val="1912790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F407B-93D8-B743-BA56-89615F2C813A}" type="slidenum">
              <a:rPr lang="en-US" smtClean="0"/>
              <a:t>5</a:t>
            </a:fld>
            <a:endParaRPr lang="en-US"/>
          </a:p>
        </p:txBody>
      </p:sp>
    </p:spTree>
    <p:extLst>
      <p:ext uri="{BB962C8B-B14F-4D97-AF65-F5344CB8AC3E}">
        <p14:creationId xmlns:p14="http://schemas.microsoft.com/office/powerpoint/2010/main" val="200600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a:latin typeface="Century Gothic" charset="0"/>
                <a:ea typeface="Century Gothic" charset="0"/>
                <a:cs typeface="Century Gothic" charset="0"/>
              </a:rPr>
              <a:t>What is a strong password?</a:t>
            </a:r>
          </a:p>
          <a:p>
            <a:endParaRPr lang="en-US" sz="1200" b="1" dirty="0">
              <a:latin typeface="Century Gothic" charset="0"/>
              <a:ea typeface="Century Gothic" charset="0"/>
              <a:cs typeface="Century Gothic" charset="0"/>
            </a:endParaRPr>
          </a:p>
          <a:p>
            <a:r>
              <a:rPr lang="en-US" sz="1200" dirty="0">
                <a:solidFill>
                  <a:srgbClr val="C00000"/>
                </a:solidFill>
                <a:latin typeface="Century Gothic" charset="0"/>
                <a:ea typeface="Century Gothic" charset="0"/>
                <a:cs typeface="Century Gothic" charset="0"/>
              </a:rPr>
              <a:t>Something that is not easily guessed and includes a combination of upper case and lower case letters, symbols and numbers!</a:t>
            </a:r>
          </a:p>
          <a:p>
            <a:endParaRPr lang="en-US" dirty="0"/>
          </a:p>
        </p:txBody>
      </p:sp>
      <p:sp>
        <p:nvSpPr>
          <p:cNvPr id="4" name="Slide Number Placeholder 3"/>
          <p:cNvSpPr>
            <a:spLocks noGrp="1"/>
          </p:cNvSpPr>
          <p:nvPr>
            <p:ph type="sldNum" sz="quarter" idx="10"/>
          </p:nvPr>
        </p:nvSpPr>
        <p:spPr/>
        <p:txBody>
          <a:bodyPr/>
          <a:lstStyle/>
          <a:p>
            <a:fld id="{51CF407B-93D8-B743-BA56-89615F2C813A}" type="slidenum">
              <a:rPr lang="en-US" smtClean="0"/>
              <a:t>6</a:t>
            </a:fld>
            <a:endParaRPr lang="en-US"/>
          </a:p>
        </p:txBody>
      </p:sp>
    </p:spTree>
    <p:extLst>
      <p:ext uri="{BB962C8B-B14F-4D97-AF65-F5344CB8AC3E}">
        <p14:creationId xmlns:p14="http://schemas.microsoft.com/office/powerpoint/2010/main" val="1788729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Don’t make it an easily guessed word!</a:t>
            </a:r>
          </a:p>
          <a:p>
            <a:endParaRPr lang="en-US" dirty="0"/>
          </a:p>
          <a:p>
            <a:r>
              <a:rPr lang="en-US" dirty="0"/>
              <a:t>Step 2: Add some uppercase or lowercase letters!</a:t>
            </a:r>
          </a:p>
          <a:p>
            <a:endParaRPr lang="en-US" dirty="0"/>
          </a:p>
          <a:p>
            <a:r>
              <a:rPr lang="en-US" dirty="0"/>
              <a:t>Step 3: Add random numbers! DO NOT JUST ADD 123!</a:t>
            </a:r>
          </a:p>
          <a:p>
            <a:endParaRPr lang="en-US" dirty="0"/>
          </a:p>
          <a:p>
            <a:r>
              <a:rPr lang="en-US" dirty="0"/>
              <a:t>Step 4: Add in som</a:t>
            </a:r>
            <a:r>
              <a:rPr lang="en-US" baseline="0" dirty="0"/>
              <a:t>e keyboard symbols!</a:t>
            </a:r>
            <a:endParaRPr lang="en-US" dirty="0"/>
          </a:p>
        </p:txBody>
      </p:sp>
      <p:sp>
        <p:nvSpPr>
          <p:cNvPr id="4" name="Slide Number Placeholder 3"/>
          <p:cNvSpPr>
            <a:spLocks noGrp="1"/>
          </p:cNvSpPr>
          <p:nvPr>
            <p:ph type="sldNum" sz="quarter" idx="10"/>
          </p:nvPr>
        </p:nvSpPr>
        <p:spPr/>
        <p:txBody>
          <a:bodyPr/>
          <a:lstStyle/>
          <a:p>
            <a:fld id="{51CF407B-93D8-B743-BA56-89615F2C813A}" type="slidenum">
              <a:rPr lang="en-US" smtClean="0"/>
              <a:t>7</a:t>
            </a:fld>
            <a:endParaRPr lang="en-US"/>
          </a:p>
        </p:txBody>
      </p:sp>
    </p:spTree>
    <p:extLst>
      <p:ext uri="{BB962C8B-B14F-4D97-AF65-F5344CB8AC3E}">
        <p14:creationId xmlns:p14="http://schemas.microsoft.com/office/powerpoint/2010/main" val="456570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the question: “But how do people find out my password?”</a:t>
            </a:r>
          </a:p>
          <a:p>
            <a:endParaRPr lang="en-US" baseline="0" dirty="0"/>
          </a:p>
          <a:p>
            <a:r>
              <a:rPr lang="en-US" baseline="0" dirty="0"/>
              <a:t>There’s different kinds of attacks attackers will use to discover passwords! Today we’ll go over two of them: Brute Force Attack and a Dictionary Attack.</a:t>
            </a:r>
            <a:endParaRPr lang="en-US" dirty="0"/>
          </a:p>
        </p:txBody>
      </p:sp>
      <p:sp>
        <p:nvSpPr>
          <p:cNvPr id="4" name="Slide Number Placeholder 3"/>
          <p:cNvSpPr>
            <a:spLocks noGrp="1"/>
          </p:cNvSpPr>
          <p:nvPr>
            <p:ph type="sldNum" sz="quarter" idx="10"/>
          </p:nvPr>
        </p:nvSpPr>
        <p:spPr/>
        <p:txBody>
          <a:bodyPr/>
          <a:lstStyle/>
          <a:p>
            <a:fld id="{51CF407B-93D8-B743-BA56-89615F2C813A}" type="slidenum">
              <a:rPr lang="en-US" smtClean="0"/>
              <a:t>11</a:t>
            </a:fld>
            <a:endParaRPr lang="en-US"/>
          </a:p>
        </p:txBody>
      </p:sp>
    </p:spTree>
    <p:extLst>
      <p:ext uri="{BB962C8B-B14F-4D97-AF65-F5344CB8AC3E}">
        <p14:creationId xmlns:p14="http://schemas.microsoft.com/office/powerpoint/2010/main" val="46330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brute force attack is where an attacker tries every possible combination they can think of until a combination works.</a:t>
            </a:r>
          </a:p>
          <a:p>
            <a:endParaRPr lang="en-US" baseline="0" dirty="0"/>
          </a:p>
          <a:p>
            <a:r>
              <a:rPr lang="en-US" baseline="0" dirty="0"/>
              <a:t>This attack takes a lot of time and effort. Think of how much time it would take to try to call every phone number in the world until you finally reach your friend next door, that’s a long time!</a:t>
            </a:r>
            <a:endParaRPr lang="en-US" dirty="0"/>
          </a:p>
        </p:txBody>
      </p:sp>
      <p:sp>
        <p:nvSpPr>
          <p:cNvPr id="4" name="Slide Number Placeholder 3"/>
          <p:cNvSpPr>
            <a:spLocks noGrp="1"/>
          </p:cNvSpPr>
          <p:nvPr>
            <p:ph type="sldNum" sz="quarter" idx="10"/>
          </p:nvPr>
        </p:nvSpPr>
        <p:spPr/>
        <p:txBody>
          <a:bodyPr/>
          <a:lstStyle/>
          <a:p>
            <a:fld id="{51CF407B-93D8-B743-BA56-89615F2C813A}" type="slidenum">
              <a:rPr lang="en-US" smtClean="0"/>
              <a:t>12</a:t>
            </a:fld>
            <a:endParaRPr lang="en-US"/>
          </a:p>
        </p:txBody>
      </p:sp>
    </p:spTree>
    <p:extLst>
      <p:ext uri="{BB962C8B-B14F-4D97-AF65-F5344CB8AC3E}">
        <p14:creationId xmlns:p14="http://schemas.microsoft.com/office/powerpoint/2010/main" val="1789070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12192000" cy="6858000"/>
          </a:xfrm>
          <a:prstGeom prst="rect">
            <a:avLst/>
          </a:prstGeom>
          <a:noFill/>
        </p:spPr>
      </p:pic>
      <p:grpSp>
        <p:nvGrpSpPr>
          <p:cNvPr id="16" name="Group 15"/>
          <p:cNvGrpSpPr/>
          <p:nvPr/>
        </p:nvGrpSpPr>
        <p:grpSpPr>
          <a:xfrm rot="20533676">
            <a:off x="824036" y="3923015"/>
            <a:ext cx="3344981"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3808271" y="2587843"/>
            <a:ext cx="7697445" cy="3850817"/>
          </a:xfrm>
          <a:prstGeom prst="rect">
            <a:avLst/>
          </a:prstGeom>
        </p:spPr>
      </p:pic>
      <p:sp>
        <p:nvSpPr>
          <p:cNvPr id="2" name="Title 1"/>
          <p:cNvSpPr>
            <a:spLocks noGrp="1"/>
          </p:cNvSpPr>
          <p:nvPr>
            <p:ph type="ctrTitle"/>
          </p:nvPr>
        </p:nvSpPr>
        <p:spPr>
          <a:xfrm rot="360000">
            <a:off x="4453079" y="3015792"/>
            <a:ext cx="6462717"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4267332" y="4766917"/>
            <a:ext cx="6448608"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20520000">
            <a:off x="1284390" y="5061540"/>
            <a:ext cx="2624713" cy="534991"/>
          </a:xfrm>
        </p:spPr>
        <p:txBody>
          <a:bodyPr anchor="t"/>
          <a:lstStyle>
            <a:lvl1pPr algn="ctr">
              <a:defRPr sz="2200">
                <a:solidFill>
                  <a:schemeClr val="accent1"/>
                </a:solidFill>
              </a:defRPr>
            </a:lvl1pPr>
          </a:lstStyle>
          <a:p>
            <a:fld id="{1A2F7ECE-589A-DF45-96B2-4DFFE34AEFAA}" type="datetimeFigureOut">
              <a:rPr lang="en-US" smtClean="0"/>
              <a:pPr/>
              <a:t>11/20/2018</a:t>
            </a:fld>
            <a:endParaRPr lang="en-US"/>
          </a:p>
        </p:txBody>
      </p:sp>
      <p:sp>
        <p:nvSpPr>
          <p:cNvPr id="5" name="Footer Placeholder 4"/>
          <p:cNvSpPr>
            <a:spLocks noGrp="1"/>
          </p:cNvSpPr>
          <p:nvPr>
            <p:ph type="ftr" sz="quarter" idx="11"/>
          </p:nvPr>
        </p:nvSpPr>
        <p:spPr>
          <a:xfrm rot="20520000">
            <a:off x="863457" y="4135346"/>
            <a:ext cx="2781175"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2641919" y="5509809"/>
            <a:ext cx="984240" cy="426607"/>
          </a:xfrm>
        </p:spPr>
        <p:txBody>
          <a:bodyPr/>
          <a:lstStyle>
            <a:lvl1pPr algn="r">
              <a:defRPr>
                <a:solidFill>
                  <a:schemeClr val="accent1">
                    <a:lumMod val="75000"/>
                  </a:schemeClr>
                </a:solidFill>
              </a:defRPr>
            </a:lvl1pPr>
          </a:lstStyle>
          <a:p>
            <a:fld id="{8A65A310-4D23-9641-A6A5-D26BE00DB022}" type="slidenum">
              <a:rPr lang="en-US" smtClean="0"/>
              <a:pPr/>
              <a:t>‹#›</a:t>
            </a:fld>
            <a:endParaRPr lang="en-US"/>
          </a:p>
        </p:txBody>
      </p:sp>
      <p:pic>
        <p:nvPicPr>
          <p:cNvPr id="9" name="Picture 8" descr="coverBand.png"/>
          <p:cNvPicPr>
            <a:picLocks noChangeAspect="1"/>
          </p:cNvPicPr>
          <p:nvPr/>
        </p:nvPicPr>
        <p:blipFill>
          <a:blip r:embed="rId5"/>
          <a:stretch>
            <a:fillRect/>
          </a:stretch>
        </p:blipFill>
        <p:spPr>
          <a:xfrm>
            <a:off x="0" y="5880100"/>
            <a:ext cx="12192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2F7ECE-589A-DF45-96B2-4DFFE34AEFAA}"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5A310-4D23-9641-A6A5-D26BE00DB0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50279"/>
            <a:ext cx="261776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5040" y="838199"/>
            <a:ext cx="787712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2F7ECE-589A-DF45-96B2-4DFFE34AEFAA}"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5A310-4D23-9641-A6A5-D26BE00DB0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2F7ECE-589A-DF45-96B2-4DFFE34AEFAA}"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5A310-4D23-9641-A6A5-D26BE00DB0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5041" y="1497994"/>
            <a:ext cx="1072191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117600" y="3754403"/>
            <a:ext cx="99568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2F7ECE-589A-DF45-96B2-4DFFE34AEFAA}"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5A310-4D23-9641-A6A5-D26BE00DB0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A2F7ECE-589A-DF45-96B2-4DFFE34AEFAA}" type="datetimeFigureOut">
              <a:rPr lang="en-US" smtClean="0"/>
              <a:pPr/>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5A310-4D23-9641-A6A5-D26BE00DB022}" type="slidenum">
              <a:rPr lang="en-US" smtClean="0"/>
              <a:pPr/>
              <a:t>‹#›</a:t>
            </a:fld>
            <a:endParaRPr lang="en-US"/>
          </a:p>
        </p:txBody>
      </p:sp>
      <p:sp>
        <p:nvSpPr>
          <p:cNvPr id="9" name="Content Placeholder 8"/>
          <p:cNvSpPr>
            <a:spLocks noGrp="1"/>
          </p:cNvSpPr>
          <p:nvPr>
            <p:ph sz="quarter" idx="13"/>
          </p:nvPr>
        </p:nvSpPr>
        <p:spPr>
          <a:xfrm>
            <a:off x="1121664" y="2039112"/>
            <a:ext cx="48768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039112"/>
            <a:ext cx="48768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21664" y="2038389"/>
            <a:ext cx="402336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7054788" y="2038387"/>
            <a:ext cx="4019611"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A2F7ECE-589A-DF45-96B2-4DFFE34AEFAA}" type="datetimeFigureOut">
              <a:rPr lang="en-US" smtClean="0"/>
              <a:pPr/>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65A310-4D23-9641-A6A5-D26BE00DB022}" type="slidenum">
              <a:rPr lang="en-US" smtClean="0"/>
              <a:pPr/>
              <a:t>‹#›</a:t>
            </a:fld>
            <a:endParaRPr lang="en-US"/>
          </a:p>
        </p:txBody>
      </p:sp>
      <p:sp>
        <p:nvSpPr>
          <p:cNvPr id="16" name="Freeform 22"/>
          <p:cNvSpPr>
            <a:spLocks/>
          </p:cNvSpPr>
          <p:nvPr/>
        </p:nvSpPr>
        <p:spPr bwMode="auto">
          <a:xfrm rot="20274567">
            <a:off x="5244850" y="4281003"/>
            <a:ext cx="1717993"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5234482" y="3316841"/>
            <a:ext cx="1717993"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1121664" y="2743199"/>
            <a:ext cx="402336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7059168" y="2743200"/>
            <a:ext cx="402336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2F7ECE-589A-DF45-96B2-4DFFE34AEFAA}" type="datetimeFigureOut">
              <a:rPr lang="en-US" smtClean="0"/>
              <a:pPr/>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65A310-4D23-9641-A6A5-D26BE00DB0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2F7ECE-589A-DF45-96B2-4DFFE34AEFAA}" type="datetimeFigureOut">
              <a:rPr lang="en-US" smtClean="0"/>
              <a:pPr/>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65A310-4D23-9641-A6A5-D26BE00DB0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041" y="1487082"/>
            <a:ext cx="4011084"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191133" y="835428"/>
            <a:ext cx="6265827"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5041" y="3408421"/>
            <a:ext cx="4011084"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2F7ECE-589A-DF45-96B2-4DFFE34AEFAA}" type="datetimeFigureOut">
              <a:rPr lang="en-US" smtClean="0"/>
              <a:pPr/>
              <a:t>11/20/2018</a:t>
            </a:fld>
            <a:endParaRPr lang="en-US"/>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A65A310-4D23-9641-A6A5-D26BE00DB022}" type="slidenum">
              <a:rPr lang="en-US" smtClean="0">
                <a:solidFill>
                  <a:srgbClr val="696464"/>
                </a:solidFill>
              </a:rPr>
              <a:pPr/>
              <a:t>‹#›</a:t>
            </a:fld>
            <a:endParaRPr lang="en-US">
              <a:solidFill>
                <a:srgbClr val="696464"/>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4165600" y="191206"/>
            <a:ext cx="3708400" cy="819150"/>
          </a:xfrm>
          <a:prstGeom prst="rect">
            <a:avLst/>
          </a:prstGeom>
        </p:spPr>
      </p:pic>
      <p:sp>
        <p:nvSpPr>
          <p:cNvPr id="2" name="Title 1"/>
          <p:cNvSpPr>
            <a:spLocks noGrp="1"/>
          </p:cNvSpPr>
          <p:nvPr>
            <p:ph type="title"/>
          </p:nvPr>
        </p:nvSpPr>
        <p:spPr>
          <a:xfrm>
            <a:off x="735040" y="4669655"/>
            <a:ext cx="1072192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840736" y="594360"/>
            <a:ext cx="6498336"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625600" y="5416153"/>
            <a:ext cx="89408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2F7ECE-589A-DF45-96B2-4DFFE34AEFAA}" type="datetimeFigureOut">
              <a:rPr lang="en-US" smtClean="0"/>
              <a:pPr/>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5A310-4D23-9641-A6A5-D26BE00DB0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735040" y="436563"/>
            <a:ext cx="1072192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17600" y="2038388"/>
            <a:ext cx="9956800" cy="39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40" y="6148876"/>
            <a:ext cx="28448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1A2F7ECE-589A-DF45-96B2-4DFFE34AEFAA}" type="datetimeFigureOut">
              <a:rPr lang="en-US" smtClean="0"/>
              <a:pPr/>
              <a:t>11/20/2018</a:t>
            </a:fld>
            <a:endParaRPr lang="en-US"/>
          </a:p>
        </p:txBody>
      </p:sp>
      <p:sp>
        <p:nvSpPr>
          <p:cNvPr id="5" name="Footer Placeholder 4"/>
          <p:cNvSpPr>
            <a:spLocks noGrp="1"/>
          </p:cNvSpPr>
          <p:nvPr>
            <p:ph type="ftr" sz="quarter" idx="3"/>
          </p:nvPr>
        </p:nvSpPr>
        <p:spPr>
          <a:xfrm>
            <a:off x="4165600" y="6148876"/>
            <a:ext cx="38608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8612160" y="6148876"/>
            <a:ext cx="28448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8A65A310-4D23-9641-A6A5-D26BE00DB0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a:solidFill>
                  <a:srgbClr val="C00000"/>
                </a:solidFill>
                <a:latin typeface="Century Gothic" charset="0"/>
                <a:ea typeface="Century Gothic" charset="0"/>
                <a:cs typeface="Century Gothic" charset="0"/>
              </a:rPr>
              <a:t>Passwords</a:t>
            </a:r>
          </a:p>
        </p:txBody>
      </p:sp>
      <p:sp>
        <p:nvSpPr>
          <p:cNvPr id="3" name="Subtitle 2"/>
          <p:cNvSpPr>
            <a:spLocks noGrp="1"/>
          </p:cNvSpPr>
          <p:nvPr>
            <p:ph type="subTitle" idx="1"/>
          </p:nvPr>
        </p:nvSpPr>
        <p:spPr/>
        <p:txBody>
          <a:bodyPr/>
          <a:lstStyle/>
          <a:p>
            <a:r>
              <a:rPr lang="en-US" dirty="0"/>
              <a:t>Why they are </a:t>
            </a:r>
            <a:r>
              <a:rPr lang="en-US" dirty="0" err="1"/>
              <a:t>impo</a:t>
            </a:r>
            <a:endParaRPr lang="en-US" dirty="0"/>
          </a:p>
        </p:txBody>
      </p:sp>
      <p:pic>
        <p:nvPicPr>
          <p:cNvPr id="6" name="Picture 5">
            <a:extLst>
              <a:ext uri="{FF2B5EF4-FFF2-40B4-BE49-F238E27FC236}">
                <a16:creationId xmlns:a16="http://schemas.microsoft.com/office/drawing/2014/main" id="{51FC612E-582C-4BC3-B3F2-C1D53FB73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11881">
            <a:off x="1495140" y="4190395"/>
            <a:ext cx="1674867" cy="613203"/>
          </a:xfrm>
          <a:prstGeom prst="rect">
            <a:avLst/>
          </a:prstGeom>
        </p:spPr>
      </p:pic>
      <p:sp>
        <p:nvSpPr>
          <p:cNvPr id="7" name="Title 1">
            <a:extLst>
              <a:ext uri="{FF2B5EF4-FFF2-40B4-BE49-F238E27FC236}">
                <a16:creationId xmlns:a16="http://schemas.microsoft.com/office/drawing/2014/main" id="{07C24954-A67A-477E-840F-82F1CD9CC89F}"/>
              </a:ext>
            </a:extLst>
          </p:cNvPr>
          <p:cNvSpPr txBox="1">
            <a:spLocks/>
          </p:cNvSpPr>
          <p:nvPr/>
        </p:nvSpPr>
        <p:spPr>
          <a:xfrm rot="20514178">
            <a:off x="1036934" y="3894988"/>
            <a:ext cx="2436073" cy="348310"/>
          </a:xfrm>
          <a:prstGeom prst="rect">
            <a:avLst/>
          </a:prstGeom>
        </p:spPr>
        <p:txBody>
          <a:bodyPr vert="horz" lIns="91440" tIns="45720" rIns="91440" bIns="45720" rtlCol="0" anchor="b">
            <a:normAutofit fontScale="900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rgbClr val="C00000"/>
                </a:solidFill>
                <a:latin typeface="Century Gothic" charset="0"/>
                <a:ea typeface="Century Gothic" charset="0"/>
                <a:cs typeface="Century Gothic" charset="0"/>
              </a:rPr>
              <a:t>Created By:</a:t>
            </a:r>
          </a:p>
        </p:txBody>
      </p:sp>
      <p:sp>
        <p:nvSpPr>
          <p:cNvPr id="8" name="Title 1">
            <a:extLst>
              <a:ext uri="{FF2B5EF4-FFF2-40B4-BE49-F238E27FC236}">
                <a16:creationId xmlns:a16="http://schemas.microsoft.com/office/drawing/2014/main" id="{69B20DD9-C1A5-4FEC-BD1A-2118D98C88CC}"/>
              </a:ext>
            </a:extLst>
          </p:cNvPr>
          <p:cNvSpPr txBox="1">
            <a:spLocks/>
          </p:cNvSpPr>
          <p:nvPr/>
        </p:nvSpPr>
        <p:spPr>
          <a:xfrm rot="20514178">
            <a:off x="1350333" y="4774637"/>
            <a:ext cx="2292136" cy="348310"/>
          </a:xfrm>
          <a:prstGeom prst="rect">
            <a:avLst/>
          </a:prstGeom>
        </p:spPr>
        <p:txBody>
          <a:bodyPr vert="horz" lIns="91440" tIns="45720" rIns="91440" bIns="45720" rtlCol="0" anchor="b">
            <a:normAutofit fontScale="900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rgbClr val="C00000"/>
                </a:solidFill>
                <a:latin typeface="Century Gothic" charset="0"/>
                <a:ea typeface="Century Gothic" charset="0"/>
                <a:cs typeface="Century Gothic" charset="0"/>
              </a:rPr>
              <a:t>For:</a:t>
            </a:r>
          </a:p>
        </p:txBody>
      </p:sp>
      <p:pic>
        <p:nvPicPr>
          <p:cNvPr id="9" name="08CCD962-8FB6-4DCF-A9FF-96263742ABCA" descr="4789D947-CF3A-45DC-87BE-0F435D6DC23D@hitronhub">
            <a:extLst>
              <a:ext uri="{FF2B5EF4-FFF2-40B4-BE49-F238E27FC236}">
                <a16:creationId xmlns:a16="http://schemas.microsoft.com/office/drawing/2014/main" id="{C4B8FEB9-A528-40E4-B368-8A3461C446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63303">
            <a:off x="1430388" y="5052293"/>
            <a:ext cx="2341395" cy="39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595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ular Callout 4"/>
          <p:cNvSpPr/>
          <p:nvPr/>
        </p:nvSpPr>
        <p:spPr>
          <a:xfrm>
            <a:off x="3717235" y="983061"/>
            <a:ext cx="4461016" cy="1215416"/>
          </a:xfrm>
          <a:prstGeom prst="wedgeRoundRectCallout">
            <a:avLst>
              <a:gd name="adj1" fmla="val 59971"/>
              <a:gd name="adj2" fmla="val 145353"/>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dirty="0">
                <a:solidFill>
                  <a:prstClr val="black"/>
                </a:solidFill>
                <a:latin typeface="Abadi MT Condensed Extra Bold" charset="0"/>
                <a:ea typeface="Abadi MT Condensed Extra Bold" charset="0"/>
                <a:cs typeface="Abadi MT Condensed Extra Bold" charset="0"/>
              </a:rPr>
              <a:t>WELL</a:t>
            </a:r>
            <a:r>
              <a:rPr lang="mr-IN" sz="3200" dirty="0">
                <a:solidFill>
                  <a:prstClr val="black"/>
                </a:solidFill>
                <a:latin typeface="Abadi MT Condensed Extra Bold" charset="0"/>
                <a:ea typeface="Abadi MT Condensed Extra Bold" charset="0"/>
                <a:cs typeface="Abadi MT Condensed Extra Bold" charset="0"/>
              </a:rPr>
              <a:t>…</a:t>
            </a:r>
            <a:r>
              <a:rPr lang="en-CA" sz="3200" dirty="0">
                <a:solidFill>
                  <a:prstClr val="black"/>
                </a:solidFill>
                <a:latin typeface="Abadi MT Condensed Extra Bold" charset="0"/>
                <a:ea typeface="Abadi MT Condensed Extra Bold" charset="0"/>
                <a:cs typeface="Abadi MT Condensed Extra Bold" charset="0"/>
              </a:rPr>
              <a:t>. YES</a:t>
            </a:r>
            <a:endParaRPr lang="en-US" sz="3200" dirty="0">
              <a:solidFill>
                <a:prstClr val="black"/>
              </a:solidFill>
              <a:latin typeface="Abadi MT Condensed Extra Bold" charset="0"/>
              <a:ea typeface="Abadi MT Condensed Extra Bold" charset="0"/>
              <a:cs typeface="Abadi MT Condensed Extra Bold" charset="0"/>
            </a:endParaRPr>
          </a:p>
        </p:txBody>
      </p:sp>
      <p:sp>
        <p:nvSpPr>
          <p:cNvPr id="7" name="Rounded Rectangular Callout 6"/>
          <p:cNvSpPr/>
          <p:nvPr/>
        </p:nvSpPr>
        <p:spPr>
          <a:xfrm>
            <a:off x="3717235" y="4121418"/>
            <a:ext cx="4461016" cy="1215416"/>
          </a:xfrm>
          <a:prstGeom prst="wedgeRoundRectCallout">
            <a:avLst>
              <a:gd name="adj1" fmla="val -61012"/>
              <a:gd name="adj2" fmla="val 34701"/>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dirty="0">
                <a:solidFill>
                  <a:prstClr val="black"/>
                </a:solidFill>
                <a:latin typeface="Abadi MT Condensed Extra Bold" charset="0"/>
                <a:ea typeface="Abadi MT Condensed Extra Bold" charset="0"/>
                <a:cs typeface="Abadi MT Condensed Extra Bold" charset="0"/>
              </a:rPr>
              <a:t>OH DAD</a:t>
            </a:r>
            <a:r>
              <a:rPr lang="mr-IN" sz="3200" dirty="0">
                <a:solidFill>
                  <a:prstClr val="black"/>
                </a:solidFill>
                <a:latin typeface="Abadi MT Condensed Extra Bold" charset="0"/>
                <a:ea typeface="Abadi MT Condensed Extra Bold" charset="0"/>
                <a:cs typeface="Abadi MT Condensed Extra Bold" charset="0"/>
              </a:rPr>
              <a:t>…</a:t>
            </a:r>
            <a:r>
              <a:rPr lang="en-CA" sz="3200" dirty="0">
                <a:solidFill>
                  <a:prstClr val="black"/>
                </a:solidFill>
                <a:latin typeface="Abadi MT Condensed Extra Bold" charset="0"/>
                <a:ea typeface="Abadi MT Condensed Extra Bold" charset="0"/>
                <a:cs typeface="Abadi MT Condensed Extra Bold" charset="0"/>
              </a:rPr>
              <a:t> NOT AGAIN.</a:t>
            </a:r>
            <a:endParaRPr lang="en-US" sz="3200" dirty="0">
              <a:solidFill>
                <a:prstClr val="black"/>
              </a:solidFill>
              <a:latin typeface="Abadi MT Condensed Extra Bold" charset="0"/>
              <a:ea typeface="Abadi MT Condensed Extra Bold" charset="0"/>
              <a:cs typeface="Abadi MT Condensed Extra Bold"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2245" y="2580953"/>
            <a:ext cx="3265566" cy="4230008"/>
          </a:xfrm>
          <a:prstGeom prst="rect">
            <a:avLst/>
          </a:prstGeom>
        </p:spPr>
      </p:pic>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5125" y="3048000"/>
            <a:ext cx="2717800" cy="3810000"/>
          </a:xfrm>
        </p:spPr>
      </p:pic>
    </p:spTree>
    <p:extLst>
      <p:ext uri="{BB962C8B-B14F-4D97-AF65-F5344CB8AC3E}">
        <p14:creationId xmlns:p14="http://schemas.microsoft.com/office/powerpoint/2010/main" val="658770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040" y="320374"/>
            <a:ext cx="10721920" cy="1411081"/>
          </a:xfrm>
        </p:spPr>
        <p:txBody>
          <a:bodyPr/>
          <a:lstStyle/>
          <a:p>
            <a:r>
              <a:rPr lang="en-US" dirty="0">
                <a:solidFill>
                  <a:srgbClr val="C00000"/>
                </a:solidFill>
                <a:latin typeface="Century Gothic" charset="0"/>
                <a:ea typeface="Century Gothic" charset="0"/>
                <a:cs typeface="Century Gothic" charset="0"/>
              </a:rPr>
              <a:t>Password Attacks</a:t>
            </a:r>
            <a:endParaRPr lang="en-US" dirty="0"/>
          </a:p>
        </p:txBody>
      </p:sp>
      <p:sp>
        <p:nvSpPr>
          <p:cNvPr id="3" name="Content Placeholder 2"/>
          <p:cNvSpPr>
            <a:spLocks noGrp="1"/>
          </p:cNvSpPr>
          <p:nvPr>
            <p:ph idx="1"/>
          </p:nvPr>
        </p:nvSpPr>
        <p:spPr>
          <a:xfrm>
            <a:off x="2047970" y="4473790"/>
            <a:ext cx="7836548" cy="1927844"/>
          </a:xfrm>
        </p:spPr>
        <p:txBody>
          <a:bodyPr>
            <a:normAutofit/>
          </a:bodyPr>
          <a:lstStyle/>
          <a:p>
            <a:pPr marL="0" indent="0">
              <a:buNone/>
            </a:pPr>
            <a:r>
              <a:rPr lang="en-US" sz="2600" dirty="0">
                <a:solidFill>
                  <a:schemeClr val="tx1"/>
                </a:solidFill>
                <a:latin typeface="Century Gothic" charset="0"/>
                <a:ea typeface="Century Gothic" charset="0"/>
                <a:cs typeface="Century Gothic" charset="0"/>
              </a:rPr>
              <a:t>Different types of attacks include:</a:t>
            </a:r>
            <a:endParaRPr lang="en-US" sz="2600" dirty="0">
              <a:solidFill>
                <a:schemeClr val="accent2"/>
              </a:solidFill>
              <a:latin typeface="Century Gothic" charset="0"/>
              <a:ea typeface="Century Gothic" charset="0"/>
              <a:cs typeface="Century Gothic" charset="0"/>
            </a:endParaRPr>
          </a:p>
          <a:p>
            <a:pPr>
              <a:buFont typeface="Arial"/>
              <a:buChar char="•"/>
            </a:pPr>
            <a:r>
              <a:rPr lang="en-US" sz="2600" b="1" dirty="0">
                <a:solidFill>
                  <a:srgbClr val="800000"/>
                </a:solidFill>
                <a:latin typeface="Century Gothic" charset="0"/>
                <a:ea typeface="Century Gothic" charset="0"/>
                <a:cs typeface="Century Gothic" charset="0"/>
              </a:rPr>
              <a:t>Brute Force Attack</a:t>
            </a:r>
            <a:endParaRPr lang="en-US" sz="2600" dirty="0">
              <a:solidFill>
                <a:srgbClr val="800000"/>
              </a:solidFill>
              <a:latin typeface="Century Gothic" charset="0"/>
              <a:ea typeface="Century Gothic" charset="0"/>
              <a:cs typeface="Century Gothic" charset="0"/>
            </a:endParaRPr>
          </a:p>
          <a:p>
            <a:pPr>
              <a:buFont typeface="Arial"/>
              <a:buChar char="•"/>
            </a:pPr>
            <a:r>
              <a:rPr lang="en-US" sz="2600" b="1" dirty="0">
                <a:solidFill>
                  <a:srgbClr val="800000"/>
                </a:solidFill>
                <a:latin typeface="Century Gothic" charset="0"/>
                <a:ea typeface="Century Gothic" charset="0"/>
                <a:cs typeface="Century Gothic" charset="0"/>
              </a:rPr>
              <a:t>Dictionary Attack</a:t>
            </a:r>
          </a:p>
          <a:p>
            <a:endParaRPr lang="en-US" sz="2400" b="1" dirty="0">
              <a:solidFill>
                <a:schemeClr val="accent2"/>
              </a:solidFill>
              <a:latin typeface="Century Gothic" charset="0"/>
              <a:ea typeface="Century Gothic" charset="0"/>
              <a:cs typeface="Century Gothic" charset="0"/>
            </a:endParaRPr>
          </a:p>
        </p:txBody>
      </p:sp>
      <p:pic>
        <p:nvPicPr>
          <p:cNvPr id="4" name="Picture 3" descr="burglar-m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23" y="1387642"/>
            <a:ext cx="1690007" cy="2441121"/>
          </a:xfrm>
          <a:prstGeom prst="rect">
            <a:avLst/>
          </a:prstGeom>
        </p:spPr>
      </p:pic>
      <p:sp>
        <p:nvSpPr>
          <p:cNvPr id="8" name="Oval Callout 7"/>
          <p:cNvSpPr/>
          <p:nvPr/>
        </p:nvSpPr>
        <p:spPr>
          <a:xfrm>
            <a:off x="5846439" y="1731455"/>
            <a:ext cx="3592528" cy="1586701"/>
          </a:xfrm>
          <a:prstGeom prst="wedgeEllipseCallout">
            <a:avLst>
              <a:gd name="adj1" fmla="val -58423"/>
              <a:gd name="adj2" fmla="val 5476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entury Gothic" charset="0"/>
                <a:ea typeface="Century Gothic" charset="0"/>
                <a:cs typeface="Century Gothic" charset="0"/>
              </a:rPr>
              <a:t>But how do people find out my password?</a:t>
            </a:r>
          </a:p>
        </p:txBody>
      </p:sp>
      <p:sp>
        <p:nvSpPr>
          <p:cNvPr id="9" name="Oval Callout 8"/>
          <p:cNvSpPr/>
          <p:nvPr/>
        </p:nvSpPr>
        <p:spPr>
          <a:xfrm>
            <a:off x="7211604" y="3096699"/>
            <a:ext cx="3592528" cy="1586701"/>
          </a:xfrm>
          <a:prstGeom prst="wedgeEllipseCallout">
            <a:avLst>
              <a:gd name="adj1" fmla="val 63552"/>
              <a:gd name="adj2" fmla="val 8144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entury Gothic" charset="0"/>
                <a:ea typeface="Century Gothic" charset="0"/>
                <a:cs typeface="Century Gothic" charset="0"/>
              </a:rPr>
              <a:t>By attacking it</a:t>
            </a:r>
          </a:p>
        </p:txBody>
      </p:sp>
    </p:spTree>
    <p:extLst>
      <p:ext uri="{BB962C8B-B14F-4D97-AF65-F5344CB8AC3E}">
        <p14:creationId xmlns:p14="http://schemas.microsoft.com/office/powerpoint/2010/main" val="1327846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Century Gothic" charset="0"/>
                <a:ea typeface="Century Gothic" charset="0"/>
                <a:cs typeface="Century Gothic" charset="0"/>
              </a:rPr>
              <a:t>Brute Force Attack</a:t>
            </a:r>
            <a:endParaRPr lang="en-US" dirty="0"/>
          </a:p>
        </p:txBody>
      </p:sp>
      <p:sp>
        <p:nvSpPr>
          <p:cNvPr id="3" name="Content Placeholder 2"/>
          <p:cNvSpPr>
            <a:spLocks noGrp="1"/>
          </p:cNvSpPr>
          <p:nvPr>
            <p:ph idx="1"/>
          </p:nvPr>
        </p:nvSpPr>
        <p:spPr/>
        <p:txBody>
          <a:bodyPr/>
          <a:lstStyle/>
          <a:p>
            <a:pPr marL="0" indent="0">
              <a:buNone/>
            </a:pPr>
            <a:r>
              <a:rPr lang="en-US" sz="2400" i="1" dirty="0">
                <a:latin typeface="Century Gothic" charset="0"/>
                <a:ea typeface="Century Gothic" charset="0"/>
                <a:cs typeface="Century Gothic" charset="0"/>
              </a:rPr>
              <a:t>A </a:t>
            </a:r>
            <a:r>
              <a:rPr lang="en-US" sz="2400" i="1" dirty="0">
                <a:solidFill>
                  <a:srgbClr val="C00000"/>
                </a:solidFill>
                <a:latin typeface="Century Gothic" charset="0"/>
                <a:ea typeface="Century Gothic" charset="0"/>
                <a:cs typeface="Century Gothic" charset="0"/>
              </a:rPr>
              <a:t>brute force attack </a:t>
            </a:r>
            <a:r>
              <a:rPr lang="en-US" sz="2400" i="1" dirty="0">
                <a:latin typeface="Century Gothic" charset="0"/>
                <a:ea typeface="Century Gothic" charset="0"/>
                <a:cs typeface="Century Gothic" charset="0"/>
              </a:rPr>
              <a:t>is where an attacker tries </a:t>
            </a:r>
            <a:r>
              <a:rPr lang="en-US" sz="2400" b="1" i="1" dirty="0">
                <a:solidFill>
                  <a:srgbClr val="800000"/>
                </a:solidFill>
                <a:latin typeface="Century Gothic" charset="0"/>
                <a:ea typeface="Century Gothic" charset="0"/>
                <a:cs typeface="Century Gothic" charset="0"/>
              </a:rPr>
              <a:t>every</a:t>
            </a:r>
            <a:r>
              <a:rPr lang="en-US" sz="2400" i="1" dirty="0">
                <a:solidFill>
                  <a:srgbClr val="800000"/>
                </a:solidFill>
                <a:latin typeface="Century Gothic" charset="0"/>
                <a:ea typeface="Century Gothic" charset="0"/>
                <a:cs typeface="Century Gothic" charset="0"/>
              </a:rPr>
              <a:t> </a:t>
            </a:r>
            <a:r>
              <a:rPr lang="en-US" sz="2400" b="1" i="1" dirty="0">
                <a:solidFill>
                  <a:srgbClr val="800000"/>
                </a:solidFill>
                <a:latin typeface="Century Gothic" charset="0"/>
                <a:ea typeface="Century Gothic" charset="0"/>
                <a:cs typeface="Century Gothic" charset="0"/>
              </a:rPr>
              <a:t>possible</a:t>
            </a:r>
            <a:r>
              <a:rPr lang="en-US" sz="2400" i="1" dirty="0">
                <a:solidFill>
                  <a:srgbClr val="800000"/>
                </a:solidFill>
                <a:latin typeface="Century Gothic" charset="0"/>
                <a:ea typeface="Century Gothic" charset="0"/>
                <a:cs typeface="Century Gothic" charset="0"/>
              </a:rPr>
              <a:t> </a:t>
            </a:r>
            <a:r>
              <a:rPr lang="en-US" sz="2400" i="1" dirty="0">
                <a:latin typeface="Century Gothic" charset="0"/>
                <a:ea typeface="Century Gothic" charset="0"/>
                <a:cs typeface="Century Gothic" charset="0"/>
              </a:rPr>
              <a:t>combination they can think of until a combination works. This attack takes a lot of time and effort. </a:t>
            </a:r>
          </a:p>
          <a:p>
            <a:pPr marL="0" indent="0">
              <a:buNone/>
            </a:pPr>
            <a:endParaRPr lang="en-US" sz="2400" i="1" dirty="0">
              <a:solidFill>
                <a:schemeClr val="accent2"/>
              </a:solidFill>
              <a:latin typeface="Century Gothic" charset="0"/>
              <a:ea typeface="Century Gothic" charset="0"/>
              <a:cs typeface="Century Gothic"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6" name="Picture 5"/>
          <p:cNvPicPr>
            <a:picLocks noChangeAspect="1"/>
          </p:cNvPicPr>
          <p:nvPr/>
        </p:nvPicPr>
        <p:blipFill>
          <a:blip r:embed="rId3"/>
          <a:stretch>
            <a:fillRect/>
          </a:stretch>
        </p:blipFill>
        <p:spPr>
          <a:xfrm rot="2045479">
            <a:off x="3977923" y="4753646"/>
            <a:ext cx="1297472" cy="1642369"/>
          </a:xfrm>
          <a:prstGeom prst="rect">
            <a:avLst/>
          </a:prstGeom>
        </p:spPr>
      </p:pic>
      <p:sp>
        <p:nvSpPr>
          <p:cNvPr id="4" name="Cloud Callout 3"/>
          <p:cNvSpPr/>
          <p:nvPr/>
        </p:nvSpPr>
        <p:spPr>
          <a:xfrm>
            <a:off x="5944993" y="3112201"/>
            <a:ext cx="5949410" cy="2505780"/>
          </a:xfrm>
          <a:prstGeom prst="cloudCallout">
            <a:avLst>
              <a:gd name="adj1" fmla="val -33910"/>
              <a:gd name="adj2" fmla="val 328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entury Gothic" charset="0"/>
                <a:ea typeface="Century Gothic" charset="0"/>
                <a:cs typeface="Century Gothic" charset="0"/>
              </a:rPr>
              <a:t>Think of how much time it would take to try to call every phone number in the world until you finally reach your friend next door, that’s a long time!</a:t>
            </a:r>
          </a:p>
        </p:txBody>
      </p:sp>
    </p:spTree>
    <p:extLst>
      <p:ext uri="{BB962C8B-B14F-4D97-AF65-F5344CB8AC3E}">
        <p14:creationId xmlns:p14="http://schemas.microsoft.com/office/powerpoint/2010/main" val="2080875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040" y="299227"/>
            <a:ext cx="10721920" cy="1028003"/>
          </a:xfrm>
        </p:spPr>
        <p:txBody>
          <a:bodyPr/>
          <a:lstStyle/>
          <a:p>
            <a:r>
              <a:rPr lang="en-US" dirty="0">
                <a:solidFill>
                  <a:srgbClr val="C00000"/>
                </a:solidFill>
                <a:latin typeface="Century Gothic" charset="0"/>
                <a:ea typeface="Century Gothic" charset="0"/>
                <a:cs typeface="Century Gothic" charset="0"/>
              </a:rPr>
              <a:t>Dictionary Attack</a:t>
            </a:r>
            <a:endParaRPr lang="en-US" dirty="0"/>
          </a:p>
        </p:txBody>
      </p:sp>
      <p:sp>
        <p:nvSpPr>
          <p:cNvPr id="3" name="Content Placeholder 2"/>
          <p:cNvSpPr>
            <a:spLocks noGrp="1"/>
          </p:cNvSpPr>
          <p:nvPr>
            <p:ph idx="1"/>
          </p:nvPr>
        </p:nvSpPr>
        <p:spPr>
          <a:xfrm>
            <a:off x="1117600" y="1384473"/>
            <a:ext cx="9956800" cy="4171496"/>
          </a:xfrm>
        </p:spPr>
        <p:txBody>
          <a:bodyPr>
            <a:normAutofit/>
          </a:bodyPr>
          <a:lstStyle/>
          <a:p>
            <a:pPr marL="0" indent="0">
              <a:buNone/>
            </a:pPr>
            <a:r>
              <a:rPr lang="en-US" sz="2400" i="1" dirty="0">
                <a:latin typeface="Century Gothic" charset="0"/>
                <a:ea typeface="Century Gothic" charset="0"/>
                <a:cs typeface="Century Gothic" charset="0"/>
              </a:rPr>
              <a:t>A </a:t>
            </a:r>
            <a:r>
              <a:rPr lang="en-US" sz="2400" i="1" dirty="0">
                <a:solidFill>
                  <a:srgbClr val="C00000"/>
                </a:solidFill>
                <a:latin typeface="Century Gothic" charset="0"/>
                <a:ea typeface="Century Gothic" charset="0"/>
                <a:cs typeface="Century Gothic" charset="0"/>
              </a:rPr>
              <a:t>dictionary attack </a:t>
            </a:r>
            <a:r>
              <a:rPr lang="en-US" sz="2400" i="1" dirty="0">
                <a:latin typeface="Century Gothic" charset="0"/>
                <a:ea typeface="Century Gothic" charset="0"/>
                <a:cs typeface="Century Gothic" charset="0"/>
              </a:rPr>
              <a:t>is a method of searching by common words and combinations of names.</a:t>
            </a:r>
          </a:p>
          <a:p>
            <a:pPr marL="0" indent="0">
              <a:buNone/>
            </a:pPr>
            <a:r>
              <a:rPr lang="en-US" sz="2400" dirty="0">
                <a:solidFill>
                  <a:schemeClr val="tx1"/>
                </a:solidFill>
                <a:latin typeface="Century Gothic" charset="0"/>
                <a:ea typeface="Century Gothic" charset="0"/>
                <a:cs typeface="Century Gothic" charset="0"/>
              </a:rPr>
              <a:t>Common combinations include:</a:t>
            </a:r>
          </a:p>
          <a:p>
            <a:pPr lvl="2">
              <a:buFont typeface="Wingdings" charset="2"/>
              <a:buChar char="q"/>
            </a:pPr>
            <a:r>
              <a:rPr lang="en-US" sz="2400" dirty="0">
                <a:solidFill>
                  <a:schemeClr val="tx1"/>
                </a:solidFill>
                <a:latin typeface="Century Gothic" charset="0"/>
                <a:ea typeface="Century Gothic" charset="0"/>
                <a:cs typeface="Century Gothic" charset="0"/>
              </a:rPr>
              <a:t>Capitalizing only the first letter</a:t>
            </a:r>
          </a:p>
          <a:p>
            <a:pPr lvl="2">
              <a:buFont typeface="Wingdings" charset="2"/>
              <a:buChar char="q"/>
            </a:pPr>
            <a:r>
              <a:rPr lang="en-US" sz="2400" dirty="0">
                <a:solidFill>
                  <a:schemeClr val="tx1"/>
                </a:solidFill>
                <a:latin typeface="Century Gothic" charset="0"/>
                <a:ea typeface="Century Gothic" charset="0"/>
                <a:cs typeface="Century Gothic" charset="0"/>
              </a:rPr>
              <a:t>Ending your password with a single digit.</a:t>
            </a:r>
          </a:p>
          <a:p>
            <a:pPr lvl="2">
              <a:buFont typeface="Wingdings" charset="2"/>
              <a:buChar char="q"/>
            </a:pPr>
            <a:endParaRPr lang="en-US" sz="2400" dirty="0">
              <a:solidFill>
                <a:schemeClr val="accent2"/>
              </a:solidFill>
              <a:latin typeface="Century Gothic" charset="0"/>
              <a:ea typeface="Century Gothic" charset="0"/>
              <a:cs typeface="Century Gothic" charset="0"/>
            </a:endParaRPr>
          </a:p>
          <a:p>
            <a:pPr marL="384048" lvl="2" indent="0">
              <a:buNone/>
            </a:pPr>
            <a:endParaRPr lang="en-US" sz="2400" dirty="0">
              <a:solidFill>
                <a:schemeClr val="accent2"/>
              </a:solidFill>
              <a:latin typeface="Century Gothic" charset="0"/>
              <a:ea typeface="Century Gothic" charset="0"/>
              <a:cs typeface="Century Gothic" charset="0"/>
            </a:endParaRPr>
          </a:p>
        </p:txBody>
      </p:sp>
      <p:pic>
        <p:nvPicPr>
          <p:cNvPr id="7" name="Picture 6" descr="1195428842237753689johnny_automatic_look_it_up.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826" y="4536107"/>
            <a:ext cx="2637574" cy="2039724"/>
          </a:xfrm>
          <a:prstGeom prst="rect">
            <a:avLst/>
          </a:prstGeom>
        </p:spPr>
      </p:pic>
      <p:sp>
        <p:nvSpPr>
          <p:cNvPr id="9" name="Cloud Callout 8"/>
          <p:cNvSpPr/>
          <p:nvPr/>
        </p:nvSpPr>
        <p:spPr>
          <a:xfrm>
            <a:off x="609061" y="3735666"/>
            <a:ext cx="6194020" cy="2688852"/>
          </a:xfrm>
          <a:prstGeom prst="cloudCallout">
            <a:avLst>
              <a:gd name="adj1" fmla="val 63212"/>
              <a:gd name="adj2" fmla="val 13989"/>
            </a:avLst>
          </a:prstGeom>
        </p:spPr>
        <p:style>
          <a:lnRef idx="1">
            <a:schemeClr val="accent1"/>
          </a:lnRef>
          <a:fillRef idx="3">
            <a:schemeClr val="accent1"/>
          </a:fillRef>
          <a:effectRef idx="2">
            <a:schemeClr val="accent1"/>
          </a:effectRef>
          <a:fontRef idx="minor">
            <a:schemeClr val="lt1"/>
          </a:fontRef>
        </p:style>
        <p:txBody>
          <a:bodyPr rtlCol="0" anchor="ctr"/>
          <a:lstStyle/>
          <a:p>
            <a:pPr marL="0" lvl="2" algn="ctr"/>
            <a:r>
              <a:rPr lang="en-US" sz="2400" dirty="0">
                <a:solidFill>
                  <a:srgbClr val="FFFFFF"/>
                </a:solidFill>
                <a:latin typeface="Century Gothic" charset="0"/>
                <a:ea typeface="Century Gothic" charset="0"/>
                <a:cs typeface="Century Gothic" charset="0"/>
              </a:rPr>
              <a:t>It’s like searching through a dictionary of known words until you find the correct word you’re looking for!</a:t>
            </a:r>
            <a:endParaRPr lang="en-US" sz="2400" dirty="0">
              <a:solidFill>
                <a:srgbClr val="FFFFFF"/>
              </a:solidFill>
            </a:endParaRPr>
          </a:p>
        </p:txBody>
      </p:sp>
    </p:spTree>
    <p:extLst>
      <p:ext uri="{BB962C8B-B14F-4D97-AF65-F5344CB8AC3E}">
        <p14:creationId xmlns:p14="http://schemas.microsoft.com/office/powerpoint/2010/main" val="1325302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Century Gothic" charset="0"/>
                <a:ea typeface="Century Gothic" charset="0"/>
                <a:cs typeface="Century Gothic" charset="0"/>
              </a:rPr>
              <a:t>Most Common Passwords</a:t>
            </a:r>
            <a:br>
              <a:rPr lang="en-US" dirty="0">
                <a:solidFill>
                  <a:srgbClr val="C00000"/>
                </a:solidFill>
                <a:latin typeface="Century Gothic" charset="0"/>
                <a:ea typeface="Century Gothic" charset="0"/>
                <a:cs typeface="Century Gothic" charset="0"/>
              </a:rPr>
            </a:br>
            <a:r>
              <a:rPr lang="en-US" dirty="0">
                <a:solidFill>
                  <a:srgbClr val="C00000"/>
                </a:solidFill>
                <a:latin typeface="Century Gothic" charset="0"/>
                <a:ea typeface="Century Gothic" charset="0"/>
                <a:cs typeface="Century Gothic" charset="0"/>
              </a:rPr>
              <a:t>of 2016</a:t>
            </a:r>
            <a:endParaRPr lang="en-US" dirty="0"/>
          </a:p>
        </p:txBody>
      </p:sp>
      <p:sp>
        <p:nvSpPr>
          <p:cNvPr id="3" name="Content Placeholder 2"/>
          <p:cNvSpPr>
            <a:spLocks noGrp="1"/>
          </p:cNvSpPr>
          <p:nvPr>
            <p:ph idx="1"/>
          </p:nvPr>
        </p:nvSpPr>
        <p:spPr>
          <a:xfrm>
            <a:off x="1117600" y="1879237"/>
            <a:ext cx="3035546" cy="4482469"/>
          </a:xfrm>
          <a:solidFill>
            <a:srgbClr val="F2F2F2"/>
          </a:solidFill>
        </p:spPr>
        <p:style>
          <a:lnRef idx="2">
            <a:schemeClr val="accent1"/>
          </a:lnRef>
          <a:fillRef idx="1">
            <a:schemeClr val="lt1"/>
          </a:fillRef>
          <a:effectRef idx="0">
            <a:schemeClr val="accent1"/>
          </a:effectRef>
          <a:fontRef idx="minor">
            <a:schemeClr val="dk1"/>
          </a:fontRef>
        </p:style>
        <p:txBody>
          <a:bodyPr>
            <a:normAutofit/>
          </a:bodyPr>
          <a:lstStyle/>
          <a:p>
            <a:pPr marL="457200" indent="-457200">
              <a:buFont typeface="+mj-lt"/>
              <a:buAutoNum type="arabicPeriod"/>
            </a:pPr>
            <a:r>
              <a:rPr lang="en-US" dirty="0">
                <a:latin typeface="Century Gothic" charset="0"/>
                <a:ea typeface="Century Gothic" charset="0"/>
                <a:cs typeface="Century Gothic" charset="0"/>
              </a:rPr>
              <a:t>password</a:t>
            </a:r>
          </a:p>
          <a:p>
            <a:pPr marL="457200" indent="-457200">
              <a:buFont typeface="+mj-lt"/>
              <a:buAutoNum type="arabicPeriod"/>
            </a:pPr>
            <a:r>
              <a:rPr lang="en-US" dirty="0">
                <a:latin typeface="Century Gothic" charset="0"/>
                <a:ea typeface="Century Gothic" charset="0"/>
                <a:cs typeface="Century Gothic" charset="0"/>
              </a:rPr>
              <a:t>qwerty</a:t>
            </a:r>
          </a:p>
          <a:p>
            <a:pPr marL="457200" indent="-457200">
              <a:buFont typeface="+mj-lt"/>
              <a:buAutoNum type="arabicPeriod"/>
            </a:pPr>
            <a:r>
              <a:rPr lang="en-US" dirty="0">
                <a:latin typeface="Century Gothic" charset="0"/>
                <a:ea typeface="Century Gothic" charset="0"/>
                <a:cs typeface="Century Gothic" charset="0"/>
              </a:rPr>
              <a:t>123456</a:t>
            </a:r>
          </a:p>
          <a:p>
            <a:pPr marL="457200" indent="-457200">
              <a:buFont typeface="+mj-lt"/>
              <a:buAutoNum type="arabicPeriod"/>
            </a:pPr>
            <a:r>
              <a:rPr lang="en-US" dirty="0">
                <a:latin typeface="Century Gothic" charset="0"/>
                <a:ea typeface="Century Gothic" charset="0"/>
                <a:cs typeface="Century Gothic" charset="0"/>
              </a:rPr>
              <a:t>google</a:t>
            </a:r>
          </a:p>
          <a:p>
            <a:pPr marL="457200" indent="-457200">
              <a:buFont typeface="+mj-lt"/>
              <a:buAutoNum type="arabicPeriod"/>
            </a:pPr>
            <a:r>
              <a:rPr lang="en-US" dirty="0">
                <a:latin typeface="Century Gothic" charset="0"/>
                <a:ea typeface="Century Gothic" charset="0"/>
                <a:cs typeface="Century Gothic" charset="0"/>
              </a:rPr>
              <a:t>12345678</a:t>
            </a:r>
          </a:p>
          <a:p>
            <a:pPr marL="457200" indent="-457200">
              <a:buFont typeface="+mj-lt"/>
              <a:buAutoNum type="arabicPeriod"/>
            </a:pPr>
            <a:r>
              <a:rPr lang="en-US" dirty="0">
                <a:latin typeface="Century Gothic" charset="0"/>
                <a:ea typeface="Century Gothic" charset="0"/>
                <a:cs typeface="Century Gothic" charset="0"/>
              </a:rPr>
              <a:t>111111</a:t>
            </a:r>
          </a:p>
          <a:p>
            <a:pPr marL="457200" indent="-457200">
              <a:buFont typeface="+mj-lt"/>
              <a:buAutoNum type="arabicPeriod"/>
            </a:pPr>
            <a:r>
              <a:rPr lang="en-US" dirty="0">
                <a:latin typeface="Century Gothic" charset="0"/>
                <a:ea typeface="Century Gothic" charset="0"/>
                <a:cs typeface="Century Gothic" charset="0"/>
              </a:rPr>
              <a:t>123123</a:t>
            </a:r>
          </a:p>
          <a:p>
            <a:pPr marL="457200" indent="-457200">
              <a:buFont typeface="+mj-lt"/>
              <a:buAutoNum type="arabicPeriod"/>
            </a:pPr>
            <a:r>
              <a:rPr lang="en-US" dirty="0" err="1">
                <a:latin typeface="Century Gothic" charset="0"/>
                <a:ea typeface="Century Gothic" charset="0"/>
                <a:cs typeface="Century Gothic" charset="0"/>
              </a:rPr>
              <a:t>mynoob</a:t>
            </a:r>
            <a:endParaRPr lang="en-US" dirty="0">
              <a:latin typeface="Century Gothic" charset="0"/>
              <a:ea typeface="Century Gothic" charset="0"/>
              <a:cs typeface="Century Gothic" charset="0"/>
            </a:endParaRPr>
          </a:p>
          <a:p>
            <a:pPr marL="457200" indent="-457200">
              <a:buFont typeface="+mj-lt"/>
              <a:buAutoNum type="arabicPeriod"/>
            </a:pPr>
            <a:r>
              <a:rPr lang="en-US" dirty="0">
                <a:latin typeface="Century Gothic" charset="0"/>
                <a:ea typeface="Century Gothic" charset="0"/>
                <a:cs typeface="Century Gothic" charset="0"/>
              </a:rPr>
              <a:t>123321</a:t>
            </a:r>
          </a:p>
          <a:p>
            <a:pPr marL="457200" indent="-457200">
              <a:buFont typeface="+mj-lt"/>
              <a:buAutoNum type="arabicPeriod"/>
            </a:pPr>
            <a:r>
              <a:rPr lang="en-US" dirty="0">
                <a:latin typeface="Century Gothic" charset="0"/>
                <a:ea typeface="Century Gothic" charset="0"/>
                <a:cs typeface="Century Gothic" charset="0"/>
              </a:rPr>
              <a:t>654321</a:t>
            </a:r>
          </a:p>
          <a:p>
            <a:pPr marL="457200" indent="-457200">
              <a:buFont typeface="+mj-lt"/>
              <a:buAutoNum type="arabicPeriod"/>
            </a:pPr>
            <a:endParaRPr lang="en-US" dirty="0"/>
          </a:p>
          <a:p>
            <a:pPr marL="457200" indent="-457200">
              <a:buFont typeface="+mj-lt"/>
              <a:buAutoNum type="arabicPeriod"/>
            </a:pPr>
            <a:endParaRPr lang="en-US" dirty="0"/>
          </a:p>
        </p:txBody>
      </p:sp>
      <p:pic>
        <p:nvPicPr>
          <p:cNvPr id="5" name="Picture 4"/>
          <p:cNvPicPr>
            <a:picLocks noChangeAspect="1"/>
          </p:cNvPicPr>
          <p:nvPr/>
        </p:nvPicPr>
        <p:blipFill>
          <a:blip r:embed="rId3"/>
          <a:stretch>
            <a:fillRect/>
          </a:stretch>
        </p:blipFill>
        <p:spPr>
          <a:xfrm>
            <a:off x="9840700" y="3193053"/>
            <a:ext cx="1445062" cy="2676041"/>
          </a:xfrm>
          <a:prstGeom prst="rect">
            <a:avLst/>
          </a:prstGeom>
        </p:spPr>
      </p:pic>
      <p:sp>
        <p:nvSpPr>
          <p:cNvPr id="6" name="Rounded Rectangular Callout 5"/>
          <p:cNvSpPr/>
          <p:nvPr/>
        </p:nvSpPr>
        <p:spPr>
          <a:xfrm>
            <a:off x="5548393" y="2727702"/>
            <a:ext cx="3409627" cy="1906291"/>
          </a:xfrm>
          <a:prstGeom prst="wedgeRoundRectCallout">
            <a:avLst>
              <a:gd name="adj1" fmla="val 85733"/>
              <a:gd name="adj2" fmla="val 52583"/>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10414861" y="4246536"/>
            <a:ext cx="45719" cy="18597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flipV="1">
            <a:off x="10105669" y="4246537"/>
            <a:ext cx="45719" cy="18597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6044339" y="2862197"/>
            <a:ext cx="2913681" cy="1477328"/>
          </a:xfrm>
          <a:prstGeom prst="rect">
            <a:avLst/>
          </a:prstGeom>
          <a:noFill/>
        </p:spPr>
        <p:txBody>
          <a:bodyPr wrap="square" rtlCol="0">
            <a:spAutoFit/>
          </a:bodyPr>
          <a:lstStyle/>
          <a:p>
            <a:r>
              <a:rPr lang="en-US" dirty="0">
                <a:latin typeface="Century Gothic" charset="0"/>
                <a:ea typeface="Century Gothic" charset="0"/>
                <a:cs typeface="Century Gothic" charset="0"/>
              </a:rPr>
              <a:t>These are the worst passwords I’ve seen!</a:t>
            </a:r>
          </a:p>
          <a:p>
            <a:endParaRPr lang="en-US" dirty="0">
              <a:latin typeface="Century Gothic" charset="0"/>
              <a:ea typeface="Century Gothic" charset="0"/>
              <a:cs typeface="Century Gothic" charset="0"/>
            </a:endParaRPr>
          </a:p>
          <a:p>
            <a:r>
              <a:rPr lang="en-US" dirty="0">
                <a:latin typeface="Century Gothic" charset="0"/>
                <a:ea typeface="Century Gothic" charset="0"/>
                <a:cs typeface="Century Gothic" charset="0"/>
              </a:rPr>
              <a:t>They don’t even use symbols! $%#!_-?!!</a:t>
            </a:r>
          </a:p>
        </p:txBody>
      </p:sp>
    </p:spTree>
    <p:extLst>
      <p:ext uri="{BB962C8B-B14F-4D97-AF65-F5344CB8AC3E}">
        <p14:creationId xmlns:p14="http://schemas.microsoft.com/office/powerpoint/2010/main" val="1688580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ular Callout 4"/>
          <p:cNvSpPr/>
          <p:nvPr/>
        </p:nvSpPr>
        <p:spPr>
          <a:xfrm>
            <a:off x="5049078" y="602966"/>
            <a:ext cx="4461016" cy="1215416"/>
          </a:xfrm>
          <a:prstGeom prst="wedgeRoundRectCallout">
            <a:avLst>
              <a:gd name="adj1" fmla="val -75351"/>
              <a:gd name="adj2" fmla="val 48643"/>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dirty="0">
                <a:solidFill>
                  <a:prstClr val="black"/>
                </a:solidFill>
                <a:latin typeface="Abadi MT Condensed Extra Bold" charset="0"/>
                <a:ea typeface="Abadi MT Condensed Extra Bold" charset="0"/>
                <a:cs typeface="Abadi MT Condensed Extra Bold" charset="0"/>
              </a:rPr>
              <a:t>I finally have a new password!</a:t>
            </a:r>
          </a:p>
        </p:txBody>
      </p:sp>
      <p:sp>
        <p:nvSpPr>
          <p:cNvPr id="7" name="Rounded Rectangular Callout 6"/>
          <p:cNvSpPr/>
          <p:nvPr/>
        </p:nvSpPr>
        <p:spPr>
          <a:xfrm>
            <a:off x="3681065" y="2802827"/>
            <a:ext cx="4461016" cy="1215416"/>
          </a:xfrm>
          <a:prstGeom prst="wedgeRoundRectCallout">
            <a:avLst>
              <a:gd name="adj1" fmla="val 70806"/>
              <a:gd name="adj2" fmla="val 92801"/>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mr-IN" sz="3200" dirty="0">
                <a:solidFill>
                  <a:prstClr val="black"/>
                </a:solidFill>
                <a:latin typeface="Abadi MT Condensed Extra Bold" charset="0"/>
                <a:ea typeface="Abadi MT Condensed Extra Bold" charset="0"/>
                <a:cs typeface="Abadi MT Condensed Extra Bold" charset="0"/>
              </a:rPr>
              <a:t>…</a:t>
            </a:r>
            <a:r>
              <a:rPr lang="en-CA" sz="3200" dirty="0">
                <a:solidFill>
                  <a:prstClr val="black"/>
                </a:solidFill>
                <a:latin typeface="Abadi MT Condensed Extra Bold" charset="0"/>
                <a:ea typeface="Abadi MT Condensed Extra Bold" charset="0"/>
                <a:cs typeface="Abadi MT Condensed Extra Bold" charset="0"/>
              </a:rPr>
              <a:t> </a:t>
            </a:r>
            <a:r>
              <a:rPr lang="en-US" sz="3200" dirty="0">
                <a:solidFill>
                  <a:prstClr val="black"/>
                </a:solidFill>
                <a:latin typeface="Abadi MT Condensed Extra Bold" charset="0"/>
                <a:ea typeface="Abadi MT Condensed Extra Bold" charset="0"/>
                <a:cs typeface="Abadi MT Condensed Extra Bold" charset="0"/>
              </a:rPr>
              <a:t>It’s not I-FORGOT-MY-PASSWORD is it?</a:t>
            </a:r>
            <a:endParaRPr lang="en-CA" sz="3200" dirty="0">
              <a:solidFill>
                <a:prstClr val="black"/>
              </a:solidFill>
              <a:latin typeface="Abadi MT Condensed Extra Bold" charset="0"/>
              <a:ea typeface="Abadi MT Condensed Extra Bold" charset="0"/>
              <a:cs typeface="Abadi MT Condensed Extra Bold"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26" y="2263806"/>
            <a:ext cx="2639391" cy="428009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1529" y="2632810"/>
            <a:ext cx="2888974" cy="4225190"/>
          </a:xfrm>
          <a:prstGeom prst="rect">
            <a:avLst/>
          </a:prstGeom>
        </p:spPr>
      </p:pic>
    </p:spTree>
    <p:extLst>
      <p:ext uri="{BB962C8B-B14F-4D97-AF65-F5344CB8AC3E}">
        <p14:creationId xmlns:p14="http://schemas.microsoft.com/office/powerpoint/2010/main" val="1072524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ounded Rectangular Callout 5"/>
          <p:cNvSpPr/>
          <p:nvPr/>
        </p:nvSpPr>
        <p:spPr>
          <a:xfrm>
            <a:off x="3200399" y="3319669"/>
            <a:ext cx="5660887" cy="2902226"/>
          </a:xfrm>
          <a:prstGeom prst="wedgeRoundRectCallout">
            <a:avLst>
              <a:gd name="adj1" fmla="val 62383"/>
              <a:gd name="adj2" fmla="val -34476"/>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dirty="0">
                <a:solidFill>
                  <a:prstClr val="black"/>
                </a:solidFill>
                <a:latin typeface="Abadi MT Condensed Extra Bold" charset="0"/>
                <a:ea typeface="Abadi MT Condensed Extra Bold" charset="0"/>
                <a:cs typeface="Abadi MT Condensed Extra Bold" charset="0"/>
              </a:rPr>
              <a:t>You reuse that every time you forget your password, at this rate I’ll have renamed you </a:t>
            </a:r>
            <a:r>
              <a:rPr lang="en-US" sz="3200" dirty="0" err="1">
                <a:solidFill>
                  <a:prstClr val="black"/>
                </a:solidFill>
                <a:latin typeface="Abadi MT Condensed Extra Bold" charset="0"/>
                <a:ea typeface="Abadi MT Condensed Extra Bold" charset="0"/>
                <a:cs typeface="Abadi MT Condensed Extra Bold" charset="0"/>
              </a:rPr>
              <a:t>McChickenMan</a:t>
            </a:r>
            <a:r>
              <a:rPr lang="en-US" sz="3200" dirty="0">
                <a:solidFill>
                  <a:prstClr val="black"/>
                </a:solidFill>
                <a:latin typeface="Abadi MT Condensed Extra Bold" charset="0"/>
                <a:ea typeface="Abadi MT Condensed Extra Bold" charset="0"/>
                <a:cs typeface="Abadi MT Condensed Extra Bold" charset="0"/>
              </a:rPr>
              <a:t> on all your accounts </a:t>
            </a:r>
            <a:r>
              <a:rPr lang="en-US" sz="3200" dirty="0" err="1">
                <a:solidFill>
                  <a:prstClr val="black"/>
                </a:solidFill>
                <a:latin typeface="Abadi MT Condensed Extra Bold" charset="0"/>
                <a:ea typeface="Abadi MT Condensed Extra Bold" charset="0"/>
                <a:cs typeface="Abadi MT Condensed Extra Bold" charset="0"/>
              </a:rPr>
              <a:t>muahahah</a:t>
            </a:r>
            <a:endParaRPr lang="en-US" sz="3200" dirty="0">
              <a:solidFill>
                <a:prstClr val="black"/>
              </a:solidFill>
              <a:latin typeface="Abadi MT Condensed Extra Bold" charset="0"/>
              <a:ea typeface="Abadi MT Condensed Extra Bold" charset="0"/>
              <a:cs typeface="Abadi MT Condensed Extra Bold" charset="0"/>
            </a:endParaRPr>
          </a:p>
        </p:txBody>
      </p:sp>
      <p:sp>
        <p:nvSpPr>
          <p:cNvPr id="8" name="Rounded Rectangular Callout 7"/>
          <p:cNvSpPr/>
          <p:nvPr/>
        </p:nvSpPr>
        <p:spPr>
          <a:xfrm>
            <a:off x="4174434" y="1696694"/>
            <a:ext cx="4461016" cy="1215416"/>
          </a:xfrm>
          <a:prstGeom prst="wedgeRoundRectCallout">
            <a:avLst>
              <a:gd name="adj1" fmla="val -82481"/>
              <a:gd name="adj2" fmla="val -6964"/>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dirty="0">
                <a:solidFill>
                  <a:prstClr val="black"/>
                </a:solidFill>
                <a:latin typeface="Abadi MT Condensed Extra Bold" charset="0"/>
                <a:ea typeface="Abadi MT Condensed Extra Bold" charset="0"/>
                <a:cs typeface="Abadi MT Condensed Extra Bold" charset="0"/>
              </a:rPr>
              <a:t>How did you know</a:t>
            </a:r>
            <a:r>
              <a:rPr lang="mr-IN" sz="3200" dirty="0">
                <a:solidFill>
                  <a:prstClr val="black"/>
                </a:solidFill>
                <a:latin typeface="Abadi MT Condensed Extra Bold" charset="0"/>
                <a:ea typeface="Abadi MT Condensed Extra Bold" charset="0"/>
                <a:cs typeface="Abadi MT Condensed Extra Bold" charset="0"/>
              </a:rPr>
              <a:t>…</a:t>
            </a:r>
            <a:r>
              <a:rPr lang="en-CA" sz="3200" dirty="0">
                <a:solidFill>
                  <a:prstClr val="black"/>
                </a:solidFill>
                <a:latin typeface="Abadi MT Condensed Extra Bold" charset="0"/>
                <a:ea typeface="Abadi MT Condensed Extra Bold" charset="0"/>
                <a:cs typeface="Abadi MT Condensed Extra Bold" charset="0"/>
              </a:rPr>
              <a:t>.?</a:t>
            </a:r>
            <a:endParaRPr lang="en-US" sz="3200" dirty="0">
              <a:solidFill>
                <a:prstClr val="black"/>
              </a:solidFill>
              <a:latin typeface="Abadi MT Condensed Extra Bold" charset="0"/>
              <a:ea typeface="Abadi MT Condensed Extra Bold" charset="0"/>
              <a:cs typeface="Abadi MT Condensed Extra Bold"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04" y="1696694"/>
            <a:ext cx="2241826" cy="363539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4090" y="2480154"/>
            <a:ext cx="2670313" cy="3905393"/>
          </a:xfrm>
          <a:prstGeom prst="rect">
            <a:avLst/>
          </a:prstGeom>
        </p:spPr>
      </p:pic>
    </p:spTree>
    <p:extLst>
      <p:ext uri="{BB962C8B-B14F-4D97-AF65-F5344CB8AC3E}">
        <p14:creationId xmlns:p14="http://schemas.microsoft.com/office/powerpoint/2010/main" val="1421301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4268"/>
            <a:ext cx="10058400" cy="1450757"/>
          </a:xfrm>
        </p:spPr>
        <p:txBody>
          <a:bodyPr/>
          <a:lstStyle/>
          <a:p>
            <a:r>
              <a:rPr lang="en-US" dirty="0">
                <a:solidFill>
                  <a:srgbClr val="C00000"/>
                </a:solidFill>
                <a:latin typeface="Century Gothic" charset="0"/>
                <a:ea typeface="Century Gothic" charset="0"/>
                <a:cs typeface="Century Gothic" charset="0"/>
              </a:rPr>
              <a:t>Recap</a:t>
            </a:r>
            <a:endParaRPr lang="en-US" dirty="0"/>
          </a:p>
        </p:txBody>
      </p:sp>
      <p:sp>
        <p:nvSpPr>
          <p:cNvPr id="3" name="Content Placeholder 2"/>
          <p:cNvSpPr>
            <a:spLocks noGrp="1"/>
          </p:cNvSpPr>
          <p:nvPr>
            <p:ph idx="1"/>
          </p:nvPr>
        </p:nvSpPr>
        <p:spPr>
          <a:xfrm>
            <a:off x="1097280" y="1998259"/>
            <a:ext cx="10058400" cy="4374889"/>
          </a:xfrm>
        </p:spPr>
        <p:txBody>
          <a:bodyPr/>
          <a:lstStyle/>
          <a:p>
            <a:pPr marL="0" indent="0">
              <a:buNone/>
            </a:pPr>
            <a:r>
              <a:rPr lang="en-US" sz="2400" b="1" dirty="0">
                <a:solidFill>
                  <a:srgbClr val="C00000"/>
                </a:solidFill>
                <a:latin typeface="Century Gothic" charset="0"/>
                <a:ea typeface="Century Gothic" charset="0"/>
                <a:cs typeface="Century Gothic" charset="0"/>
              </a:rPr>
              <a:t>Strong Password Criteria: </a:t>
            </a:r>
          </a:p>
          <a:p>
            <a:pPr marL="658368" lvl="1" indent="-457200">
              <a:buFont typeface="+mj-lt"/>
              <a:buAutoNum type="arabicPeriod"/>
            </a:pPr>
            <a:r>
              <a:rPr lang="en-US" sz="2200" dirty="0">
                <a:solidFill>
                  <a:schemeClr val="tx1"/>
                </a:solidFill>
                <a:latin typeface="Century Gothic" charset="0"/>
                <a:ea typeface="Century Gothic" charset="0"/>
                <a:cs typeface="Century Gothic" charset="0"/>
              </a:rPr>
              <a:t>Longer then 8 characters</a:t>
            </a:r>
          </a:p>
          <a:p>
            <a:pPr marL="658368" lvl="1" indent="-457200">
              <a:buFont typeface="+mj-lt"/>
              <a:buAutoNum type="arabicPeriod"/>
            </a:pPr>
            <a:r>
              <a:rPr lang="en-US" sz="2200" dirty="0">
                <a:solidFill>
                  <a:schemeClr val="tx1"/>
                </a:solidFill>
                <a:latin typeface="Century Gothic" charset="0"/>
                <a:ea typeface="Century Gothic" charset="0"/>
                <a:cs typeface="Century Gothic" charset="0"/>
              </a:rPr>
              <a:t>Contains a mixture of upper and lower case letters</a:t>
            </a:r>
          </a:p>
          <a:p>
            <a:pPr marL="658368" lvl="1" indent="-457200">
              <a:buFont typeface="+mj-lt"/>
              <a:buAutoNum type="arabicPeriod"/>
            </a:pPr>
            <a:r>
              <a:rPr lang="en-US" sz="2200" dirty="0">
                <a:solidFill>
                  <a:schemeClr val="tx1"/>
                </a:solidFill>
                <a:latin typeface="Century Gothic" charset="0"/>
                <a:ea typeface="Century Gothic" charset="0"/>
                <a:cs typeface="Century Gothic" charset="0"/>
              </a:rPr>
              <a:t>Contains a mixture of numbers</a:t>
            </a:r>
          </a:p>
          <a:p>
            <a:pPr marL="658368" lvl="1" indent="-457200">
              <a:buFont typeface="+mj-lt"/>
              <a:buAutoNum type="arabicPeriod"/>
            </a:pPr>
            <a:r>
              <a:rPr lang="en-US" sz="2200" dirty="0">
                <a:solidFill>
                  <a:schemeClr val="tx1"/>
                </a:solidFill>
                <a:latin typeface="Century Gothic" charset="0"/>
                <a:ea typeface="Century Gothic" charset="0"/>
                <a:cs typeface="Century Gothic" charset="0"/>
              </a:rPr>
              <a:t>Contains a mixture of symbols !@#$%^&amp;*_-</a:t>
            </a:r>
          </a:p>
          <a:p>
            <a:pPr marL="91440" lvl="1" indent="-91440">
              <a:spcBef>
                <a:spcPts val="1200"/>
              </a:spcBef>
              <a:spcAft>
                <a:spcPts val="200"/>
              </a:spcAft>
              <a:buSzPct val="100000"/>
              <a:buFont typeface="Calibri" panose="020F0502020204030204" pitchFamily="34" charset="0"/>
              <a:buChar char=" "/>
            </a:pPr>
            <a:r>
              <a:rPr lang="en-US" sz="2400" b="1" dirty="0">
                <a:solidFill>
                  <a:srgbClr val="C00000"/>
                </a:solidFill>
                <a:latin typeface="Century Gothic" charset="0"/>
                <a:ea typeface="Century Gothic" charset="0"/>
                <a:cs typeface="Century Gothic" charset="0"/>
              </a:rPr>
              <a:t>Brute Force Attack: </a:t>
            </a:r>
            <a:r>
              <a:rPr lang="en-US" sz="2400" dirty="0">
                <a:latin typeface="Century Gothic" charset="0"/>
                <a:ea typeface="Century Gothic" charset="0"/>
                <a:cs typeface="Century Gothic" charset="0"/>
              </a:rPr>
              <a:t>A method of trying every possible combination until a combination works. </a:t>
            </a:r>
          </a:p>
          <a:p>
            <a:pPr marL="91440" lvl="1" indent="-91440">
              <a:spcBef>
                <a:spcPts val="1200"/>
              </a:spcBef>
              <a:spcAft>
                <a:spcPts val="200"/>
              </a:spcAft>
              <a:buSzPct val="100000"/>
              <a:buFont typeface="Calibri" panose="020F0502020204030204" pitchFamily="34" charset="0"/>
              <a:buChar char=" "/>
            </a:pPr>
            <a:r>
              <a:rPr lang="en-US" sz="2400" b="1" dirty="0">
                <a:solidFill>
                  <a:srgbClr val="C00000"/>
                </a:solidFill>
                <a:latin typeface="Century Gothic" charset="0"/>
                <a:ea typeface="Century Gothic" charset="0"/>
                <a:cs typeface="Century Gothic" charset="0"/>
              </a:rPr>
              <a:t>Dictionary Attack: </a:t>
            </a:r>
            <a:r>
              <a:rPr lang="en-US" sz="2400" dirty="0">
                <a:latin typeface="Century Gothic" charset="0"/>
                <a:ea typeface="Century Gothic" charset="0"/>
                <a:cs typeface="Century Gothic" charset="0"/>
              </a:rPr>
              <a:t>A method of searching by common words and combinations of names.</a:t>
            </a:r>
          </a:p>
        </p:txBody>
      </p:sp>
      <p:sp>
        <p:nvSpPr>
          <p:cNvPr id="5" name="Rounded Rectangle 4"/>
          <p:cNvSpPr/>
          <p:nvPr/>
        </p:nvSpPr>
        <p:spPr>
          <a:xfrm>
            <a:off x="836930" y="1556102"/>
            <a:ext cx="10579100" cy="4817046"/>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17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a:stretch/>
        </p:blipFill>
        <p:spPr>
          <a:xfrm>
            <a:off x="1429942" y="0"/>
            <a:ext cx="9879589" cy="6605969"/>
          </a:xfrm>
        </p:spPr>
      </p:pic>
    </p:spTree>
    <p:extLst>
      <p:ext uri="{BB962C8B-B14F-4D97-AF65-F5344CB8AC3E}">
        <p14:creationId xmlns:p14="http://schemas.microsoft.com/office/powerpoint/2010/main" val="24013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Century Gothic" charset="0"/>
                <a:ea typeface="Century Gothic" charset="0"/>
                <a:cs typeface="Century Gothic" charset="0"/>
              </a:rPr>
              <a:t>Why do we use passwords?</a:t>
            </a:r>
          </a:p>
        </p:txBody>
      </p:sp>
      <p:sp>
        <p:nvSpPr>
          <p:cNvPr id="7" name="TextBox 6"/>
          <p:cNvSpPr txBox="1"/>
          <p:nvPr/>
        </p:nvSpPr>
        <p:spPr>
          <a:xfrm>
            <a:off x="1294410" y="1888177"/>
            <a:ext cx="9861270" cy="830997"/>
          </a:xfrm>
          <a:prstGeom prst="rect">
            <a:avLst/>
          </a:prstGeom>
          <a:noFill/>
        </p:spPr>
        <p:txBody>
          <a:bodyPr wrap="square" rtlCol="0" anchor="t">
            <a:spAutoFit/>
          </a:bodyPr>
          <a:lstStyle/>
          <a:p>
            <a:pPr algn="ctr"/>
            <a:r>
              <a:rPr lang="en-US" sz="2400" dirty="0">
                <a:latin typeface="Century Gothic" charset="0"/>
                <a:ea typeface="Century Gothic" charset="0"/>
                <a:cs typeface="Century Gothic" charset="0"/>
              </a:rPr>
              <a:t>Passwords help keep our information safe and secure! </a:t>
            </a:r>
            <a:endParaRPr lang="en-US"/>
          </a:p>
          <a:p>
            <a:endParaRPr lang="en-US" sz="2400" dirty="0">
              <a:latin typeface="Century Gothic" charset="0"/>
              <a:ea typeface="Century Gothic" charset="0"/>
              <a:cs typeface="Century Gothic" charset="0"/>
            </a:endParaRPr>
          </a:p>
        </p:txBody>
      </p:sp>
      <p:pic>
        <p:nvPicPr>
          <p:cNvPr id="9" name="Picture 8"/>
          <p:cNvPicPr>
            <a:picLocks noChangeAspect="1"/>
          </p:cNvPicPr>
          <p:nvPr/>
        </p:nvPicPr>
        <p:blipFill>
          <a:blip r:embed="rId3"/>
          <a:stretch>
            <a:fillRect/>
          </a:stretch>
        </p:blipFill>
        <p:spPr>
          <a:xfrm>
            <a:off x="3555792" y="3855974"/>
            <a:ext cx="1200288" cy="1548424"/>
          </a:xfrm>
          <a:prstGeom prst="rect">
            <a:avLst/>
          </a:prstGeom>
        </p:spPr>
      </p:pic>
      <p:sp>
        <p:nvSpPr>
          <p:cNvPr id="4" name="Rectangle 3"/>
          <p:cNvSpPr/>
          <p:nvPr/>
        </p:nvSpPr>
        <p:spPr>
          <a:xfrm>
            <a:off x="6015620" y="3226621"/>
            <a:ext cx="4892164" cy="2677656"/>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lvl="0" algn="ctr"/>
            <a:endParaRPr lang="en-US" sz="2400" dirty="0">
              <a:solidFill>
                <a:srgbClr val="000000"/>
              </a:solidFill>
              <a:latin typeface="Century Gothic" charset="0"/>
              <a:ea typeface="Century Gothic" charset="0"/>
              <a:cs typeface="Century Gothic" charset="0"/>
            </a:endParaRPr>
          </a:p>
          <a:p>
            <a:pPr lvl="0" algn="ctr"/>
            <a:r>
              <a:rPr lang="en-US" sz="2400" dirty="0">
                <a:solidFill>
                  <a:srgbClr val="000000"/>
                </a:solidFill>
                <a:latin typeface="Century Gothic" charset="0"/>
                <a:ea typeface="Century Gothic" charset="0"/>
                <a:cs typeface="Century Gothic" charset="0"/>
              </a:rPr>
              <a:t>It’s like a lock and key. If you have the proper key (or password) then you are granted access to what’s behind the lock!</a:t>
            </a:r>
          </a:p>
          <a:p>
            <a:pPr lvl="0" algn="ctr"/>
            <a:endParaRPr lang="en-US" sz="2400" dirty="0">
              <a:solidFill>
                <a:srgbClr val="00000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222427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Century Gothic" charset="0"/>
                <a:ea typeface="Century Gothic" charset="0"/>
                <a:cs typeface="Century Gothic" charset="0"/>
              </a:rPr>
              <a:t>Weak Passwords</a:t>
            </a:r>
            <a:endParaRPr lang="en-US" dirty="0"/>
          </a:p>
        </p:txBody>
      </p:sp>
      <p:sp>
        <p:nvSpPr>
          <p:cNvPr id="3" name="Content Placeholder 2"/>
          <p:cNvSpPr>
            <a:spLocks noGrp="1"/>
          </p:cNvSpPr>
          <p:nvPr>
            <p:ph idx="1"/>
          </p:nvPr>
        </p:nvSpPr>
        <p:spPr/>
        <p:txBody>
          <a:bodyPr>
            <a:noAutofit/>
          </a:bodyPr>
          <a:lstStyle/>
          <a:p>
            <a:pPr>
              <a:buFont typeface="Wingdings" charset="2"/>
              <a:buChar char="ü"/>
            </a:pPr>
            <a:r>
              <a:rPr lang="en-US" sz="2400" dirty="0">
                <a:latin typeface="Century Gothic" charset="0"/>
                <a:ea typeface="Century Gothic" charset="0"/>
                <a:cs typeface="Century Gothic" charset="0"/>
              </a:rPr>
              <a:t> All lowercase or uppercase letters</a:t>
            </a:r>
          </a:p>
          <a:p>
            <a:pPr>
              <a:buFont typeface="Wingdings" charset="2"/>
              <a:buChar char="ü"/>
            </a:pPr>
            <a:r>
              <a:rPr lang="en-US" sz="2400" dirty="0">
                <a:latin typeface="Century Gothic" charset="0"/>
                <a:ea typeface="Century Gothic" charset="0"/>
                <a:cs typeface="Century Gothic" charset="0"/>
              </a:rPr>
              <a:t> Common words (princess, dragon, your pet’s name)</a:t>
            </a:r>
          </a:p>
          <a:p>
            <a:pPr>
              <a:buFont typeface="Wingdings" charset="2"/>
              <a:buChar char="ü"/>
            </a:pPr>
            <a:r>
              <a:rPr lang="en-US" sz="2400" dirty="0">
                <a:latin typeface="Century Gothic" charset="0"/>
                <a:ea typeface="Century Gothic" charset="0"/>
                <a:cs typeface="Century Gothic" charset="0"/>
              </a:rPr>
              <a:t> Not using a mixture of numbers and symbols!</a:t>
            </a:r>
          </a:p>
          <a:p>
            <a:pPr>
              <a:buFont typeface="Wingdings" charset="2"/>
              <a:buChar char="ü"/>
            </a:pPr>
            <a:r>
              <a:rPr lang="en-US" sz="2400" dirty="0">
                <a:latin typeface="Century Gothic" charset="0"/>
                <a:ea typeface="Century Gothic" charset="0"/>
                <a:cs typeface="Century Gothic" charset="0"/>
              </a:rPr>
              <a:t> Contains less then 8 characters! TOO SHORT!</a:t>
            </a:r>
          </a:p>
          <a:p>
            <a:pPr>
              <a:buFont typeface="Wingdings" charset="2"/>
              <a:buChar char="q"/>
            </a:pPr>
            <a:endParaRPr lang="en-US" sz="2400" dirty="0">
              <a:latin typeface="Century Gothic" charset="0"/>
              <a:ea typeface="Century Gothic" charset="0"/>
              <a:cs typeface="Century Gothic" charset="0"/>
            </a:endParaRPr>
          </a:p>
          <a:p>
            <a:pPr>
              <a:buFont typeface="Wingdings" charset="2"/>
              <a:buChar char="q"/>
            </a:pPr>
            <a:endParaRPr lang="en-US" sz="2400" dirty="0">
              <a:latin typeface="Century Gothic" charset="0"/>
              <a:ea typeface="Century Gothic" charset="0"/>
              <a:cs typeface="Century Gothic" charset="0"/>
            </a:endParaRPr>
          </a:p>
          <a:p>
            <a:pPr marL="0" indent="0">
              <a:buNone/>
            </a:pPr>
            <a:endParaRPr lang="en-US" sz="2400" dirty="0">
              <a:latin typeface="Century Gothic" charset="0"/>
              <a:ea typeface="Century Gothic" charset="0"/>
              <a:cs typeface="Century Gothic" charset="0"/>
            </a:endParaRPr>
          </a:p>
        </p:txBody>
      </p:sp>
      <p:sp>
        <p:nvSpPr>
          <p:cNvPr id="4" name="Rectangle 3"/>
          <p:cNvSpPr/>
          <p:nvPr/>
        </p:nvSpPr>
        <p:spPr>
          <a:xfrm>
            <a:off x="2923832" y="4772369"/>
            <a:ext cx="6338409" cy="461665"/>
          </a:xfrm>
          <a:prstGeom prst="rect">
            <a:avLst/>
          </a:prstGeom>
        </p:spPr>
        <p:txBody>
          <a:bodyPr wrap="square">
            <a:spAutoFit/>
          </a:bodyPr>
          <a:lstStyle/>
          <a:p>
            <a:pPr lvl="0" algn="ctr" defTabSz="457200">
              <a:spcBef>
                <a:spcPct val="20000"/>
              </a:spcBef>
              <a:buClr>
                <a:srgbClr val="A63212"/>
              </a:buClr>
              <a:buSzPct val="95000"/>
            </a:pPr>
            <a:r>
              <a:rPr lang="en-US" sz="2400" b="1" dirty="0">
                <a:solidFill>
                  <a:srgbClr val="C00000"/>
                </a:solidFill>
                <a:latin typeface="Century Gothic" charset="0"/>
                <a:ea typeface="Century Gothic" charset="0"/>
                <a:cs typeface="Century Gothic" charset="0"/>
              </a:rPr>
              <a:t>A weak password can be easily guessed!</a:t>
            </a:r>
          </a:p>
        </p:txBody>
      </p:sp>
    </p:spTree>
    <p:extLst>
      <p:ext uri="{BB962C8B-B14F-4D97-AF65-F5344CB8AC3E}">
        <p14:creationId xmlns:p14="http://schemas.microsoft.com/office/powerpoint/2010/main" val="1155173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280" y="604158"/>
            <a:ext cx="10058400" cy="5155928"/>
          </a:xfrm>
        </p:spPr>
      </p:pic>
      <p:pic>
        <p:nvPicPr>
          <p:cNvPr id="5" name="Picture 4"/>
          <p:cNvPicPr>
            <a:picLocks noChangeAspect="1"/>
          </p:cNvPicPr>
          <p:nvPr/>
        </p:nvPicPr>
        <p:blipFill>
          <a:blip r:embed="rId4"/>
          <a:stretch>
            <a:fillRect/>
          </a:stretch>
        </p:blipFill>
        <p:spPr>
          <a:xfrm>
            <a:off x="9051472" y="3918857"/>
            <a:ext cx="2999523" cy="2394858"/>
          </a:xfrm>
          <a:prstGeom prst="rect">
            <a:avLst/>
          </a:prstGeom>
        </p:spPr>
      </p:pic>
      <p:sp>
        <p:nvSpPr>
          <p:cNvPr id="6" name="Rounded Rectangular Callout 5"/>
          <p:cNvSpPr/>
          <p:nvPr/>
        </p:nvSpPr>
        <p:spPr>
          <a:xfrm>
            <a:off x="2645229" y="3263765"/>
            <a:ext cx="4057649" cy="2090057"/>
          </a:xfrm>
          <a:prstGeom prst="wedgeRoundRectCallout">
            <a:avLst>
              <a:gd name="adj1" fmla="val 109726"/>
              <a:gd name="adj2" fmla="val 6308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645229" y="3570129"/>
            <a:ext cx="4106637" cy="1477328"/>
          </a:xfrm>
          <a:prstGeom prst="rect">
            <a:avLst/>
          </a:prstGeom>
          <a:noFill/>
        </p:spPr>
        <p:txBody>
          <a:bodyPr wrap="square" rtlCol="0">
            <a:spAutoFit/>
          </a:bodyPr>
          <a:lstStyle/>
          <a:p>
            <a:r>
              <a:rPr lang="en-US" b="1" dirty="0">
                <a:latin typeface="Century Gothic" charset="0"/>
                <a:ea typeface="Century Gothic" charset="0"/>
                <a:cs typeface="Century Gothic" charset="0"/>
              </a:rPr>
              <a:t>My password was princess123 and now someone is pretending to be me online!</a:t>
            </a:r>
          </a:p>
          <a:p>
            <a:endParaRPr lang="en-US" b="1" dirty="0">
              <a:latin typeface="Century Gothic" charset="0"/>
              <a:ea typeface="Century Gothic" charset="0"/>
              <a:cs typeface="Century Gothic" charset="0"/>
            </a:endParaRPr>
          </a:p>
          <a:p>
            <a:r>
              <a:rPr lang="en-US" b="1" dirty="0">
                <a:latin typeface="Century Gothic" charset="0"/>
                <a:ea typeface="Century Gothic" charset="0"/>
                <a:cs typeface="Century Gothic" charset="0"/>
              </a:rPr>
              <a:t>HOW COULD I HAVE FIXED THIS????</a:t>
            </a:r>
          </a:p>
        </p:txBody>
      </p:sp>
    </p:spTree>
    <p:extLst>
      <p:ext uri="{BB962C8B-B14F-4D97-AF65-F5344CB8AC3E}">
        <p14:creationId xmlns:p14="http://schemas.microsoft.com/office/powerpoint/2010/main" val="202368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Century Gothic" charset="0"/>
                <a:ea typeface="Century Gothic" charset="0"/>
                <a:cs typeface="Century Gothic" charset="0"/>
              </a:rPr>
              <a:t>Strong Passwords</a:t>
            </a:r>
            <a:endParaRPr lang="en-US" dirty="0"/>
          </a:p>
        </p:txBody>
      </p:sp>
      <p:pic>
        <p:nvPicPr>
          <p:cNvPr id="5" name="Content Placeholder 4"/>
          <p:cNvPicPr>
            <a:picLocks noGrp="1" noChangeAspect="1"/>
          </p:cNvPicPr>
          <p:nvPr>
            <p:ph idx="1"/>
          </p:nvPr>
        </p:nvPicPr>
        <p:blipFill>
          <a:blip r:embed="rId3"/>
          <a:srcRect l="-43640" r="-43640"/>
          <a:stretch>
            <a:fillRect/>
          </a:stretch>
        </p:blipFill>
        <p:spPr>
          <a:xfrm>
            <a:off x="8730888" y="4061881"/>
            <a:ext cx="4312048" cy="2681700"/>
          </a:xfrm>
          <a:prstGeom prst="rect">
            <a:avLst/>
          </a:prstGeom>
        </p:spPr>
      </p:pic>
      <p:sp>
        <p:nvSpPr>
          <p:cNvPr id="6" name="TextBox 5"/>
          <p:cNvSpPr txBox="1"/>
          <p:nvPr/>
        </p:nvSpPr>
        <p:spPr>
          <a:xfrm>
            <a:off x="1246015" y="1684724"/>
            <a:ext cx="10058400" cy="2677656"/>
          </a:xfrm>
          <a:prstGeom prst="rect">
            <a:avLst/>
          </a:prstGeom>
          <a:noFill/>
        </p:spPr>
        <p:txBody>
          <a:bodyPr wrap="square" rtlCol="0">
            <a:spAutoFit/>
          </a:bodyPr>
          <a:lstStyle/>
          <a:p>
            <a:endParaRPr lang="en-US" sz="2400" b="1" dirty="0">
              <a:solidFill>
                <a:srgbClr val="000000"/>
              </a:solidFill>
              <a:latin typeface="Century Gothic" charset="0"/>
              <a:ea typeface="Century Gothic" charset="0"/>
              <a:cs typeface="Century Gothic" charset="0"/>
            </a:endParaRPr>
          </a:p>
          <a:p>
            <a:r>
              <a:rPr lang="en-US" sz="2400" dirty="0">
                <a:solidFill>
                  <a:srgbClr val="000000"/>
                </a:solidFill>
                <a:latin typeface="Century Gothic" charset="0"/>
                <a:ea typeface="Century Gothic" charset="0"/>
                <a:cs typeface="Century Gothic" charset="0"/>
              </a:rPr>
              <a:t>Something that is not easily guessed and includes a combination of upper case and lower case letters, symbols and numbers!</a:t>
            </a:r>
          </a:p>
          <a:p>
            <a:pPr algn="ctr"/>
            <a:endParaRPr lang="en-US" sz="2400" dirty="0">
              <a:solidFill>
                <a:srgbClr val="C00000"/>
              </a:solidFill>
              <a:latin typeface="Century Gothic" charset="0"/>
              <a:ea typeface="Century Gothic" charset="0"/>
              <a:cs typeface="Century Gothic" charset="0"/>
            </a:endParaRPr>
          </a:p>
          <a:p>
            <a:pPr algn="ctr"/>
            <a:r>
              <a:rPr lang="en-US" sz="2400" dirty="0">
                <a:latin typeface="Century Gothic" charset="0"/>
                <a:ea typeface="Century Gothic" charset="0"/>
                <a:cs typeface="Century Gothic" charset="0"/>
              </a:rPr>
              <a:t>Examples:  </a:t>
            </a:r>
            <a:r>
              <a:rPr lang="en-US" sz="2400" dirty="0">
                <a:solidFill>
                  <a:srgbClr val="C00000"/>
                </a:solidFill>
                <a:latin typeface="Century Gothic" charset="0"/>
                <a:ea typeface="Century Gothic" charset="0"/>
                <a:cs typeface="Century Gothic" charset="0"/>
              </a:rPr>
              <a:t>12Maple_wood89</a:t>
            </a:r>
          </a:p>
          <a:p>
            <a:pPr algn="ctr"/>
            <a:r>
              <a:rPr lang="en-US" sz="2400" dirty="0">
                <a:solidFill>
                  <a:srgbClr val="C00000"/>
                </a:solidFill>
                <a:latin typeface="Century Gothic" charset="0"/>
                <a:ea typeface="Century Gothic" charset="0"/>
                <a:cs typeface="Century Gothic" charset="0"/>
              </a:rPr>
              <a:t>	         *IloveMy_#1Dog</a:t>
            </a:r>
          </a:p>
          <a:p>
            <a:pPr algn="ctr"/>
            <a:r>
              <a:rPr lang="en-US" sz="2400" dirty="0">
                <a:solidFill>
                  <a:srgbClr val="C00000"/>
                </a:solidFill>
                <a:latin typeface="Century Gothic" charset="0"/>
                <a:ea typeface="Century Gothic" charset="0"/>
                <a:cs typeface="Century Gothic" charset="0"/>
              </a:rPr>
              <a:t>	          CU_L8Tr_Sk8rT478</a:t>
            </a:r>
          </a:p>
        </p:txBody>
      </p:sp>
    </p:spTree>
    <p:extLst>
      <p:ext uri="{BB962C8B-B14F-4D97-AF65-F5344CB8AC3E}">
        <p14:creationId xmlns:p14="http://schemas.microsoft.com/office/powerpoint/2010/main" val="174272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C00000"/>
                </a:solidFill>
                <a:latin typeface="Century Gothic" charset="0"/>
                <a:ea typeface="Century Gothic" charset="0"/>
                <a:cs typeface="Century Gothic" charset="0"/>
              </a:rPr>
              <a:t>How to make your passwords stronger</a:t>
            </a:r>
            <a:endParaRPr lang="en-US" sz="4000" dirty="0"/>
          </a:p>
        </p:txBody>
      </p:sp>
      <p:sp>
        <p:nvSpPr>
          <p:cNvPr id="5" name="TextBox 4"/>
          <p:cNvSpPr txBox="1"/>
          <p:nvPr/>
        </p:nvSpPr>
        <p:spPr>
          <a:xfrm>
            <a:off x="1371599" y="1992086"/>
            <a:ext cx="8017329" cy="3046988"/>
          </a:xfrm>
          <a:prstGeom prst="rect">
            <a:avLst/>
          </a:prstGeom>
          <a:noFill/>
        </p:spPr>
        <p:txBody>
          <a:bodyPr wrap="square" rtlCol="0">
            <a:spAutoFit/>
          </a:bodyPr>
          <a:lstStyle/>
          <a:p>
            <a:r>
              <a:rPr lang="en-US" sz="2400" b="1" dirty="0">
                <a:latin typeface="Century Gothic" charset="0"/>
                <a:ea typeface="Century Gothic" charset="0"/>
                <a:cs typeface="Century Gothic" charset="0"/>
              </a:rPr>
              <a:t>Step 1</a:t>
            </a:r>
            <a:r>
              <a:rPr lang="en-US" sz="2400" dirty="0">
                <a:latin typeface="Century Gothic" charset="0"/>
                <a:ea typeface="Century Gothic" charset="0"/>
                <a:cs typeface="Century Gothic" charset="0"/>
              </a:rPr>
              <a:t>: Don’t reuse old passwords!</a:t>
            </a:r>
          </a:p>
          <a:p>
            <a:endParaRPr lang="en-US" sz="2400" dirty="0">
              <a:latin typeface="Century Gothic" charset="0"/>
              <a:ea typeface="Century Gothic" charset="0"/>
              <a:cs typeface="Century Gothic" charset="0"/>
            </a:endParaRPr>
          </a:p>
          <a:p>
            <a:r>
              <a:rPr lang="en-US" sz="2400" b="1" dirty="0">
                <a:latin typeface="Century Gothic" charset="0"/>
                <a:ea typeface="Century Gothic" charset="0"/>
                <a:cs typeface="Century Gothic" charset="0"/>
              </a:rPr>
              <a:t>Step 2</a:t>
            </a:r>
            <a:r>
              <a:rPr lang="en-US" sz="2400" dirty="0">
                <a:latin typeface="Century Gothic" charset="0"/>
                <a:ea typeface="Century Gothic" charset="0"/>
                <a:cs typeface="Century Gothic" charset="0"/>
              </a:rPr>
              <a:t>: Add some uppercase or lowercase letters!</a:t>
            </a:r>
          </a:p>
          <a:p>
            <a:endParaRPr lang="en-US" sz="2400" dirty="0">
              <a:latin typeface="Century Gothic" charset="0"/>
              <a:ea typeface="Century Gothic" charset="0"/>
              <a:cs typeface="Century Gothic" charset="0"/>
            </a:endParaRPr>
          </a:p>
          <a:p>
            <a:r>
              <a:rPr lang="en-US" sz="2400" b="1" dirty="0">
                <a:latin typeface="Century Gothic" charset="0"/>
                <a:ea typeface="Century Gothic" charset="0"/>
                <a:cs typeface="Century Gothic" charset="0"/>
              </a:rPr>
              <a:t>Step 3</a:t>
            </a:r>
            <a:r>
              <a:rPr lang="en-US" sz="2400" dirty="0">
                <a:latin typeface="Century Gothic" charset="0"/>
                <a:ea typeface="Century Gothic" charset="0"/>
                <a:cs typeface="Century Gothic" charset="0"/>
              </a:rPr>
              <a:t>: Add </a:t>
            </a:r>
            <a:r>
              <a:rPr lang="en-US" sz="2400" u="sng" dirty="0">
                <a:latin typeface="Century Gothic" charset="0"/>
                <a:ea typeface="Century Gothic" charset="0"/>
                <a:cs typeface="Century Gothic" charset="0"/>
              </a:rPr>
              <a:t>random</a:t>
            </a:r>
            <a:r>
              <a:rPr lang="en-US" sz="2400" dirty="0">
                <a:latin typeface="Century Gothic" charset="0"/>
                <a:ea typeface="Century Gothic" charset="0"/>
                <a:cs typeface="Century Gothic" charset="0"/>
              </a:rPr>
              <a:t> numbers!  </a:t>
            </a:r>
            <a:r>
              <a:rPr lang="en-US" sz="2400" b="1" dirty="0">
                <a:solidFill>
                  <a:srgbClr val="C00000"/>
                </a:solidFill>
                <a:latin typeface="Century Gothic" charset="0"/>
                <a:ea typeface="Century Gothic" charset="0"/>
                <a:cs typeface="Century Gothic" charset="0"/>
              </a:rPr>
              <a:t>DO NOT JUST ADD 123</a:t>
            </a:r>
          </a:p>
          <a:p>
            <a:endParaRPr lang="en-US" sz="2400" dirty="0">
              <a:latin typeface="Century Gothic" charset="0"/>
              <a:ea typeface="Century Gothic" charset="0"/>
              <a:cs typeface="Century Gothic" charset="0"/>
            </a:endParaRPr>
          </a:p>
          <a:p>
            <a:r>
              <a:rPr lang="en-US" sz="2400" b="1" dirty="0">
                <a:latin typeface="Century Gothic" charset="0"/>
                <a:ea typeface="Century Gothic" charset="0"/>
                <a:cs typeface="Century Gothic" charset="0"/>
              </a:rPr>
              <a:t>Step 4</a:t>
            </a:r>
            <a:r>
              <a:rPr lang="en-US" sz="2400" dirty="0">
                <a:latin typeface="Century Gothic" charset="0"/>
                <a:ea typeface="Century Gothic" charset="0"/>
                <a:cs typeface="Century Gothic" charset="0"/>
              </a:rPr>
              <a:t>: Add in some of the following symbols!</a:t>
            </a:r>
          </a:p>
          <a:p>
            <a:r>
              <a:rPr lang="en-US" sz="2400" dirty="0">
                <a:latin typeface="Century Gothic" charset="0"/>
                <a:ea typeface="Century Gothic" charset="0"/>
                <a:cs typeface="Century Gothic" charset="0"/>
              </a:rPr>
              <a:t>	% $ #  ! _ - / ? * &amp; ^ </a:t>
            </a:r>
          </a:p>
        </p:txBody>
      </p:sp>
    </p:spTree>
    <p:extLst>
      <p:ext uri="{BB962C8B-B14F-4D97-AF65-F5344CB8AC3E}">
        <p14:creationId xmlns:p14="http://schemas.microsoft.com/office/powerpoint/2010/main" val="497883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Rounded Rectangular Callout 9"/>
          <p:cNvSpPr/>
          <p:nvPr/>
        </p:nvSpPr>
        <p:spPr>
          <a:xfrm>
            <a:off x="3657599" y="424054"/>
            <a:ext cx="3717235" cy="1329122"/>
          </a:xfrm>
          <a:prstGeom prst="wedgeRoundRectCallout">
            <a:avLst>
              <a:gd name="adj1" fmla="val -81445"/>
              <a:gd name="adj2" fmla="val 132992"/>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4040965" y="611170"/>
            <a:ext cx="3538330" cy="584775"/>
          </a:xfrm>
          <a:prstGeom prst="rect">
            <a:avLst/>
          </a:prstGeom>
          <a:noFill/>
        </p:spPr>
        <p:txBody>
          <a:bodyPr wrap="square" rtlCol="0">
            <a:spAutoFit/>
          </a:bodyPr>
          <a:lstStyle/>
          <a:p>
            <a:r>
              <a:rPr lang="en-US" sz="3200" dirty="0">
                <a:latin typeface="Abadi MT Condensed Extra Bold" charset="0"/>
                <a:ea typeface="Abadi MT Condensed Extra Bold" charset="0"/>
                <a:cs typeface="Abadi MT Condensed Extra Bold" charset="0"/>
              </a:rPr>
              <a:t>WHAT’S </a:t>
            </a:r>
            <a:r>
              <a:rPr lang="en-US" sz="3200">
                <a:latin typeface="Abadi MT Condensed Extra Bold" charset="0"/>
                <a:ea typeface="Abadi MT Condensed Extra Bold" charset="0"/>
                <a:cs typeface="Abadi MT Condensed Extra Bold" charset="0"/>
              </a:rPr>
              <a:t>WRONG DAD?</a:t>
            </a:r>
            <a:endParaRPr lang="en-US" sz="3200" dirty="0">
              <a:latin typeface="Abadi MT Condensed Extra Bold" charset="0"/>
              <a:ea typeface="Abadi MT Condensed Extra Bold" charset="0"/>
              <a:cs typeface="Abadi MT Condensed Extra Bold" charset="0"/>
            </a:endParaRPr>
          </a:p>
        </p:txBody>
      </p:sp>
      <p:sp>
        <p:nvSpPr>
          <p:cNvPr id="12" name="Rounded Rectangular Callout 11"/>
          <p:cNvSpPr/>
          <p:nvPr/>
        </p:nvSpPr>
        <p:spPr>
          <a:xfrm>
            <a:off x="3940036" y="3236252"/>
            <a:ext cx="4210050" cy="2923247"/>
          </a:xfrm>
          <a:prstGeom prst="wedgeRoundRectCallout">
            <a:avLst>
              <a:gd name="adj1" fmla="val 79507"/>
              <a:gd name="adj2" fmla="val 209"/>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a:off x="4210877" y="3664906"/>
            <a:ext cx="4042742" cy="2062103"/>
          </a:xfrm>
          <a:prstGeom prst="rect">
            <a:avLst/>
          </a:prstGeom>
          <a:noFill/>
        </p:spPr>
        <p:txBody>
          <a:bodyPr wrap="square" rtlCol="0">
            <a:spAutoFit/>
          </a:bodyPr>
          <a:lstStyle/>
          <a:p>
            <a:r>
              <a:rPr lang="en-US" sz="3200" dirty="0">
                <a:latin typeface="Abadi MT Condensed Extra Bold" charset="0"/>
                <a:ea typeface="Abadi MT Condensed Extra Bold" charset="0"/>
                <a:cs typeface="Abadi MT Condensed Extra Bold" charset="0"/>
              </a:rPr>
              <a:t>SOMEONE STOLE MY PASSWORDS AND LOCKED ME OUT OF ALL </a:t>
            </a:r>
            <a:r>
              <a:rPr lang="en-US" sz="3200">
                <a:latin typeface="Abadi MT Condensed Extra Bold" charset="0"/>
                <a:ea typeface="Abadi MT Condensed Extra Bold" charset="0"/>
                <a:cs typeface="Abadi MT Condensed Extra Bold" charset="0"/>
              </a:rPr>
              <a:t>MY ACCOUNTS!</a:t>
            </a:r>
            <a:endParaRPr lang="en-US" sz="3200" dirty="0">
              <a:latin typeface="Abadi MT Condensed Extra Bold" charset="0"/>
              <a:ea typeface="Abadi MT Condensed Extra Bold" charset="0"/>
              <a:cs typeface="Abadi MT Condensed Extra Bold"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077" y="3048000"/>
            <a:ext cx="2717800" cy="3810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2245" y="2580953"/>
            <a:ext cx="3265566" cy="4230008"/>
          </a:xfrm>
          <a:prstGeom prst="rect">
            <a:avLst/>
          </a:prstGeom>
        </p:spPr>
      </p:pic>
    </p:spTree>
    <p:extLst>
      <p:ext uri="{BB962C8B-B14F-4D97-AF65-F5344CB8AC3E}">
        <p14:creationId xmlns:p14="http://schemas.microsoft.com/office/powerpoint/2010/main" val="1839292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ular Callout 4"/>
          <p:cNvSpPr/>
          <p:nvPr/>
        </p:nvSpPr>
        <p:spPr>
          <a:xfrm>
            <a:off x="3657599" y="424054"/>
            <a:ext cx="5049079" cy="1329122"/>
          </a:xfrm>
          <a:prstGeom prst="wedgeRoundRectCallout">
            <a:avLst>
              <a:gd name="adj1" fmla="val -92062"/>
              <a:gd name="adj2" fmla="val 112691"/>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4097761" y="643828"/>
            <a:ext cx="4870174" cy="584775"/>
          </a:xfrm>
          <a:prstGeom prst="rect">
            <a:avLst/>
          </a:prstGeom>
          <a:noFill/>
        </p:spPr>
        <p:txBody>
          <a:bodyPr wrap="square" rtlCol="0">
            <a:spAutoFit/>
          </a:bodyPr>
          <a:lstStyle/>
          <a:p>
            <a:r>
              <a:rPr lang="en-US" sz="3200" dirty="0">
                <a:latin typeface="Abadi MT Condensed Extra Bold" charset="0"/>
                <a:ea typeface="Abadi MT Condensed Extra Bold" charset="0"/>
                <a:cs typeface="Abadi MT Condensed Extra Bold" charset="0"/>
              </a:rPr>
              <a:t>ALL OF YOUR ACCOUNTS !?!?!</a:t>
            </a:r>
          </a:p>
        </p:txBody>
      </p:sp>
      <p:sp>
        <p:nvSpPr>
          <p:cNvPr id="8" name="Rounded Rectangular Callout 7"/>
          <p:cNvSpPr/>
          <p:nvPr/>
        </p:nvSpPr>
        <p:spPr>
          <a:xfrm>
            <a:off x="3914238" y="2442304"/>
            <a:ext cx="4461016" cy="1215416"/>
          </a:xfrm>
          <a:prstGeom prst="wedgeRoundRectCallout">
            <a:avLst>
              <a:gd name="adj1" fmla="val 67634"/>
              <a:gd name="adj2" fmla="val 19097"/>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r>
              <a:rPr lang="en-US" sz="3200">
                <a:solidFill>
                  <a:prstClr val="black"/>
                </a:solidFill>
                <a:latin typeface="Abadi MT Condensed Extra Bold" charset="0"/>
                <a:ea typeface="Abadi MT Condensed Extra Bold" charset="0"/>
                <a:cs typeface="Abadi MT Condensed Extra Bold" charset="0"/>
              </a:rPr>
              <a:t>EVEN MY ONLINE BANKING</a:t>
            </a:r>
            <a:endParaRPr lang="en-US" sz="3200" dirty="0">
              <a:solidFill>
                <a:prstClr val="black"/>
              </a:solidFill>
              <a:latin typeface="Abadi MT Condensed Extra Bold" charset="0"/>
              <a:ea typeface="Abadi MT Condensed Extra Bold" charset="0"/>
              <a:cs typeface="Abadi MT Condensed Extra Bold" charset="0"/>
            </a:endParaRPr>
          </a:p>
        </p:txBody>
      </p:sp>
      <p:sp>
        <p:nvSpPr>
          <p:cNvPr id="9" name="Rounded Rectangular Callout 8"/>
          <p:cNvSpPr/>
          <p:nvPr/>
        </p:nvSpPr>
        <p:spPr>
          <a:xfrm>
            <a:off x="3478693" y="4033835"/>
            <a:ext cx="4878460" cy="1809722"/>
          </a:xfrm>
          <a:prstGeom prst="wedgeRoundRectCallout">
            <a:avLst>
              <a:gd name="adj1" fmla="val -66351"/>
              <a:gd name="adj2" fmla="val -8056"/>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3568144" y="4177409"/>
            <a:ext cx="4870174" cy="1569660"/>
          </a:xfrm>
          <a:prstGeom prst="rect">
            <a:avLst/>
          </a:prstGeom>
          <a:noFill/>
        </p:spPr>
        <p:txBody>
          <a:bodyPr wrap="square" rtlCol="0">
            <a:spAutoFit/>
          </a:bodyPr>
          <a:lstStyle/>
          <a:p>
            <a:r>
              <a:rPr lang="en-US" sz="3200" dirty="0">
                <a:latin typeface="Abadi MT Condensed Extra Bold" charset="0"/>
                <a:ea typeface="Abadi MT Condensed Extra Bold" charset="0"/>
                <a:cs typeface="Abadi MT Condensed Extra Bold" charset="0"/>
              </a:rPr>
              <a:t>WAIT DAD</a:t>
            </a:r>
            <a:r>
              <a:rPr lang="mr-IN" sz="3200" dirty="0">
                <a:latin typeface="Abadi MT Condensed Extra Bold" charset="0"/>
                <a:ea typeface="Abadi MT Condensed Extra Bold" charset="0"/>
                <a:cs typeface="Abadi MT Condensed Extra Bold" charset="0"/>
              </a:rPr>
              <a:t>…</a:t>
            </a:r>
            <a:r>
              <a:rPr lang="en-CA" sz="3200" dirty="0">
                <a:latin typeface="Abadi MT Condensed Extra Bold" charset="0"/>
                <a:ea typeface="Abadi MT Condensed Extra Bold" charset="0"/>
                <a:cs typeface="Abadi MT Condensed Extra Bold" charset="0"/>
              </a:rPr>
              <a:t> YOU DON’T REUSE THE SAME PASSWORD DO YOU?</a:t>
            </a:r>
            <a:endParaRPr lang="en-US" sz="3200" dirty="0">
              <a:latin typeface="Abadi MT Condensed Extra Bold" charset="0"/>
              <a:ea typeface="Abadi MT Condensed Extra Bold" charset="0"/>
              <a:cs typeface="Abadi MT Condensed Extra Bold"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254" y="3057239"/>
            <a:ext cx="2717800" cy="3810000"/>
          </a:xfr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2245" y="2580953"/>
            <a:ext cx="3265566" cy="4230008"/>
          </a:xfrm>
          <a:prstGeom prst="rect">
            <a:avLst/>
          </a:prstGeom>
        </p:spPr>
      </p:pic>
    </p:spTree>
    <p:extLst>
      <p:ext uri="{BB962C8B-B14F-4D97-AF65-F5344CB8AC3E}">
        <p14:creationId xmlns:p14="http://schemas.microsoft.com/office/powerpoint/2010/main" val="8320980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Sketchbook.thmx</Template>
  <TotalTime>2829</TotalTime>
  <Words>966</Words>
  <Application>Microsoft Office PowerPoint</Application>
  <PresentationFormat>Widescreen</PresentationFormat>
  <Paragraphs>125</Paragraphs>
  <Slides>17</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Abadi MT Condensed Extra Bold</vt:lpstr>
      <vt:lpstr>Arial</vt:lpstr>
      <vt:lpstr>Bradley Hand ITC TT-Bold</vt:lpstr>
      <vt:lpstr>Calibri</vt:lpstr>
      <vt:lpstr>Cambria</vt:lpstr>
      <vt:lpstr>Century Gothic</vt:lpstr>
      <vt:lpstr>Rage Italic</vt:lpstr>
      <vt:lpstr>Wingdings</vt:lpstr>
      <vt:lpstr>Sketchbook</vt:lpstr>
      <vt:lpstr>Passwords</vt:lpstr>
      <vt:lpstr>PowerPoint Presentation</vt:lpstr>
      <vt:lpstr>Why do we use passwords?</vt:lpstr>
      <vt:lpstr>Weak Passwords</vt:lpstr>
      <vt:lpstr>PowerPoint Presentation</vt:lpstr>
      <vt:lpstr>Strong Passwords</vt:lpstr>
      <vt:lpstr>How to make your passwords stronger</vt:lpstr>
      <vt:lpstr>PowerPoint Presentation</vt:lpstr>
      <vt:lpstr>PowerPoint Presentation</vt:lpstr>
      <vt:lpstr>PowerPoint Presentation</vt:lpstr>
      <vt:lpstr>Password Attacks</vt:lpstr>
      <vt:lpstr>Brute Force Attack</vt:lpstr>
      <vt:lpstr>Dictionary Attack</vt:lpstr>
      <vt:lpstr>Most Common Passwords of 2016</vt:lpstr>
      <vt:lpstr>PowerPoint Presentation</vt:lpstr>
      <vt:lpstr>PowerPoint Presentation</vt:lpstr>
      <vt:lpstr>Recap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Passwords</dc:title>
  <dc:creator>Megan Doherty</dc:creator>
  <cp:lastModifiedBy>Binet, Adam M (ASD-E)</cp:lastModifiedBy>
  <cp:revision>49</cp:revision>
  <dcterms:created xsi:type="dcterms:W3CDTF">2018-04-27T01:50:16Z</dcterms:created>
  <dcterms:modified xsi:type="dcterms:W3CDTF">2018-11-20T18:09:07Z</dcterms:modified>
</cp:coreProperties>
</file>