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7" r:id="rId2"/>
    <p:sldId id="281" r:id="rId3"/>
    <p:sldId id="258" r:id="rId4"/>
    <p:sldId id="259" r:id="rId5"/>
    <p:sldId id="260" r:id="rId6"/>
    <p:sldId id="282" r:id="rId7"/>
    <p:sldId id="261" r:id="rId8"/>
    <p:sldId id="283" r:id="rId9"/>
    <p:sldId id="262" r:id="rId10"/>
    <p:sldId id="263" r:id="rId11"/>
    <p:sldId id="265" r:id="rId12"/>
    <p:sldId id="284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8A91F-F3B0-408A-960C-029A16C0FDCA}" v="30" dt="2018-11-05T13:18:02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48" autoAdjust="0"/>
  </p:normalViewPr>
  <p:slideViewPr>
    <p:cSldViewPr snapToGrid="0" snapToObjects="1">
      <p:cViewPr varScale="1">
        <p:scale>
          <a:sx n="110" d="100"/>
          <a:sy n="110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614342E-D61D-4FF8-B298-0649C4BE4C3F}"/>
  </pc:docChgLst>
  <pc:docChgLst>
    <pc:chgData name="Binet, Adam M (ASD-E)" userId="38b19714-1083-4429-9442-daa9c316a6e3" providerId="ADAL" clId="{C818A91F-F3B0-408A-960C-029A16C0FDCA}"/>
    <pc:docChg chg="custSel modSld">
      <pc:chgData name="Binet, Adam M (ASD-E)" userId="38b19714-1083-4429-9442-daa9c316a6e3" providerId="ADAL" clId="{C818A91F-F3B0-408A-960C-029A16C0FDCA}" dt="2018-11-05T13:18:02.202" v="29" actId="478"/>
      <pc:docMkLst>
        <pc:docMk/>
      </pc:docMkLst>
      <pc:sldChg chg="addSp delSp modSp">
        <pc:chgData name="Binet, Adam M (ASD-E)" userId="38b19714-1083-4429-9442-daa9c316a6e3" providerId="ADAL" clId="{C818A91F-F3B0-408A-960C-029A16C0FDCA}" dt="2018-11-05T13:17:27.003" v="12" actId="1035"/>
        <pc:sldMkLst>
          <pc:docMk/>
          <pc:sldMk cId="639281295" sldId="257"/>
        </pc:sldMkLst>
        <pc:spChg chg="add mod">
          <ac:chgData name="Binet, Adam M (ASD-E)" userId="38b19714-1083-4429-9442-daa9c316a6e3" providerId="ADAL" clId="{C818A91F-F3B0-408A-960C-029A16C0FDCA}" dt="2018-11-05T13:17:27.003" v="12" actId="1035"/>
          <ac:spMkLst>
            <pc:docMk/>
            <pc:sldMk cId="639281295" sldId="257"/>
            <ac:spMk id="7" creationId="{07C24954-A67A-477E-840F-82F1CD9CC89F}"/>
          </ac:spMkLst>
        </pc:spChg>
        <pc:spChg chg="add mod">
          <ac:chgData name="Binet, Adam M (ASD-E)" userId="38b19714-1083-4429-9442-daa9c316a6e3" providerId="ADAL" clId="{C818A91F-F3B0-408A-960C-029A16C0FDCA}" dt="2018-11-05T13:17:27.003" v="12" actId="1035"/>
          <ac:spMkLst>
            <pc:docMk/>
            <pc:sldMk cId="639281295" sldId="257"/>
            <ac:spMk id="8" creationId="{69B20DD9-C1A5-4FEC-BD1A-2118D98C88CC}"/>
          </ac:spMkLst>
        </pc:spChg>
        <pc:picChg chg="del">
          <ac:chgData name="Binet, Adam M (ASD-E)" userId="38b19714-1083-4429-9442-daa9c316a6e3" providerId="ADAL" clId="{C818A91F-F3B0-408A-960C-029A16C0FDCA}" dt="2018-11-05T13:17:21.804" v="0" actId="478"/>
          <ac:picMkLst>
            <pc:docMk/>
            <pc:sldMk cId="639281295" sldId="257"/>
            <ac:picMk id="5" creationId="{00000000-0000-0000-0000-000000000000}"/>
          </ac:picMkLst>
        </pc:picChg>
        <pc:picChg chg="add mod">
          <ac:chgData name="Binet, Adam M (ASD-E)" userId="38b19714-1083-4429-9442-daa9c316a6e3" providerId="ADAL" clId="{C818A91F-F3B0-408A-960C-029A16C0FDCA}" dt="2018-11-05T13:17:27.003" v="12" actId="1035"/>
          <ac:picMkLst>
            <pc:docMk/>
            <pc:sldMk cId="639281295" sldId="257"/>
            <ac:picMk id="6" creationId="{D8FA502B-78BA-45DF-AF55-87751A249988}"/>
          </ac:picMkLst>
        </pc:picChg>
        <pc:picChg chg="add mod">
          <ac:chgData name="Binet, Adam M (ASD-E)" userId="38b19714-1083-4429-9442-daa9c316a6e3" providerId="ADAL" clId="{C818A91F-F3B0-408A-960C-029A16C0FDCA}" dt="2018-11-05T13:17:27.003" v="12" actId="1035"/>
          <ac:picMkLst>
            <pc:docMk/>
            <pc:sldMk cId="639281295" sldId="257"/>
            <ac:picMk id="9" creationId="{C4B8FEB9-A528-40E4-B368-8A3461C4465D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33.242" v="14" actId="478"/>
        <pc:sldMkLst>
          <pc:docMk/>
          <pc:sldMk cId="966826073" sldId="258"/>
        </pc:sldMkLst>
        <pc:picChg chg="del">
          <ac:chgData name="Binet, Adam M (ASD-E)" userId="38b19714-1083-4429-9442-daa9c316a6e3" providerId="ADAL" clId="{C818A91F-F3B0-408A-960C-029A16C0FDCA}" dt="2018-11-05T13:17:33.242" v="14" actId="478"/>
          <ac:picMkLst>
            <pc:docMk/>
            <pc:sldMk cId="966826073" sldId="258"/>
            <ac:picMk id="11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34.627" v="15" actId="478"/>
        <pc:sldMkLst>
          <pc:docMk/>
          <pc:sldMk cId="1993896499" sldId="259"/>
        </pc:sldMkLst>
        <pc:picChg chg="del">
          <ac:chgData name="Binet, Adam M (ASD-E)" userId="38b19714-1083-4429-9442-daa9c316a6e3" providerId="ADAL" clId="{C818A91F-F3B0-408A-960C-029A16C0FDCA}" dt="2018-11-05T13:17:34.627" v="15" actId="478"/>
          <ac:picMkLst>
            <pc:docMk/>
            <pc:sldMk cId="1993896499" sldId="259"/>
            <ac:picMk id="8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36.002" v="16" actId="478"/>
        <pc:sldMkLst>
          <pc:docMk/>
          <pc:sldMk cId="2083630905" sldId="260"/>
        </pc:sldMkLst>
        <pc:picChg chg="del">
          <ac:chgData name="Binet, Adam M (ASD-E)" userId="38b19714-1083-4429-9442-daa9c316a6e3" providerId="ADAL" clId="{C818A91F-F3B0-408A-960C-029A16C0FDCA}" dt="2018-11-05T13:17:36.002" v="16" actId="478"/>
          <ac:picMkLst>
            <pc:docMk/>
            <pc:sldMk cId="2083630905" sldId="260"/>
            <ac:picMk id="6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39.844" v="18" actId="478"/>
        <pc:sldMkLst>
          <pc:docMk/>
          <pc:sldMk cId="568788706" sldId="261"/>
        </pc:sldMkLst>
        <pc:picChg chg="del">
          <ac:chgData name="Binet, Adam M (ASD-E)" userId="38b19714-1083-4429-9442-daa9c316a6e3" providerId="ADAL" clId="{C818A91F-F3B0-408A-960C-029A16C0FDCA}" dt="2018-11-05T13:17:39.844" v="18" actId="478"/>
          <ac:picMkLst>
            <pc:docMk/>
            <pc:sldMk cId="568788706" sldId="261"/>
            <ac:picMk id="7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41.659" v="19" actId="478"/>
        <pc:sldMkLst>
          <pc:docMk/>
          <pc:sldMk cId="1182068945" sldId="262"/>
        </pc:sldMkLst>
        <pc:picChg chg="del">
          <ac:chgData name="Binet, Adam M (ASD-E)" userId="38b19714-1083-4429-9442-daa9c316a6e3" providerId="ADAL" clId="{C818A91F-F3B0-408A-960C-029A16C0FDCA}" dt="2018-11-05T13:17:41.659" v="19" actId="478"/>
          <ac:picMkLst>
            <pc:docMk/>
            <pc:sldMk cId="1182068945" sldId="262"/>
            <ac:picMk id="5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46.370" v="21" actId="478"/>
        <pc:sldMkLst>
          <pc:docMk/>
          <pc:sldMk cId="661540218" sldId="263"/>
        </pc:sldMkLst>
        <pc:picChg chg="del">
          <ac:chgData name="Binet, Adam M (ASD-E)" userId="38b19714-1083-4429-9442-daa9c316a6e3" providerId="ADAL" clId="{C818A91F-F3B0-408A-960C-029A16C0FDCA}" dt="2018-11-05T13:17:46.370" v="21" actId="478"/>
          <ac:picMkLst>
            <pc:docMk/>
            <pc:sldMk cId="661540218" sldId="263"/>
            <ac:picMk id="6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50.306" v="22" actId="478"/>
        <pc:sldMkLst>
          <pc:docMk/>
          <pc:sldMk cId="93346843" sldId="265"/>
        </pc:sldMkLst>
        <pc:picChg chg="del">
          <ac:chgData name="Binet, Adam M (ASD-E)" userId="38b19714-1083-4429-9442-daa9c316a6e3" providerId="ADAL" clId="{C818A91F-F3B0-408A-960C-029A16C0FDCA}" dt="2018-11-05T13:17:50.306" v="22" actId="478"/>
          <ac:picMkLst>
            <pc:docMk/>
            <pc:sldMk cId="93346843" sldId="265"/>
            <ac:picMk id="6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53.434" v="24" actId="478"/>
        <pc:sldMkLst>
          <pc:docMk/>
          <pc:sldMk cId="1217327991" sldId="266"/>
        </pc:sldMkLst>
        <pc:picChg chg="del">
          <ac:chgData name="Binet, Adam M (ASD-E)" userId="38b19714-1083-4429-9442-daa9c316a6e3" providerId="ADAL" clId="{C818A91F-F3B0-408A-960C-029A16C0FDCA}" dt="2018-11-05T13:17:53.434" v="24" actId="478"/>
          <ac:picMkLst>
            <pc:docMk/>
            <pc:sldMk cId="1217327991" sldId="266"/>
            <ac:picMk id="6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55.739" v="25" actId="478"/>
        <pc:sldMkLst>
          <pc:docMk/>
          <pc:sldMk cId="554839768" sldId="267"/>
        </pc:sldMkLst>
        <pc:picChg chg="del">
          <ac:chgData name="Binet, Adam M (ASD-E)" userId="38b19714-1083-4429-9442-daa9c316a6e3" providerId="ADAL" clId="{C818A91F-F3B0-408A-960C-029A16C0FDCA}" dt="2018-11-05T13:17:55.739" v="25" actId="478"/>
          <ac:picMkLst>
            <pc:docMk/>
            <pc:sldMk cId="554839768" sldId="267"/>
            <ac:picMk id="5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57.227" v="26" actId="478"/>
        <pc:sldMkLst>
          <pc:docMk/>
          <pc:sldMk cId="817985502" sldId="268"/>
        </pc:sldMkLst>
        <pc:picChg chg="del">
          <ac:chgData name="Binet, Adam M (ASD-E)" userId="38b19714-1083-4429-9442-daa9c316a6e3" providerId="ADAL" clId="{C818A91F-F3B0-408A-960C-029A16C0FDCA}" dt="2018-11-05T13:17:57.227" v="26" actId="478"/>
          <ac:picMkLst>
            <pc:docMk/>
            <pc:sldMk cId="817985502" sldId="268"/>
            <ac:picMk id="5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59.011" v="27" actId="478"/>
        <pc:sldMkLst>
          <pc:docMk/>
          <pc:sldMk cId="1839507667" sldId="269"/>
        </pc:sldMkLst>
        <pc:picChg chg="del">
          <ac:chgData name="Binet, Adam M (ASD-E)" userId="38b19714-1083-4429-9442-daa9c316a6e3" providerId="ADAL" clId="{C818A91F-F3B0-408A-960C-029A16C0FDCA}" dt="2018-11-05T13:17:59.011" v="27" actId="478"/>
          <ac:picMkLst>
            <pc:docMk/>
            <pc:sldMk cId="1839507667" sldId="269"/>
            <ac:picMk id="5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8:00.618" v="28" actId="478"/>
        <pc:sldMkLst>
          <pc:docMk/>
          <pc:sldMk cId="1430777057" sldId="270"/>
        </pc:sldMkLst>
        <pc:picChg chg="del">
          <ac:chgData name="Binet, Adam M (ASD-E)" userId="38b19714-1083-4429-9442-daa9c316a6e3" providerId="ADAL" clId="{C818A91F-F3B0-408A-960C-029A16C0FDCA}" dt="2018-11-05T13:18:00.618" v="28" actId="478"/>
          <ac:picMkLst>
            <pc:docMk/>
            <pc:sldMk cId="1430777057" sldId="270"/>
            <ac:picMk id="5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8:02.202" v="29" actId="478"/>
        <pc:sldMkLst>
          <pc:docMk/>
          <pc:sldMk cId="1695601540" sldId="271"/>
        </pc:sldMkLst>
        <pc:picChg chg="del">
          <ac:chgData name="Binet, Adam M (ASD-E)" userId="38b19714-1083-4429-9442-daa9c316a6e3" providerId="ADAL" clId="{C818A91F-F3B0-408A-960C-029A16C0FDCA}" dt="2018-11-05T13:18:02.202" v="29" actId="478"/>
          <ac:picMkLst>
            <pc:docMk/>
            <pc:sldMk cId="1695601540" sldId="271"/>
            <ac:picMk id="6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29.818" v="13" actId="478"/>
        <pc:sldMkLst>
          <pc:docMk/>
          <pc:sldMk cId="1269990407" sldId="281"/>
        </pc:sldMkLst>
        <pc:picChg chg="del">
          <ac:chgData name="Binet, Adam M (ASD-E)" userId="38b19714-1083-4429-9442-daa9c316a6e3" providerId="ADAL" clId="{C818A91F-F3B0-408A-960C-029A16C0FDCA}" dt="2018-11-05T13:17:29.818" v="13" actId="478"/>
          <ac:picMkLst>
            <pc:docMk/>
            <pc:sldMk cId="1269990407" sldId="281"/>
            <ac:picMk id="3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37.812" v="17" actId="478"/>
        <pc:sldMkLst>
          <pc:docMk/>
          <pc:sldMk cId="347828591" sldId="282"/>
        </pc:sldMkLst>
        <pc:picChg chg="del">
          <ac:chgData name="Binet, Adam M (ASD-E)" userId="38b19714-1083-4429-9442-daa9c316a6e3" providerId="ADAL" clId="{C818A91F-F3B0-408A-960C-029A16C0FDCA}" dt="2018-11-05T13:17:37.812" v="17" actId="478"/>
          <ac:picMkLst>
            <pc:docMk/>
            <pc:sldMk cId="347828591" sldId="282"/>
            <ac:picMk id="7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43.355" v="20" actId="478"/>
        <pc:sldMkLst>
          <pc:docMk/>
          <pc:sldMk cId="504641803" sldId="283"/>
        </pc:sldMkLst>
        <pc:picChg chg="del">
          <ac:chgData name="Binet, Adam M (ASD-E)" userId="38b19714-1083-4429-9442-daa9c316a6e3" providerId="ADAL" clId="{C818A91F-F3B0-408A-960C-029A16C0FDCA}" dt="2018-11-05T13:17:43.355" v="20" actId="478"/>
          <ac:picMkLst>
            <pc:docMk/>
            <pc:sldMk cId="504641803" sldId="283"/>
            <ac:picMk id="7" creationId="{00000000-0000-0000-0000-000000000000}"/>
          </ac:picMkLst>
        </pc:picChg>
      </pc:sldChg>
      <pc:sldChg chg="delSp">
        <pc:chgData name="Binet, Adam M (ASD-E)" userId="38b19714-1083-4429-9442-daa9c316a6e3" providerId="ADAL" clId="{C818A91F-F3B0-408A-960C-029A16C0FDCA}" dt="2018-11-05T13:17:51.644" v="23" actId="478"/>
        <pc:sldMkLst>
          <pc:docMk/>
          <pc:sldMk cId="471997612" sldId="284"/>
        </pc:sldMkLst>
        <pc:picChg chg="del">
          <ac:chgData name="Binet, Adam M (ASD-E)" userId="38b19714-1083-4429-9442-daa9c316a6e3" providerId="ADAL" clId="{C818A91F-F3B0-408A-960C-029A16C0FDCA}" dt="2018-11-05T13:17:51.644" v="23" actId="478"/>
          <ac:picMkLst>
            <pc:docMk/>
            <pc:sldMk cId="471997612" sldId="284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E5C4-4A2C-8F41-8974-E46CAB4CA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35C3B-6EDA-9A4B-8D2A-C9551886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1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1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can make people vulnerable to leaking out and broadcasting private information.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allows for identity thieves to potentially use that information to steal your identity and pretend to be you.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if you have good privacy policy in place, which you have to consciously change, friends can tag you in their photos or posts, compromising your privacy.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Phones and tablets are super handy and fun to have, but they too can harm our privacy.</a:t>
            </a:r>
          </a:p>
          <a:p>
            <a:endParaRPr lang="en-US" dirty="0"/>
          </a:p>
          <a:p>
            <a:r>
              <a:rPr lang="en-US" dirty="0"/>
              <a:t> Apps on your phone and tablet ask for permissions that put your privacy at risk. Like accessing your social media account to log in!</a:t>
            </a:r>
          </a:p>
          <a:p>
            <a:endParaRPr lang="en-US" dirty="0"/>
          </a:p>
          <a:p>
            <a:r>
              <a:rPr lang="en-US" dirty="0"/>
              <a:t> Tablets and phones are easier to steal then a bulky computer! If your device is stolen, so is all your information kept on it!</a:t>
            </a:r>
          </a:p>
          <a:p>
            <a:endParaRPr lang="en-US" dirty="0"/>
          </a:p>
          <a:p>
            <a:r>
              <a:rPr lang="en-US" dirty="0"/>
              <a:t> Phones and Tablets have GPS, this means that it can tag your location and know where you’re going! YIKES! You can turn off this in your</a:t>
            </a:r>
            <a:r>
              <a:rPr lang="en-US" baseline="0" dirty="0"/>
              <a:t> devices settings.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2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we do to protect ourselves and our computer? Let’s go over some guidelines we can apply</a:t>
            </a:r>
            <a:r>
              <a:rPr lang="en-US" baseline="0" dirty="0"/>
              <a:t> when using the internet at home, in public and at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2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give strangers information about yourself</a:t>
            </a:r>
          </a:p>
          <a:p>
            <a:r>
              <a:rPr lang="en-US" dirty="0"/>
              <a:t>Do not give out your name, address, phone number, school name.</a:t>
            </a:r>
          </a:p>
          <a:p>
            <a:endParaRPr lang="en-US" dirty="0"/>
          </a:p>
          <a:p>
            <a:r>
              <a:rPr lang="en-US" dirty="0"/>
              <a:t>Don’t put this information on your social media</a:t>
            </a:r>
          </a:p>
          <a:p>
            <a:r>
              <a:rPr lang="en-US" dirty="0"/>
              <a:t>No one needs to know your phone number or address. Your real friends already would know it, so why give it to strangers?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2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give out your password to anyone.</a:t>
            </a:r>
            <a:r>
              <a:rPr lang="en-US" baseline="0" dirty="0"/>
              <a:t> </a:t>
            </a:r>
            <a:r>
              <a:rPr lang="en-US" dirty="0"/>
              <a:t>Keep your password a secret! Your privacy is extremely important!</a:t>
            </a:r>
          </a:p>
          <a:p>
            <a:endParaRPr lang="en-US" dirty="0"/>
          </a:p>
          <a:p>
            <a:r>
              <a:rPr lang="en-US" dirty="0"/>
              <a:t>Logout of your account on a website after using it.</a:t>
            </a:r>
            <a:r>
              <a:rPr lang="en-US" baseline="0" dirty="0"/>
              <a:t> </a:t>
            </a:r>
            <a:r>
              <a:rPr lang="en-US" dirty="0"/>
              <a:t>Be sure to ALWAYS logout,</a:t>
            </a:r>
            <a:r>
              <a:rPr lang="en-US" baseline="0" dirty="0"/>
              <a:t> e</a:t>
            </a:r>
            <a:r>
              <a:rPr lang="en-US" dirty="0"/>
              <a:t>specially on a computer in a common 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1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privacy settings on social media</a:t>
            </a:r>
          </a:p>
          <a:p>
            <a:r>
              <a:rPr lang="en-US" dirty="0"/>
              <a:t>The default privacy must be changed in order to make sure your posts and information aren’t public to everyone.</a:t>
            </a:r>
          </a:p>
          <a:p>
            <a:endParaRPr lang="en-US" dirty="0"/>
          </a:p>
          <a:p>
            <a:r>
              <a:rPr lang="en-US" dirty="0"/>
              <a:t>Do not except random friend requests</a:t>
            </a:r>
          </a:p>
          <a:p>
            <a:r>
              <a:rPr lang="en-US" dirty="0"/>
              <a:t>Don’t know them in real life? Deny the request! This is a safe option to take instead of adding fake profiles or dangerous people who could harm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3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before you post</a:t>
            </a:r>
          </a:p>
          <a:p>
            <a:r>
              <a:rPr lang="en-US" dirty="0"/>
              <a:t>There is no reason to put all your personal information and day to day lives online!  Never gives away your address, phone number, social insurance number or even your birthday!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7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Instructor: show this vide as a start of conversation with kids </a:t>
            </a:r>
          </a:p>
          <a:p>
            <a:r>
              <a:rPr lang="en-US" dirty="0"/>
              <a:t>https://</a:t>
            </a:r>
            <a:r>
              <a:rPr lang="en-US" dirty="0" err="1"/>
              <a:t>whatsyourstory.trendmicro.com</a:t>
            </a:r>
            <a:r>
              <a:rPr lang="en-US" dirty="0"/>
              <a:t>/blog/entry/1-a4a0/</a:t>
            </a:r>
          </a:p>
          <a:p>
            <a:endParaRPr lang="en-US" dirty="0"/>
          </a:p>
          <a:p>
            <a:r>
              <a:rPr lang="en-US" dirty="0"/>
              <a:t>What are they talking about? </a:t>
            </a:r>
            <a:r>
              <a:rPr lang="mr-IN" dirty="0"/>
              <a:t>–</a:t>
            </a:r>
            <a:r>
              <a:rPr lang="en-US" dirty="0"/>
              <a:t> Digital privacy</a:t>
            </a:r>
          </a:p>
          <a:p>
            <a:endParaRPr lang="en-US" dirty="0"/>
          </a:p>
          <a:p>
            <a:r>
              <a:rPr lang="en-US" dirty="0"/>
              <a:t>Note for teachers: these terms were made up by these two guys just for this video.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privacy?</a:t>
            </a:r>
          </a:p>
          <a:p>
            <a:r>
              <a:rPr lang="en-US" dirty="0"/>
              <a:t> Privacy is the ability to control what others can know about you, and what others can do with that information.</a:t>
            </a:r>
          </a:p>
          <a:p>
            <a:r>
              <a:rPr lang="en-US" dirty="0"/>
              <a:t> Our information is valuable and our</a:t>
            </a:r>
            <a:r>
              <a:rPr lang="en-US" baseline="0" dirty="0"/>
              <a:t> privacy should be taken seriously.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kind of information should be</a:t>
            </a:r>
            <a:r>
              <a:rPr lang="en-US" baseline="0" dirty="0"/>
              <a:t> kept private from the web? </a:t>
            </a:r>
          </a:p>
          <a:p>
            <a:r>
              <a:rPr lang="en-US" baseline="0" dirty="0"/>
              <a:t>Well we can start with Personally Identifiable Information and Sensitive Identifiable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2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Personally Identifiable Information, or PII, is information that can be used to identify a specific individual.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kids to brain storm 10 items of personally identifiable information.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kind of information is personally identifiable</a:t>
            </a:r>
            <a:r>
              <a:rPr lang="en-US" baseline="0" dirty="0"/>
              <a:t> information? Some examples are birthdates, postal codes, address, phone number and gender.</a:t>
            </a:r>
          </a:p>
          <a:p>
            <a:r>
              <a:rPr lang="en-US" baseline="0" dirty="0"/>
              <a:t>It doesn’t take much to be able to identify someone, all it takes is a zip code, gender and date of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7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Sensitive</a:t>
            </a:r>
            <a:r>
              <a:rPr lang="en-US" baseline="0" dirty="0"/>
              <a:t> Identifiable Information?</a:t>
            </a:r>
          </a:p>
          <a:p>
            <a:r>
              <a:rPr lang="en-US" dirty="0"/>
              <a:t> Information that If put into the wrong hands, could be very harmful to the individual. </a:t>
            </a:r>
          </a:p>
          <a:p>
            <a:r>
              <a:rPr lang="en-US" dirty="0"/>
              <a:t>Sensitive Identifiable Information is information that if taken by someone could be used to steal a person’s identify.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What kind of information is sensitive</a:t>
            </a:r>
            <a:r>
              <a:rPr lang="en-US" baseline="0" dirty="0"/>
              <a:t> identifiable information?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Some examples are social insurance numbers, driver license numbers, bank account information, credit card numbers and passport information.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These should be kept very private!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Anyone of these bits of information could be used to steal your identity.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6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</a:t>
            </a:r>
            <a:r>
              <a:rPr lang="en-US" baseline="0" dirty="0"/>
              <a:t> you recognize any of these websites? You might find </a:t>
            </a:r>
            <a:r>
              <a:rPr lang="en-US" baseline="0" dirty="0" err="1"/>
              <a:t>facebook</a:t>
            </a:r>
            <a:r>
              <a:rPr lang="en-US" baseline="0" dirty="0"/>
              <a:t>, </a:t>
            </a:r>
            <a:r>
              <a:rPr lang="en-US" baseline="0" dirty="0" err="1"/>
              <a:t>instagram</a:t>
            </a:r>
            <a:r>
              <a:rPr lang="en-US" baseline="0" dirty="0"/>
              <a:t>, twitter and </a:t>
            </a:r>
            <a:r>
              <a:rPr lang="en-US" baseline="0" dirty="0" err="1"/>
              <a:t>youtube</a:t>
            </a:r>
            <a:r>
              <a:rPr lang="en-US" baseline="0" dirty="0"/>
              <a:t> to be familiar.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35C3B-6EDA-9A4B-8D2A-C95518868B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A2F7ECE-589A-DF45-96B2-4DFFE34AEFA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A65A310-4D23-9641-A6A5-D26BE00D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Digital Privacy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Cyberimmunization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A502B-78BA-45DF-AF55-87751A249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881">
            <a:off x="1525089" y="4181365"/>
            <a:ext cx="1674867" cy="6132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C24954-A67A-477E-840F-82F1CD9CC89F}"/>
              </a:ext>
            </a:extLst>
          </p:cNvPr>
          <p:cNvSpPr txBox="1">
            <a:spLocks/>
          </p:cNvSpPr>
          <p:nvPr/>
        </p:nvSpPr>
        <p:spPr>
          <a:xfrm rot="20514178">
            <a:off x="1336326" y="3883975"/>
            <a:ext cx="1909321" cy="348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Created By: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B20DD9-C1A5-4FEC-BD1A-2118D98C88CC}"/>
              </a:ext>
            </a:extLst>
          </p:cNvPr>
          <p:cNvSpPr txBox="1">
            <a:spLocks/>
          </p:cNvSpPr>
          <p:nvPr/>
        </p:nvSpPr>
        <p:spPr>
          <a:xfrm rot="20514178">
            <a:off x="1678763" y="4730616"/>
            <a:ext cx="1909321" cy="348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For:</a:t>
            </a:r>
          </a:p>
        </p:txBody>
      </p:sp>
      <p:pic>
        <p:nvPicPr>
          <p:cNvPr id="9" name="08CCD962-8FB6-4DCF-A9FF-96263742ABCA" descr="4789D947-CF3A-45DC-87BE-0F435D6DC23D@hitronhub">
            <a:extLst>
              <a:ext uri="{FF2B5EF4-FFF2-40B4-BE49-F238E27FC236}">
                <a16:creationId xmlns:a16="http://schemas.microsoft.com/office/drawing/2014/main" id="{C4B8FEB9-A528-40E4-B368-8A3461C44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303">
            <a:off x="1460337" y="5043263"/>
            <a:ext cx="2341395" cy="39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8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261" y="3788178"/>
            <a:ext cx="5780396" cy="2485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Social media can broadcast information to </a:t>
            </a:r>
            <a:r>
              <a:rPr lang="en-US" sz="2400" b="1" dirty="0">
                <a:solidFill>
                  <a:srgbClr val="800000"/>
                </a:solidFill>
                <a:latin typeface="Century Gothic" charset="0"/>
                <a:ea typeface="Century Gothic" charset="0"/>
                <a:cs typeface="Century Gothic" charset="0"/>
              </a:rPr>
              <a:t>identity thieves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algn="ctr">
              <a:buFont typeface="Wingdings" charset="2"/>
              <a:buChar char="q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Nothing posted online is private!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454982" y="1743423"/>
            <a:ext cx="3132088" cy="1721899"/>
          </a:xfrm>
          <a:prstGeom prst="wedgeEllipseCallout">
            <a:avLst>
              <a:gd name="adj1" fmla="val -75553"/>
              <a:gd name="adj2" fmla="val 3566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00"/>
                </a:solidFill>
              </a:rPr>
              <a:t>How can this possibly harm me?</a:t>
            </a:r>
          </a:p>
        </p:txBody>
      </p:sp>
      <p:pic>
        <p:nvPicPr>
          <p:cNvPr id="10" name="Picture 9" descr="boy-thinking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23" y="3308531"/>
            <a:ext cx="1011958" cy="27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4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6799191" cy="144267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705600" cy="4023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Social media websites and apps have settings for privacy, but you have to change them yourself.</a:t>
            </a:r>
          </a:p>
          <a:p>
            <a:pPr>
              <a:buFont typeface="Wingdings" charset="2"/>
              <a:buChar char="q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Friends can tag you in their photos and post, putting your privacy at risk!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0" y="1971464"/>
            <a:ext cx="3352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Phone/Tablet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Apps on your phone and tablet 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ask for permissions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that put your privacy at risk. For example, accessing your social media account to log in!</a:t>
            </a:r>
          </a:p>
          <a:p>
            <a:pPr>
              <a:buFont typeface="Wingdings" charset="2"/>
              <a:buChar char="q"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Tablets and phones are easier to steal then a bulky computer! If your device is stolen, so is all your information kept on it!</a:t>
            </a:r>
          </a:p>
          <a:p>
            <a:pPr>
              <a:buFont typeface="Wingdings" charset="2"/>
              <a:buChar char="q"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q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Phones and Tablets have GPS, this means that it can tag your location and know where you’re going! YIKES!</a:t>
            </a:r>
          </a:p>
        </p:txBody>
      </p:sp>
    </p:spTree>
    <p:extLst>
      <p:ext uri="{BB962C8B-B14F-4D97-AF65-F5344CB8AC3E}">
        <p14:creationId xmlns:p14="http://schemas.microsoft.com/office/powerpoint/2010/main" val="47199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2" y="1006942"/>
            <a:ext cx="10721920" cy="1442674"/>
          </a:xfrm>
        </p:spPr>
        <p:txBody>
          <a:bodyPr/>
          <a:lstStyle/>
          <a:p>
            <a:pPr marL="0" indent="0"/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How to protect your computer &amp; yourself?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6527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122" name="Picture 2" descr="/var/folders/w0/162vhnvd6sb8vss0573t1h480000gn/T/com.microsoft.Powerpoint/WebArchiveCopyPasteTempFiles/2Q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02" y="2632568"/>
            <a:ext cx="3998761" cy="39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2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Privacy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CA" b="1" dirty="0">
                <a:latin typeface="Century Gothic" charset="0"/>
                <a:ea typeface="Century Gothic" charset="0"/>
                <a:cs typeface="Century Gothic" charset="0"/>
              </a:rPr>
              <a:t>Don’t give strangers information about yourself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fontAlgn="base">
              <a:buFont typeface="Wingdings" charset="2"/>
              <a:buChar char="q"/>
            </a:pPr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Do not give out your name, address, phone number, school name.</a:t>
            </a:r>
          </a:p>
          <a:p>
            <a:pPr marL="0" indent="0" fontAlgn="base">
              <a:buNone/>
            </a:pPr>
            <a:endParaRPr lang="en-CA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fontAlgn="base">
              <a:buNone/>
            </a:pPr>
            <a:r>
              <a:rPr lang="en-CA" b="1" dirty="0">
                <a:latin typeface="Century Gothic" charset="0"/>
                <a:ea typeface="Century Gothic" charset="0"/>
                <a:cs typeface="Century Gothic" charset="0"/>
              </a:rPr>
              <a:t>Don’t put personal information on your social media</a:t>
            </a:r>
          </a:p>
          <a:p>
            <a:pPr fontAlgn="base">
              <a:buFont typeface="Wingdings" charset="2"/>
              <a:buChar char="q"/>
            </a:pPr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No one needs to know your phone number or address. Your real friends already would know it, so why give it to strangers?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3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Privacy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Do not give out your password to anyone</a:t>
            </a:r>
          </a:p>
          <a:p>
            <a:pPr>
              <a:buFont typeface="Wingdings" charset="2"/>
              <a:buChar char="q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Keep your password a secret! Your privacy is extremely important!</a:t>
            </a:r>
          </a:p>
          <a:p>
            <a:pPr marL="0" indent="0">
              <a:buNone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fontAlgn="base">
              <a:buNone/>
            </a:pPr>
            <a:r>
              <a:rPr lang="en-CA" b="1" dirty="0">
                <a:latin typeface="Century Gothic" charset="0"/>
                <a:ea typeface="Century Gothic" charset="0"/>
                <a:cs typeface="Century Gothic" charset="0"/>
              </a:rPr>
              <a:t>Logout of your account on a website after using it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fontAlgn="base">
              <a:buFont typeface="Wingdings" charset="2"/>
              <a:buChar char="q"/>
            </a:pPr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Be sure to ALWAYS logout.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fontAlgn="base">
              <a:buFont typeface="Wingdings" charset="2"/>
              <a:buChar char="q"/>
            </a:pPr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Especially on a computer in a </a:t>
            </a:r>
            <a:r>
              <a:rPr lang="en-CA" b="1" dirty="0">
                <a:latin typeface="Century Gothic" charset="0"/>
                <a:ea typeface="Century Gothic" charset="0"/>
                <a:cs typeface="Century Gothic" charset="0"/>
              </a:rPr>
              <a:t>common </a:t>
            </a:r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area.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8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Privacy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Check your privacy settings on social media</a:t>
            </a:r>
          </a:p>
          <a:p>
            <a:pPr>
              <a:buFont typeface="Wingdings" charset="2"/>
              <a:buChar char="q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The default privacy must be changed in order to make sure your posts and information aren’t public to everyone.</a:t>
            </a:r>
          </a:p>
          <a:p>
            <a:pPr marL="0" indent="0">
              <a:buNone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Do not except random friend requests</a:t>
            </a:r>
          </a:p>
          <a:p>
            <a:pPr>
              <a:buFont typeface="Wingdings" charset="2"/>
              <a:buChar char="q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Don’t know them in real life? Deny the request! This is a safe option to take instead of adding fake profiles or dangerous people who could harm you.</a:t>
            </a:r>
          </a:p>
        </p:txBody>
      </p:sp>
    </p:spTree>
    <p:extLst>
      <p:ext uri="{BB962C8B-B14F-4D97-AF65-F5344CB8AC3E}">
        <p14:creationId xmlns:p14="http://schemas.microsoft.com/office/powerpoint/2010/main" val="183950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Privacy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Think before you post</a:t>
            </a:r>
          </a:p>
          <a:p>
            <a:pPr>
              <a:buFont typeface="Wingdings" charset="2"/>
              <a:buChar char="q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There is no reason to put all your personal information and day to day lives online!  Never gives away your address, phone number, social insurance number or even your birthday!</a:t>
            </a:r>
          </a:p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Ask a parent or trusted adult</a:t>
            </a:r>
          </a:p>
          <a:p>
            <a:pPr>
              <a:buFont typeface="Wingdings" charset="2"/>
              <a:buChar char="q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It’s fun to post pictures of friends and trips, or talk to friends online. The best thing you can before posting anything is asking your parents or a trusted adult if it is okay.</a:t>
            </a:r>
          </a:p>
        </p:txBody>
      </p:sp>
    </p:spTree>
    <p:extLst>
      <p:ext uri="{BB962C8B-B14F-4D97-AF65-F5344CB8AC3E}">
        <p14:creationId xmlns:p14="http://schemas.microsoft.com/office/powerpoint/2010/main" val="143077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Recap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959428"/>
            <a:ext cx="10058400" cy="390966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endParaRPr lang="en-US" sz="2400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Privacy: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The ability to control what others can know about you, and what others can do with that information.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Personally Identifiable Information: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Information that can be used to identify a specific individual.</a:t>
            </a:r>
            <a:r>
              <a:rPr lang="en-US" sz="2400" i="1" dirty="0">
                <a:latin typeface="Century Gothic" charset="0"/>
                <a:ea typeface="Century Gothic" charset="0"/>
                <a:cs typeface="Century Gothic" charset="0"/>
              </a:rPr>
              <a:t>at could be exploited to cause harm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Sensitive Identifiable Information: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Information that If put into the wrong hands, it could be very harmful to the individual.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od fog advantage of a known vulnerability.</a:t>
            </a:r>
          </a:p>
          <a:p>
            <a:pPr marL="91440" lvl="1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Stay safe and be smart! Remember the guidelines!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560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igital_privac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8815" y="813229"/>
            <a:ext cx="9651180" cy="5428654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8" name="Rectangle 7"/>
          <p:cNvSpPr/>
          <p:nvPr/>
        </p:nvSpPr>
        <p:spPr>
          <a:xfrm>
            <a:off x="3894151" y="351564"/>
            <a:ext cx="437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b="1" dirty="0" err="1"/>
              <a:t>Facething</a:t>
            </a:r>
            <a:r>
              <a:rPr lang="en-US" sz="2400" b="1" dirty="0"/>
              <a:t> &amp; </a:t>
            </a:r>
            <a:r>
              <a:rPr lang="en-US" sz="2400" b="1" dirty="0" err="1"/>
              <a:t>Tweetamajig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99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030" y="1420566"/>
            <a:ext cx="10272930" cy="44485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Control what others can know about you, and what others can do with that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18329">
            <a:off x="4871125" y="3378707"/>
            <a:ext cx="1070448" cy="877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7535">
            <a:off x="6020816" y="4535008"/>
            <a:ext cx="1544782" cy="1282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92395">
            <a:off x="6893940" y="3297419"/>
            <a:ext cx="1176228" cy="752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4552">
            <a:off x="8185524" y="4454539"/>
            <a:ext cx="1060854" cy="108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34258">
            <a:off x="9415089" y="3427556"/>
            <a:ext cx="1440736" cy="1431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60" y="295909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2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2" y="985418"/>
            <a:ext cx="10721920" cy="1442674"/>
          </a:xfrm>
        </p:spPr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What kind of information should you be keeping private?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428092"/>
            <a:ext cx="9956800" cy="3561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	</a:t>
            </a:r>
          </a:p>
          <a:p>
            <a:pPr marL="0" indent="0" algn="ctr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Century Gothic" charset="0"/>
                <a:ea typeface="Century Gothic" charset="0"/>
                <a:cs typeface="Century Gothic" charset="0"/>
              </a:rPr>
              <a:t>Personal</a:t>
            </a:r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Information</a:t>
            </a:r>
          </a:p>
          <a:p>
            <a:pPr marL="0" indent="0" algn="ctr">
              <a:buNone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Century Gothic" charset="0"/>
                <a:ea typeface="Century Gothic" charset="0"/>
                <a:cs typeface="Century Gothic" charset="0"/>
              </a:rPr>
              <a:t>Sensitive</a:t>
            </a:r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2780146"/>
            <a:ext cx="1713647" cy="3324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59" y="2702719"/>
            <a:ext cx="1622816" cy="34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599" y="1538948"/>
            <a:ext cx="10280615" cy="4450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Any information that can be used to identity a specific individual is </a:t>
            </a:r>
            <a:r>
              <a:rPr lang="en-US" sz="2400" b="1" i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Personally Identifiable Information </a:t>
            </a:r>
          </a:p>
          <a:p>
            <a:pPr marL="0" indent="0">
              <a:buNone/>
            </a:pPr>
            <a:endParaRPr lang="en-US" sz="2400" i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Anything that 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can make it possible to locate, contact or identify an individual.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324" y="4752573"/>
            <a:ext cx="49940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800000"/>
                </a:solidFill>
              </a:rPr>
              <a:t>Any ideas what this can be?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7932" y="4054225"/>
            <a:ext cx="1458949" cy="26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3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8144589" cy="1442674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Is this personally identifiable information?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879238"/>
            <a:ext cx="7277686" cy="4110488"/>
          </a:xfrm>
        </p:spPr>
        <p:txBody>
          <a:bodyPr/>
          <a:lstStyle/>
          <a:p>
            <a:pPr fontAlgn="base">
              <a:buFont typeface="Courier New"/>
              <a:buChar char="o"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 birthdate</a:t>
            </a:r>
          </a:p>
          <a:p>
            <a:pPr fontAlgn="base">
              <a:buFont typeface="Courier New"/>
              <a:buChar char="o"/>
            </a:pPr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 school name</a:t>
            </a:r>
          </a:p>
          <a:p>
            <a:pPr fontAlgn="base">
              <a:buFont typeface="Courier New"/>
              <a:buChar char="o"/>
            </a:pPr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 your parents’ phone number</a:t>
            </a:r>
          </a:p>
          <a:p>
            <a:pPr fontAlgn="base">
              <a:buFont typeface="Courier New"/>
              <a:buChar char="o"/>
            </a:pPr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 your pet name</a:t>
            </a:r>
          </a:p>
          <a:p>
            <a:pPr fontAlgn="base"/>
            <a:endParaRPr lang="en-US" dirty="0"/>
          </a:p>
          <a:p>
            <a:pPr marL="0" indent="0" fontAlgn="base">
              <a:buNone/>
            </a:pPr>
            <a:endParaRPr lang="en-US" b="1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91178" y="2263381"/>
            <a:ext cx="4272066" cy="1280662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A postal code, gender and date of birth can be enough information to find a person online.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53" y="3747845"/>
            <a:ext cx="2989729" cy="27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Sensitive Identifiable Information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Information that if put into the wrong hands, could be very harmful to the individual. </a:t>
            </a:r>
          </a:p>
          <a:p>
            <a:pPr>
              <a:buFont typeface="Wingdings" charset="2"/>
              <a:buChar char="q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Sensitive Identifiable Information</a:t>
            </a:r>
            <a:r>
              <a:rPr lang="en-US" sz="24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is information that if taken by someone could be used to steal a person’s identify.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49" y="4480787"/>
            <a:ext cx="1832066" cy="18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97" y="436563"/>
            <a:ext cx="10721920" cy="1442674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Sensitive Identifiable Information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84" lvl="1" indent="0" fontAlgn="base">
              <a:buNone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 fontAlgn="base"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Social Insurance Number</a:t>
            </a:r>
          </a:p>
          <a:p>
            <a:pPr lvl="1" fontAlgn="base"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Driver’s License Number</a:t>
            </a:r>
          </a:p>
          <a:p>
            <a:pPr lvl="1" fontAlgn="base"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Bank account information</a:t>
            </a:r>
          </a:p>
          <a:p>
            <a:pPr lvl="1" fontAlgn="base"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 Credit Card Number</a:t>
            </a:r>
          </a:p>
          <a:p>
            <a:pPr lvl="1" fontAlgn="base">
              <a:buFont typeface="Wingdings" charset="2"/>
              <a:buChar char="q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Passport Information</a:t>
            </a:r>
          </a:p>
          <a:p>
            <a:endParaRPr lang="en-US" dirty="0"/>
          </a:p>
        </p:txBody>
      </p:sp>
      <p:pic>
        <p:nvPicPr>
          <p:cNvPr id="2054" name="Picture 6" descr="/var/folders/w0/162vhnvd6sb8vss0573t1h480000gn/T/com.microsoft.Powerpoint/WebArchiveCopyPasteTempFiles/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98" y="1962931"/>
            <a:ext cx="2389215" cy="351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/var/folders/w0/162vhnvd6sb8vss0573t1h480000gn/T/com.microsoft.Powerpoint/WebArchiveCopyPasteTempFiles/C3oOBDjsre3lAAAAAElFTkSuQm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24" y="3980871"/>
            <a:ext cx="3297681" cy="24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4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Social Media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778241"/>
            <a:ext cx="7274742" cy="43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8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565</TotalTime>
  <Words>1287</Words>
  <Application>Microsoft Office PowerPoint</Application>
  <PresentationFormat>Widescreen</PresentationFormat>
  <Paragraphs>150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Bradley Hand ITC TT-Bold</vt:lpstr>
      <vt:lpstr>Calibri</vt:lpstr>
      <vt:lpstr>Cambria</vt:lpstr>
      <vt:lpstr>Century Gothic</vt:lpstr>
      <vt:lpstr>Courier New</vt:lpstr>
      <vt:lpstr>Mangal</vt:lpstr>
      <vt:lpstr>Rage Italic</vt:lpstr>
      <vt:lpstr>Wingdings</vt:lpstr>
      <vt:lpstr>Sketchbook</vt:lpstr>
      <vt:lpstr>Digital Privacy</vt:lpstr>
      <vt:lpstr>PowerPoint Presentation</vt:lpstr>
      <vt:lpstr>Privacy</vt:lpstr>
      <vt:lpstr>What kind of information should you be keeping private?</vt:lpstr>
      <vt:lpstr>PowerPoint Presentation</vt:lpstr>
      <vt:lpstr>Is this personally identifiable information?</vt:lpstr>
      <vt:lpstr>Sensitive Identifiable Information</vt:lpstr>
      <vt:lpstr>Sensitive Identifiable Information</vt:lpstr>
      <vt:lpstr>Social Media</vt:lpstr>
      <vt:lpstr>Nothing posted online is private!</vt:lpstr>
      <vt:lpstr>Social Media</vt:lpstr>
      <vt:lpstr>Phone/Tablet Apps</vt:lpstr>
      <vt:lpstr>How to protect your computer &amp; yourself?</vt:lpstr>
      <vt:lpstr>Privacy Guidelines</vt:lpstr>
      <vt:lpstr>Privacy Guidelines</vt:lpstr>
      <vt:lpstr>Privacy Guidelines</vt:lpstr>
      <vt:lpstr>Privacy Guidelines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Privacy</dc:title>
  <dc:creator>Megan Doherty</dc:creator>
  <cp:lastModifiedBy>Binet, Adam M (ASD-E)</cp:lastModifiedBy>
  <cp:revision>31</cp:revision>
  <dcterms:created xsi:type="dcterms:W3CDTF">2018-04-30T12:59:51Z</dcterms:created>
  <dcterms:modified xsi:type="dcterms:W3CDTF">2018-11-05T13:18:02Z</dcterms:modified>
</cp:coreProperties>
</file>