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888" r:id="rId2"/>
  </p:sldMasterIdLst>
  <p:sldIdLst>
    <p:sldId id="285" r:id="rId3"/>
    <p:sldId id="422" r:id="rId4"/>
    <p:sldId id="382" r:id="rId5"/>
    <p:sldId id="520" r:id="rId6"/>
    <p:sldId id="383" r:id="rId7"/>
    <p:sldId id="439" r:id="rId8"/>
    <p:sldId id="521" r:id="rId9"/>
    <p:sldId id="419" r:id="rId10"/>
    <p:sldId id="522" r:id="rId11"/>
    <p:sldId id="386" r:id="rId12"/>
    <p:sldId id="420" r:id="rId13"/>
    <p:sldId id="523" r:id="rId14"/>
    <p:sldId id="516" r:id="rId15"/>
    <p:sldId id="524" r:id="rId16"/>
    <p:sldId id="517" r:id="rId17"/>
    <p:sldId id="453" r:id="rId18"/>
    <p:sldId id="525" r:id="rId19"/>
    <p:sldId id="526" r:id="rId20"/>
    <p:sldId id="388" r:id="rId21"/>
    <p:sldId id="389" r:id="rId22"/>
    <p:sldId id="488" r:id="rId23"/>
    <p:sldId id="508" r:id="rId24"/>
    <p:sldId id="444" r:id="rId25"/>
    <p:sldId id="445" r:id="rId26"/>
    <p:sldId id="446" r:id="rId27"/>
    <p:sldId id="447" r:id="rId28"/>
    <p:sldId id="527" r:id="rId29"/>
    <p:sldId id="528" r:id="rId30"/>
    <p:sldId id="529" r:id="rId31"/>
    <p:sldId id="476" r:id="rId32"/>
    <p:sldId id="455" r:id="rId33"/>
    <p:sldId id="477" r:id="rId34"/>
    <p:sldId id="478" r:id="rId35"/>
    <p:sldId id="479" r:id="rId36"/>
    <p:sldId id="481" r:id="rId37"/>
    <p:sldId id="456" r:id="rId38"/>
    <p:sldId id="509" r:id="rId39"/>
    <p:sldId id="531" r:id="rId40"/>
    <p:sldId id="482" r:id="rId41"/>
    <p:sldId id="484" r:id="rId42"/>
    <p:sldId id="485" r:id="rId43"/>
    <p:sldId id="486" r:id="rId44"/>
    <p:sldId id="487" r:id="rId45"/>
    <p:sldId id="532" r:id="rId46"/>
    <p:sldId id="533" r:id="rId47"/>
    <p:sldId id="534" r:id="rId48"/>
    <p:sldId id="502" r:id="rId49"/>
    <p:sldId id="492" r:id="rId50"/>
    <p:sldId id="500" r:id="rId51"/>
    <p:sldId id="501" r:id="rId52"/>
    <p:sldId id="495" r:id="rId53"/>
    <p:sldId id="530" r:id="rId54"/>
    <p:sldId id="515"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271" autoAdjust="0"/>
    <p:restoredTop sz="88988" autoAdjust="0"/>
  </p:normalViewPr>
  <p:slideViewPr>
    <p:cSldViewPr>
      <p:cViewPr varScale="1">
        <p:scale>
          <a:sx n="69" d="100"/>
          <a:sy n="69" d="100"/>
        </p:scale>
        <p:origin x="504" y="60"/>
      </p:cViewPr>
      <p:guideLst>
        <p:guide orient="horz" pos="2160"/>
        <p:guide pos="2880"/>
      </p:guideLst>
    </p:cSldViewPr>
  </p:slideViewPr>
  <p:notesTextViewPr>
    <p:cViewPr>
      <p:scale>
        <a:sx n="100" d="100"/>
        <a:sy n="100" d="100"/>
      </p:scale>
      <p:origin x="0" y="0"/>
    </p:cViewPr>
  </p:notesTextViewPr>
  <p:sorterViewPr>
    <p:cViewPr>
      <p:scale>
        <a:sx n="53" d="100"/>
        <a:sy n="53" d="100"/>
      </p:scale>
      <p:origin x="0" y="2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71600" y="1371600"/>
            <a:ext cx="6400800" cy="1752600"/>
          </a:xfrm>
        </p:spPr>
        <p:txBody>
          <a:bodyPr/>
          <a:lstStyle>
            <a:lvl1pPr>
              <a:defRPr sz="4400"/>
            </a:lvl1pPr>
          </a:lstStyle>
          <a:p>
            <a:pPr lvl="0"/>
            <a:r>
              <a:rPr lang="en-US" altLang="en-US" noProof="0" smtClean="0"/>
              <a:t>Click to edit Master title style</a:t>
            </a:r>
          </a:p>
        </p:txBody>
      </p:sp>
      <p:sp>
        <p:nvSpPr>
          <p:cNvPr id="5123" name="Rectangle 3"/>
          <p:cNvSpPr>
            <a:spLocks noGrp="1" noChangeArrowheads="1"/>
          </p:cNvSpPr>
          <p:nvPr>
            <p:ph type="subTitle" idx="1"/>
          </p:nvPr>
        </p:nvSpPr>
        <p:spPr>
          <a:xfrm>
            <a:off x="1447800" y="3810000"/>
            <a:ext cx="6248400" cy="1371600"/>
          </a:xfrm>
        </p:spPr>
        <p:txBody>
          <a:bodyPr/>
          <a:lstStyle>
            <a:lvl1pPr marL="0" indent="0">
              <a:buFontTx/>
              <a:buNone/>
              <a:defRPr/>
            </a:lvl1pPr>
          </a:lstStyle>
          <a:p>
            <a:pPr lvl="0"/>
            <a:r>
              <a:rPr lang="en-US" altLang="en-US" noProof="0" smtClean="0"/>
              <a:t>Click to edit Master subtitle style</a:t>
            </a:r>
          </a:p>
        </p:txBody>
      </p:sp>
      <p:sp>
        <p:nvSpPr>
          <p:cNvPr id="5124" name="Rectangle 4"/>
          <p:cNvSpPr>
            <a:spLocks noGrp="1" noChangeArrowheads="1"/>
          </p:cNvSpPr>
          <p:nvPr>
            <p:ph type="dt" sz="half" idx="2"/>
          </p:nvPr>
        </p:nvSpPr>
        <p:spPr>
          <a:xfrm>
            <a:off x="7010400" y="6172200"/>
            <a:ext cx="1524000" cy="457200"/>
          </a:xfrm>
        </p:spPr>
        <p:txBody>
          <a:bodyPr/>
          <a:lstStyle>
            <a:lvl1pPr>
              <a:defRPr/>
            </a:lvl1pPr>
          </a:lstStyle>
          <a:p>
            <a:endParaRPr lang="en-US" altLang="en-US" dirty="0">
              <a:solidFill>
                <a:srgbClr val="FFFFFF"/>
              </a:solidFill>
            </a:endParaRPr>
          </a:p>
        </p:txBody>
      </p:sp>
      <p:sp>
        <p:nvSpPr>
          <p:cNvPr id="5125" name="Rectangle 5"/>
          <p:cNvSpPr>
            <a:spLocks noGrp="1" noChangeArrowheads="1"/>
          </p:cNvSpPr>
          <p:nvPr>
            <p:ph type="ftr" sz="quarter" idx="3"/>
          </p:nvPr>
        </p:nvSpPr>
        <p:spPr>
          <a:xfrm>
            <a:off x="3124200" y="6172200"/>
            <a:ext cx="2895600" cy="457200"/>
          </a:xfrm>
        </p:spPr>
        <p:txBody>
          <a:bodyPr/>
          <a:lstStyle>
            <a:lvl1pPr>
              <a:defRPr/>
            </a:lvl1pPr>
          </a:lstStyle>
          <a:p>
            <a:endParaRPr lang="en-US" altLang="en-US" dirty="0">
              <a:solidFill>
                <a:srgbClr val="FFFFFF"/>
              </a:solidFill>
            </a:endParaRPr>
          </a:p>
        </p:txBody>
      </p:sp>
      <p:sp>
        <p:nvSpPr>
          <p:cNvPr id="5126" name="Rectangle 6"/>
          <p:cNvSpPr>
            <a:spLocks noGrp="1" noChangeArrowheads="1"/>
          </p:cNvSpPr>
          <p:nvPr>
            <p:ph type="sldNum" sz="quarter" idx="4"/>
          </p:nvPr>
        </p:nvSpPr>
        <p:spPr>
          <a:xfrm>
            <a:off x="533400" y="6172200"/>
            <a:ext cx="1219200" cy="457200"/>
          </a:xfrm>
        </p:spPr>
        <p:txBody>
          <a:bodyPr/>
          <a:lstStyle>
            <a:lvl1pPr>
              <a:defRPr/>
            </a:lvl1pPr>
          </a:lstStyle>
          <a:p>
            <a:fld id="{8793D0F1-B5A4-4459-8D6A-34FEDEF5F88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9762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877F9F2-D0FF-4594-A20F-FB50FD93D6E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4434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05550" y="1143000"/>
            <a:ext cx="169545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1143000"/>
            <a:ext cx="493395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896B32E-521D-4110-9D92-5BC07FABF81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86363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143004"/>
            <a:ext cx="6781800" cy="1527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895600"/>
            <a:ext cx="33147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895600"/>
            <a:ext cx="33147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0" y="6172200"/>
            <a:ext cx="1905000" cy="457200"/>
          </a:xfrm>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a:xfrm>
            <a:off x="3048000" y="6172200"/>
            <a:ext cx="2895600" cy="457200"/>
          </a:xfrm>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a:xfrm>
            <a:off x="381000" y="6172200"/>
            <a:ext cx="1295400" cy="457200"/>
          </a:xfrm>
        </p:spPr>
        <p:txBody>
          <a:bodyPr/>
          <a:lstStyle>
            <a:lvl1pPr>
              <a:defRPr/>
            </a:lvl1pPr>
          </a:lstStyle>
          <a:p>
            <a:fld id="{8D856148-3573-466D-A3D9-E0716F5D890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75363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71600" y="1371600"/>
            <a:ext cx="6400800" cy="1752600"/>
          </a:xfrm>
        </p:spPr>
        <p:txBody>
          <a:bodyPr/>
          <a:lstStyle>
            <a:lvl1pPr>
              <a:defRPr sz="4400"/>
            </a:lvl1pPr>
          </a:lstStyle>
          <a:p>
            <a:pPr lvl="0"/>
            <a:r>
              <a:rPr lang="en-US" altLang="en-US" noProof="0" smtClean="0"/>
              <a:t>Click to edit Master title style</a:t>
            </a:r>
          </a:p>
        </p:txBody>
      </p:sp>
      <p:sp>
        <p:nvSpPr>
          <p:cNvPr id="5123" name="Rectangle 3"/>
          <p:cNvSpPr>
            <a:spLocks noGrp="1" noChangeArrowheads="1"/>
          </p:cNvSpPr>
          <p:nvPr>
            <p:ph type="subTitle" idx="1"/>
          </p:nvPr>
        </p:nvSpPr>
        <p:spPr>
          <a:xfrm>
            <a:off x="1447800" y="3810000"/>
            <a:ext cx="6248400" cy="1371600"/>
          </a:xfrm>
        </p:spPr>
        <p:txBody>
          <a:bodyPr/>
          <a:lstStyle>
            <a:lvl1pPr marL="0" indent="0">
              <a:buFontTx/>
              <a:buNone/>
              <a:defRPr/>
            </a:lvl1pPr>
          </a:lstStyle>
          <a:p>
            <a:pPr lvl="0"/>
            <a:r>
              <a:rPr lang="en-US" altLang="en-US" noProof="0" smtClean="0"/>
              <a:t>Click to edit Master subtitle style</a:t>
            </a:r>
          </a:p>
        </p:txBody>
      </p:sp>
      <p:sp>
        <p:nvSpPr>
          <p:cNvPr id="5124" name="Rectangle 4"/>
          <p:cNvSpPr>
            <a:spLocks noGrp="1" noChangeArrowheads="1"/>
          </p:cNvSpPr>
          <p:nvPr>
            <p:ph type="dt" sz="half" idx="2"/>
          </p:nvPr>
        </p:nvSpPr>
        <p:spPr>
          <a:xfrm>
            <a:off x="7010400" y="6172200"/>
            <a:ext cx="1524000" cy="457200"/>
          </a:xfrm>
        </p:spPr>
        <p:txBody>
          <a:bodyPr/>
          <a:lstStyle>
            <a:lvl1pPr>
              <a:defRPr/>
            </a:lvl1pPr>
          </a:lstStyle>
          <a:p>
            <a:endParaRPr lang="en-US" altLang="en-US" dirty="0">
              <a:solidFill>
                <a:srgbClr val="FFFFFF"/>
              </a:solidFill>
            </a:endParaRPr>
          </a:p>
        </p:txBody>
      </p:sp>
      <p:sp>
        <p:nvSpPr>
          <p:cNvPr id="5125" name="Rectangle 5"/>
          <p:cNvSpPr>
            <a:spLocks noGrp="1" noChangeArrowheads="1"/>
          </p:cNvSpPr>
          <p:nvPr>
            <p:ph type="ftr" sz="quarter" idx="3"/>
          </p:nvPr>
        </p:nvSpPr>
        <p:spPr>
          <a:xfrm>
            <a:off x="3124200" y="6172200"/>
            <a:ext cx="2895600" cy="457200"/>
          </a:xfrm>
        </p:spPr>
        <p:txBody>
          <a:bodyPr/>
          <a:lstStyle>
            <a:lvl1pPr>
              <a:defRPr/>
            </a:lvl1pPr>
          </a:lstStyle>
          <a:p>
            <a:endParaRPr lang="en-US" altLang="en-US" dirty="0">
              <a:solidFill>
                <a:srgbClr val="FFFFFF"/>
              </a:solidFill>
            </a:endParaRPr>
          </a:p>
        </p:txBody>
      </p:sp>
      <p:sp>
        <p:nvSpPr>
          <p:cNvPr id="5126" name="Rectangle 6"/>
          <p:cNvSpPr>
            <a:spLocks noGrp="1" noChangeArrowheads="1"/>
          </p:cNvSpPr>
          <p:nvPr>
            <p:ph type="sldNum" sz="quarter" idx="4"/>
          </p:nvPr>
        </p:nvSpPr>
        <p:spPr>
          <a:xfrm>
            <a:off x="533400" y="6172200"/>
            <a:ext cx="1219200" cy="457200"/>
          </a:xfrm>
        </p:spPr>
        <p:txBody>
          <a:bodyPr/>
          <a:lstStyle>
            <a:lvl1pPr>
              <a:defRPr/>
            </a:lvl1pPr>
          </a:lstStyle>
          <a:p>
            <a:fld id="{A5DB56E8-1FC5-46F1-814E-5B6608ED145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19541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850F13C-6AA6-40D2-B860-14F4F901ECF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7107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E6899A-BA2F-4486-B71B-AD3B0C0BE48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9957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895600"/>
            <a:ext cx="331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895600"/>
            <a:ext cx="331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EA45612-5F87-4CCE-8FAD-235528A4545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0065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D86EFEB-75DA-4711-B1DA-15DFFE97C66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84232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98950EF-18DF-4614-BCC2-C2ADA527E74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179392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77E545D-A3DC-48E9-9C1C-067545AC41A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7276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5AACC64-7829-401F-B107-F8BEAC5EBBC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69911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8D4F267-E60E-40F1-9488-CC26E854C13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15374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A46D52E-9434-421B-B0C6-E96A6D2601C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4747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8A1168E-27DC-4D97-8E1B-D482E5E74AB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16380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05550" y="1143000"/>
            <a:ext cx="169545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1143000"/>
            <a:ext cx="493395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EE03DAF-7EFC-4CE7-95EC-3C6D5F17467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74751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143004"/>
            <a:ext cx="6781800" cy="1527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895600"/>
            <a:ext cx="33147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895600"/>
            <a:ext cx="33147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0" y="6172200"/>
            <a:ext cx="1905000" cy="457200"/>
          </a:xfrm>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a:xfrm>
            <a:off x="3048000" y="6172200"/>
            <a:ext cx="2895600" cy="457200"/>
          </a:xfrm>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a:xfrm>
            <a:off x="381000" y="6172200"/>
            <a:ext cx="1295400" cy="457200"/>
          </a:xfrm>
        </p:spPr>
        <p:txBody>
          <a:bodyPr/>
          <a:lstStyle>
            <a:lvl1pPr>
              <a:defRPr/>
            </a:lvl1pPr>
          </a:lstStyle>
          <a:p>
            <a:fld id="{7AD1D3FF-8436-4040-9C6E-FDA30EF964D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69840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9491D80-6963-4B2F-9C4F-BE697D37229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95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AA7B7D2-D431-4A11-A4DE-B859DE7A2CE6}" type="slidenum">
              <a:rPr lang="en-US"/>
              <a:pPr>
                <a:defRPr/>
              </a:pPr>
              <a:t>‹#›</a:t>
            </a:fld>
            <a:endParaRPr lang="en-US" dirty="0"/>
          </a:p>
        </p:txBody>
      </p:sp>
    </p:spTree>
    <p:extLst>
      <p:ext uri="{BB962C8B-B14F-4D97-AF65-F5344CB8AC3E}">
        <p14:creationId xmlns:p14="http://schemas.microsoft.com/office/powerpoint/2010/main" val="371915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8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F22A4B-D6FA-4F1A-85CE-0F1C3E1146D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661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C23C650-7250-4B67-82F0-39A935F636A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3013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895600"/>
            <a:ext cx="331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2895600"/>
            <a:ext cx="331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2EEACE-3D7F-46B4-A4DE-50253121A2C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2237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F260B54-1602-4BFB-8C58-CD7F455257F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1966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4DACBD9-42AB-4468-A05D-073164D6045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33256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A1AC5CC-0E59-4828-9F1B-96529B393B2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315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486BF8E-4C93-4BB4-8566-97DA7A52EB3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264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89FCAEB-7DB5-4D91-B799-76A392AF4D6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5576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219200" y="1143004"/>
            <a:ext cx="67818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1219200" y="2895600"/>
            <a:ext cx="6781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8580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endParaRPr lang="en-US" altLang="en-US" dirty="0" smtClean="0">
              <a:solidFill>
                <a:srgbClr val="FFFFFF"/>
              </a:solidFill>
              <a:latin typeface="Arial" charset="0"/>
            </a:endParaRPr>
          </a:p>
        </p:txBody>
      </p:sp>
      <p:sp>
        <p:nvSpPr>
          <p:cNvPr id="4101" name="Rectangle 5"/>
          <p:cNvSpPr>
            <a:spLocks noGrp="1" noChangeArrowheads="1"/>
          </p:cNvSpPr>
          <p:nvPr>
            <p:ph type="ftr" sz="quarter" idx="3"/>
          </p:nvPr>
        </p:nvSpPr>
        <p:spPr bwMode="auto">
          <a:xfrm>
            <a:off x="30480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dirty="0" smtClean="0">
              <a:solidFill>
                <a:srgbClr val="FFFFFF"/>
              </a:solidFill>
              <a:latin typeface="Arial" charset="0"/>
            </a:endParaRPr>
          </a:p>
        </p:txBody>
      </p:sp>
      <p:sp>
        <p:nvSpPr>
          <p:cNvPr id="4102" name="Rectangle 6"/>
          <p:cNvSpPr>
            <a:spLocks noGrp="1" noChangeArrowheads="1"/>
          </p:cNvSpPr>
          <p:nvPr>
            <p:ph type="sldNum" sz="quarter" idx="4"/>
          </p:nvPr>
        </p:nvSpPr>
        <p:spPr bwMode="auto">
          <a:xfrm>
            <a:off x="381000" y="6172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fld id="{87F57E42-D28D-45AE-AADE-C0C0D53AF63F}" type="slidenum">
              <a:rPr lang="en-US" altLang="en-US" smtClean="0">
                <a:solidFill>
                  <a:srgbClr val="FFFFFF"/>
                </a:solidFill>
                <a:latin typeface="Arial" charset="0"/>
              </a:rPr>
              <a:pPr/>
              <a:t>‹#›</a:t>
            </a:fld>
            <a:endParaRPr lang="en-US" altLang="en-US" dirty="0" smtClean="0">
              <a:solidFill>
                <a:srgbClr val="FFFFFF"/>
              </a:solidFill>
              <a:latin typeface="Arial" charset="0"/>
            </a:endParaRPr>
          </a:p>
        </p:txBody>
      </p:sp>
    </p:spTree>
    <p:extLst>
      <p:ext uri="{BB962C8B-B14F-4D97-AF65-F5344CB8AC3E}">
        <p14:creationId xmlns:p14="http://schemas.microsoft.com/office/powerpoint/2010/main" val="2055239851"/>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iming>
    <p:tnLst>
      <p:par>
        <p:cTn id="1" dur="indefinite" restart="never" nodeType="tmRoot"/>
      </p:par>
    </p:tnLst>
  </p:timing>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219200" y="1143004"/>
            <a:ext cx="67818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1219200" y="2895600"/>
            <a:ext cx="6781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8580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endParaRPr lang="en-US" altLang="en-US" dirty="0">
              <a:solidFill>
                <a:srgbClr val="FFFFFF"/>
              </a:solidFill>
              <a:latin typeface="Arial"/>
            </a:endParaRPr>
          </a:p>
        </p:txBody>
      </p:sp>
      <p:sp>
        <p:nvSpPr>
          <p:cNvPr id="4101" name="Rectangle 5"/>
          <p:cNvSpPr>
            <a:spLocks noGrp="1" noChangeArrowheads="1"/>
          </p:cNvSpPr>
          <p:nvPr>
            <p:ph type="ftr" sz="quarter" idx="3"/>
          </p:nvPr>
        </p:nvSpPr>
        <p:spPr bwMode="auto">
          <a:xfrm>
            <a:off x="30480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dirty="0">
              <a:solidFill>
                <a:srgbClr val="FFFFFF"/>
              </a:solidFill>
              <a:latin typeface="Arial"/>
            </a:endParaRPr>
          </a:p>
        </p:txBody>
      </p:sp>
      <p:sp>
        <p:nvSpPr>
          <p:cNvPr id="4102" name="Rectangle 6"/>
          <p:cNvSpPr>
            <a:spLocks noGrp="1" noChangeArrowheads="1"/>
          </p:cNvSpPr>
          <p:nvPr>
            <p:ph type="sldNum" sz="quarter" idx="4"/>
          </p:nvPr>
        </p:nvSpPr>
        <p:spPr bwMode="auto">
          <a:xfrm>
            <a:off x="381000" y="6172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fld id="{F95DBA4F-BDBC-40EE-8861-C64EDE4C7080}" type="slidenum">
              <a:rPr lang="en-US" altLang="en-US" smtClean="0">
                <a:solidFill>
                  <a:srgbClr val="FFFFFF"/>
                </a:solidFill>
                <a:latin typeface="Arial"/>
              </a:rPr>
              <a:pPr/>
              <a:t>‹#›</a:t>
            </a:fld>
            <a:endParaRPr lang="en-US" altLang="en-US" dirty="0">
              <a:solidFill>
                <a:srgbClr val="FFFFFF"/>
              </a:solidFill>
              <a:latin typeface="Arial"/>
            </a:endParaRPr>
          </a:p>
        </p:txBody>
      </p:sp>
    </p:spTree>
    <p:extLst>
      <p:ext uri="{BB962C8B-B14F-4D97-AF65-F5344CB8AC3E}">
        <p14:creationId xmlns:p14="http://schemas.microsoft.com/office/powerpoint/2010/main" val="360066636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3" r:id="rId14"/>
    <p:sldLayoutId id="2147483904" r:id="rId15"/>
  </p:sldLayoutIdLst>
  <p:timing>
    <p:tnLst>
      <p:par>
        <p:cTn id="1" dur="indefinite" restart="never" nodeType="tmRoot"/>
      </p:par>
    </p:tnLst>
  </p:timing>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audio" Target="../media/audio1.wav"/><Relationship Id="rId5" Type="http://schemas.openxmlformats.org/officeDocument/2006/relationships/image" Target="../media/image2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Incision" TargetMode="External"/><Relationship Id="rId2" Type="http://schemas.openxmlformats.org/officeDocument/2006/relationships/hyperlink" Target="http://en.wikipedia.org/wiki/Surgery" TargetMode="External"/><Relationship Id="rId1" Type="http://schemas.openxmlformats.org/officeDocument/2006/relationships/slideLayout" Target="../slideLayouts/slideLayout26.xml"/><Relationship Id="rId5" Type="http://schemas.openxmlformats.org/officeDocument/2006/relationships/hyperlink" Target="http://en.wikipedia.org/wiki/Uterus" TargetMode="External"/><Relationship Id="rId4" Type="http://schemas.openxmlformats.org/officeDocument/2006/relationships/hyperlink" Target="http://en.wikipedia.org/wiki/Abdom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4.xml"/><Relationship Id="rId4" Type="http://schemas.openxmlformats.org/officeDocument/2006/relationships/hyperlink" Target="http://www.babycenter.com/2_live-birth-c-section-surgery_3656510.bc"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www.webmd.com/baby/what-is-a-midwife" TargetMode="External"/><Relationship Id="rId2" Type="http://schemas.openxmlformats.org/officeDocument/2006/relationships/hyperlink" Target="http://www.webmd.com/women/default.htm" TargetMode="External"/><Relationship Id="rId1" Type="http://schemas.openxmlformats.org/officeDocument/2006/relationships/slideLayout" Target="../slideLayouts/slideLayout14.xml"/><Relationship Id="rId4" Type="http://schemas.openxmlformats.org/officeDocument/2006/relationships/hyperlink" Target="http://www.webmd.com/baby/default.ht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381000"/>
            <a:ext cx="7772400" cy="990600"/>
          </a:xfrm>
        </p:spPr>
        <p:txBody>
          <a:bodyPr/>
          <a:lstStyle/>
          <a:p>
            <a:pPr eaLnBrk="1" hangingPunct="1"/>
            <a:r>
              <a:rPr lang="en-US" altLang="en-US" sz="4800" dirty="0" smtClean="0">
                <a:latin typeface="Tempus Sans ITC" pitchFamily="82" charset="0"/>
              </a:rPr>
              <a:t> LABOR &amp; DELIVERY</a:t>
            </a:r>
          </a:p>
        </p:txBody>
      </p:sp>
      <p:sp>
        <p:nvSpPr>
          <p:cNvPr id="2" name="Rectangle 1"/>
          <p:cNvSpPr/>
          <p:nvPr/>
        </p:nvSpPr>
        <p:spPr>
          <a:xfrm>
            <a:off x="476865" y="5257800"/>
            <a:ext cx="7924800" cy="646331"/>
          </a:xfrm>
          <a:prstGeom prst="rect">
            <a:avLst/>
          </a:prstGeom>
        </p:spPr>
        <p:txBody>
          <a:bodyPr wrap="square">
            <a:spAutoFit/>
          </a:bodyPr>
          <a:lstStyle/>
          <a:p>
            <a:r>
              <a:rPr lang="en-US" dirty="0">
                <a:solidFill>
                  <a:schemeClr val="tx1">
                    <a:lumMod val="50000"/>
                  </a:schemeClr>
                </a:solidFill>
                <a:effectLst>
                  <a:outerShdw blurRad="38100" dist="38100" dir="2700000" algn="tl">
                    <a:srgbClr val="000000"/>
                  </a:outerShdw>
                </a:effectLst>
                <a:latin typeface="Arial" charset="0"/>
              </a:rPr>
              <a:t>For 9 months, the unborn child has been developing in the womb. Now the baby is ready to make an </a:t>
            </a:r>
            <a:r>
              <a:rPr lang="en-US" dirty="0" smtClean="0">
                <a:solidFill>
                  <a:schemeClr val="tx1">
                    <a:lumMod val="50000"/>
                  </a:schemeClr>
                </a:solidFill>
                <a:effectLst>
                  <a:outerShdw blurRad="38100" dist="38100" dir="2700000" algn="tl">
                    <a:srgbClr val="000000"/>
                  </a:outerShdw>
                </a:effectLst>
                <a:latin typeface="Arial" charset="0"/>
              </a:rPr>
              <a:t>exit….or an entrance. </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10928"/>
            <a:ext cx="6605977" cy="354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223684" y="904832"/>
            <a:ext cx="8686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342900" indent="-342900">
              <a:buFont typeface="Arial" panose="020B0604020202020204" pitchFamily="34" charset="0"/>
              <a:buChar char="•"/>
            </a:pPr>
            <a:r>
              <a:rPr lang="en-US" altLang="en-US" sz="2400" b="1" dirty="0">
                <a:solidFill>
                  <a:srgbClr val="7030A0"/>
                </a:solidFill>
                <a:effectLst>
                  <a:outerShdw blurRad="38100" dist="38100" dir="2700000" algn="tl">
                    <a:srgbClr val="000000">
                      <a:alpha val="43137"/>
                    </a:srgbClr>
                  </a:outerShdw>
                </a:effectLst>
              </a:rPr>
              <a:t>Dilation</a:t>
            </a:r>
            <a:r>
              <a:rPr lang="en-US" altLang="en-US" sz="2400" dirty="0">
                <a:solidFill>
                  <a:schemeClr val="tx1">
                    <a:lumMod val="50000"/>
                  </a:schemeClr>
                </a:solidFill>
              </a:rPr>
              <a:t> is when the cervix dilates from </a:t>
            </a:r>
            <a:r>
              <a:rPr lang="en-US" altLang="en-US" sz="2400" dirty="0" smtClean="0">
                <a:solidFill>
                  <a:schemeClr val="tx1">
                    <a:lumMod val="50000"/>
                  </a:schemeClr>
                </a:solidFill>
              </a:rPr>
              <a:t>0 </a:t>
            </a:r>
            <a:r>
              <a:rPr lang="en-US" altLang="en-US" sz="2400" dirty="0">
                <a:solidFill>
                  <a:schemeClr val="tx1">
                    <a:lumMod val="50000"/>
                  </a:schemeClr>
                </a:solidFill>
              </a:rPr>
              <a:t>– 10 cm.</a:t>
            </a:r>
          </a:p>
          <a:p>
            <a:pPr marL="342900" indent="-342900">
              <a:buFont typeface="Arial" panose="020B0604020202020204" pitchFamily="34" charset="0"/>
              <a:buChar char="•"/>
            </a:pPr>
            <a:r>
              <a:rPr lang="en-US" altLang="en-US" sz="2400" dirty="0" smtClean="0">
                <a:solidFill>
                  <a:schemeClr val="tx1">
                    <a:lumMod val="50000"/>
                  </a:schemeClr>
                </a:solidFill>
                <a:latin typeface="Arial" charset="0"/>
              </a:rPr>
              <a:t>Uterine </a:t>
            </a:r>
            <a:r>
              <a:rPr lang="en-US" altLang="en-US" sz="2400" dirty="0">
                <a:solidFill>
                  <a:schemeClr val="tx1">
                    <a:lumMod val="50000"/>
                  </a:schemeClr>
                </a:solidFill>
                <a:latin typeface="Arial" charset="0"/>
              </a:rPr>
              <a:t>contractions begin (left) and are usually spaced from 10 to 20 minutes apart. </a:t>
            </a:r>
            <a:endParaRPr lang="en-US" altLang="en-US" sz="2400" dirty="0" smtClean="0">
              <a:solidFill>
                <a:schemeClr val="tx1">
                  <a:lumMod val="50000"/>
                </a:schemeClr>
              </a:solidFill>
              <a:latin typeface="Arial" charset="0"/>
            </a:endParaRPr>
          </a:p>
          <a:p>
            <a:pPr marL="1085850" lvl="1" indent="-342900">
              <a:buFont typeface="Arial" panose="020B0604020202020204" pitchFamily="34" charset="0"/>
              <a:buChar char="•"/>
            </a:pPr>
            <a:r>
              <a:rPr lang="en-US" altLang="en-US" sz="2000" dirty="0" smtClean="0">
                <a:solidFill>
                  <a:schemeClr val="tx1">
                    <a:lumMod val="50000"/>
                  </a:schemeClr>
                </a:solidFill>
                <a:latin typeface="Arial" charset="0"/>
              </a:rPr>
              <a:t>Initially </a:t>
            </a:r>
            <a:r>
              <a:rPr lang="en-US" altLang="en-US" sz="2000" dirty="0">
                <a:solidFill>
                  <a:schemeClr val="tx1">
                    <a:lumMod val="50000"/>
                  </a:schemeClr>
                </a:solidFill>
                <a:latin typeface="Arial" charset="0"/>
              </a:rPr>
              <a:t>the contractions are gentle, but they tend to become more </a:t>
            </a:r>
            <a:r>
              <a:rPr lang="en-US" altLang="en-US" sz="2000" dirty="0" smtClean="0">
                <a:solidFill>
                  <a:schemeClr val="tx1">
                    <a:lumMod val="50000"/>
                  </a:schemeClr>
                </a:solidFill>
                <a:latin typeface="Arial" charset="0"/>
              </a:rPr>
              <a:t>powerful or stronger, sometimes uncomfortable, last longer, and become more frequent. </a:t>
            </a:r>
          </a:p>
          <a:p>
            <a:pPr marL="1085850" lvl="1" indent="-342900">
              <a:buFont typeface="Arial" panose="020B0604020202020204" pitchFamily="34" charset="0"/>
              <a:buChar char="•"/>
            </a:pPr>
            <a:r>
              <a:rPr lang="en-US" altLang="en-US" sz="2000" dirty="0" smtClean="0">
                <a:solidFill>
                  <a:schemeClr val="tx1">
                    <a:lumMod val="50000"/>
                  </a:schemeClr>
                </a:solidFill>
                <a:latin typeface="Arial" charset="0"/>
              </a:rPr>
              <a:t>With </a:t>
            </a:r>
            <a:r>
              <a:rPr lang="en-US" altLang="en-US" sz="2000" dirty="0">
                <a:solidFill>
                  <a:schemeClr val="tx1">
                    <a:lumMod val="50000"/>
                  </a:schemeClr>
                </a:solidFill>
                <a:latin typeface="Arial" charset="0"/>
              </a:rPr>
              <a:t>each </a:t>
            </a:r>
            <a:r>
              <a:rPr lang="en-US" altLang="en-US" sz="2000" b="1" dirty="0">
                <a:solidFill>
                  <a:schemeClr val="tx1">
                    <a:lumMod val="50000"/>
                  </a:schemeClr>
                </a:solidFill>
                <a:effectLst>
                  <a:outerShdw blurRad="38100" dist="38100" dir="2700000" algn="tl">
                    <a:srgbClr val="000000">
                      <a:alpha val="43137"/>
                    </a:srgbClr>
                  </a:outerShdw>
                </a:effectLst>
                <a:latin typeface="Arial" charset="0"/>
              </a:rPr>
              <a:t>contraction</a:t>
            </a:r>
            <a:r>
              <a:rPr lang="en-US" altLang="en-US" sz="2000" dirty="0">
                <a:solidFill>
                  <a:schemeClr val="tx1">
                    <a:lumMod val="50000"/>
                  </a:schemeClr>
                </a:solidFill>
                <a:latin typeface="Arial" charset="0"/>
              </a:rPr>
              <a:t> </a:t>
            </a:r>
            <a:r>
              <a:rPr lang="en-US" altLang="en-US" sz="2000" dirty="0" smtClean="0">
                <a:solidFill>
                  <a:schemeClr val="tx1">
                    <a:lumMod val="50000"/>
                  </a:schemeClr>
                </a:solidFill>
                <a:latin typeface="Arial" charset="0"/>
              </a:rPr>
              <a:t>the </a:t>
            </a:r>
            <a:r>
              <a:rPr lang="en-US" altLang="en-US" sz="2000" dirty="0">
                <a:solidFill>
                  <a:schemeClr val="tx1">
                    <a:lumMod val="50000"/>
                  </a:schemeClr>
                </a:solidFill>
                <a:latin typeface="Arial" charset="0"/>
              </a:rPr>
              <a:t>cervix </a:t>
            </a:r>
            <a:r>
              <a:rPr lang="en-US" altLang="en-US" sz="2000" dirty="0" smtClean="0">
                <a:solidFill>
                  <a:schemeClr val="tx1">
                    <a:lumMod val="50000"/>
                  </a:schemeClr>
                </a:solidFill>
                <a:latin typeface="Arial" charset="0"/>
              </a:rPr>
              <a:t>becomes larger (dilation) reaching to a 7cm</a:t>
            </a:r>
            <a:r>
              <a:rPr lang="en-US" altLang="en-US" sz="2000" dirty="0">
                <a:solidFill>
                  <a:schemeClr val="tx1">
                    <a:lumMod val="50000"/>
                  </a:schemeClr>
                </a:solidFill>
                <a:latin typeface="Arial" charset="0"/>
              </a:rPr>
              <a:t>. (</a:t>
            </a:r>
            <a:r>
              <a:rPr lang="en-US" altLang="en-US" sz="2000" dirty="0" smtClean="0">
                <a:solidFill>
                  <a:schemeClr val="tx1">
                    <a:lumMod val="50000"/>
                  </a:schemeClr>
                </a:solidFill>
                <a:latin typeface="Arial" charset="0"/>
              </a:rPr>
              <a:t>right picture) </a:t>
            </a:r>
          </a:p>
          <a:p>
            <a:pPr marL="1085850" lvl="1" indent="-342900">
              <a:buFont typeface="Arial" panose="020B0604020202020204" pitchFamily="34" charset="0"/>
              <a:buChar char="•"/>
            </a:pPr>
            <a:r>
              <a:rPr lang="en-US" altLang="en-US" sz="2000" dirty="0" smtClean="0">
                <a:solidFill>
                  <a:schemeClr val="tx1">
                    <a:lumMod val="50000"/>
                  </a:schemeClr>
                </a:solidFill>
                <a:latin typeface="Arial" charset="0"/>
              </a:rPr>
              <a:t>With </a:t>
            </a:r>
            <a:r>
              <a:rPr lang="en-US" altLang="en-US" sz="2000" dirty="0">
                <a:solidFill>
                  <a:schemeClr val="tx1">
                    <a:lumMod val="50000"/>
                  </a:schemeClr>
                </a:solidFill>
                <a:latin typeface="Arial" charset="0"/>
              </a:rPr>
              <a:t>each </a:t>
            </a:r>
            <a:r>
              <a:rPr lang="en-US" altLang="en-US" sz="2000" b="1" dirty="0" smtClean="0">
                <a:solidFill>
                  <a:schemeClr val="tx1">
                    <a:lumMod val="50000"/>
                  </a:schemeClr>
                </a:solidFill>
                <a:effectLst>
                  <a:outerShdw blurRad="38100" dist="38100" dir="2700000" algn="tl">
                    <a:srgbClr val="000000">
                      <a:alpha val="43137"/>
                    </a:srgbClr>
                  </a:outerShdw>
                </a:effectLst>
                <a:latin typeface="Arial" charset="0"/>
              </a:rPr>
              <a:t>contraction </a:t>
            </a:r>
            <a:r>
              <a:rPr lang="en-US" altLang="en-US" sz="2000" dirty="0" smtClean="0">
                <a:solidFill>
                  <a:schemeClr val="tx1">
                    <a:lumMod val="50000"/>
                  </a:schemeClr>
                </a:solidFill>
                <a:latin typeface="Arial" charset="0"/>
              </a:rPr>
              <a:t>the cervix becomes thinner (effacement)</a:t>
            </a:r>
            <a:r>
              <a:rPr lang="en-US" altLang="en-US" sz="2400" b="1" dirty="0" smtClean="0">
                <a:solidFill>
                  <a:schemeClr val="tx1">
                    <a:lumMod val="50000"/>
                  </a:schemeClr>
                </a:solidFill>
                <a:effectLst>
                  <a:outerShdw blurRad="38100" dist="38100" dir="2700000" algn="tl">
                    <a:srgbClr val="000000">
                      <a:alpha val="43137"/>
                    </a:srgbClr>
                  </a:outerShdw>
                </a:effectLst>
                <a:latin typeface="Arial" charset="0"/>
              </a:rPr>
              <a:t>.</a:t>
            </a:r>
          </a:p>
          <a:p>
            <a:pPr marL="342900" indent="-342900">
              <a:buFont typeface="Arial" panose="020B0604020202020204" pitchFamily="34" charset="0"/>
              <a:buChar char="•"/>
            </a:pPr>
            <a:r>
              <a:rPr lang="en-US" altLang="en-US" sz="2400" dirty="0" smtClean="0">
                <a:solidFill>
                  <a:schemeClr val="tx1">
                    <a:lumMod val="50000"/>
                  </a:schemeClr>
                </a:solidFill>
                <a:latin typeface="+mn-lt"/>
              </a:rPr>
              <a:t>Longest Stage of labo</a:t>
            </a:r>
            <a:r>
              <a:rPr lang="en-US" altLang="en-US" sz="2400" dirty="0" smtClean="0">
                <a:solidFill>
                  <a:schemeClr val="tx1">
                    <a:lumMod val="50000"/>
                  </a:schemeClr>
                </a:solidFill>
              </a:rPr>
              <a:t>r</a:t>
            </a:r>
          </a:p>
          <a:p>
            <a:pPr marL="1085850" lvl="1" indent="-342900">
              <a:buFont typeface="Arial" panose="020B0604020202020204" pitchFamily="34" charset="0"/>
              <a:buChar char="•"/>
            </a:pPr>
            <a:r>
              <a:rPr lang="en-US" altLang="en-US" sz="2000" dirty="0" smtClean="0">
                <a:solidFill>
                  <a:schemeClr val="tx1">
                    <a:lumMod val="50000"/>
                  </a:schemeClr>
                </a:solidFill>
              </a:rPr>
              <a:t>Average </a:t>
            </a:r>
            <a:r>
              <a:rPr lang="en-US" altLang="en-US" sz="2000" dirty="0">
                <a:solidFill>
                  <a:schemeClr val="tx1">
                    <a:lumMod val="50000"/>
                  </a:schemeClr>
                </a:solidFill>
              </a:rPr>
              <a:t>length is two to ten </a:t>
            </a:r>
            <a:r>
              <a:rPr lang="en-US" altLang="en-US" sz="2000" dirty="0" smtClean="0">
                <a:solidFill>
                  <a:schemeClr val="tx1">
                    <a:lumMod val="50000"/>
                  </a:schemeClr>
                </a:solidFill>
              </a:rPr>
              <a:t>hours</a:t>
            </a:r>
            <a:endParaRPr lang="en-US" altLang="en-US" sz="2400" dirty="0" smtClean="0">
              <a:solidFill>
                <a:schemeClr val="tx1">
                  <a:lumMod val="50000"/>
                </a:schemeClr>
              </a:solidFill>
            </a:endParaRPr>
          </a:p>
        </p:txBody>
      </p:sp>
      <p:pic>
        <p:nvPicPr>
          <p:cNvPr id="10246" name="Picture 6" descr="t012475a"/>
          <p:cNvPicPr>
            <a:picLocks noChangeAspect="1" noChangeArrowheads="1"/>
          </p:cNvPicPr>
          <p:nvPr/>
        </p:nvPicPr>
        <p:blipFill>
          <a:blip r:embed="rId2">
            <a:extLst>
              <a:ext uri="{28A0092B-C50C-407E-A947-70E740481C1C}">
                <a14:useLocalDpi xmlns:a14="http://schemas.microsoft.com/office/drawing/2010/main" val="0"/>
              </a:ext>
            </a:extLst>
          </a:blip>
          <a:srcRect r="33446" b="52911"/>
          <a:stretch>
            <a:fillRect/>
          </a:stretch>
        </p:blipFill>
        <p:spPr bwMode="auto">
          <a:xfrm>
            <a:off x="3630562" y="4875150"/>
            <a:ext cx="5127522" cy="194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8"/>
          <p:cNvSpPr>
            <a:spLocks noChangeArrowheads="1"/>
          </p:cNvSpPr>
          <p:nvPr/>
        </p:nvSpPr>
        <p:spPr bwMode="auto">
          <a:xfrm>
            <a:off x="1676400" y="6583363"/>
            <a:ext cx="7467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200" b="1">
                <a:latin typeface="MS Reference Sans Serif" pitchFamily="34" charset="0"/>
              </a:rPr>
              <a:t>Microsoft ® Encarta ® Encyclopedia 2002.</a:t>
            </a:r>
            <a:r>
              <a:rPr lang="en-US" altLang="en-US" sz="1200">
                <a:latin typeface="MS Reference Sans Serif" pitchFamily="34" charset="0"/>
              </a:rPr>
              <a:t> © 1993-2001</a:t>
            </a:r>
            <a:endParaRPr lang="en-US" altLang="en-US" sz="1200">
              <a:latin typeface="Arial" charset="0"/>
            </a:endParaRPr>
          </a:p>
        </p:txBody>
      </p:sp>
      <p:sp>
        <p:nvSpPr>
          <p:cNvPr id="2" name="Title 1"/>
          <p:cNvSpPr>
            <a:spLocks noGrp="1"/>
          </p:cNvSpPr>
          <p:nvPr>
            <p:ph type="title"/>
          </p:nvPr>
        </p:nvSpPr>
        <p:spPr>
          <a:xfrm>
            <a:off x="376084" y="76200"/>
            <a:ext cx="8382000" cy="685800"/>
          </a:xfrm>
        </p:spPr>
        <p:txBody>
          <a:bodyPr/>
          <a:lstStyle/>
          <a:p>
            <a:r>
              <a:rPr lang="en-US" dirty="0" smtClean="0"/>
              <a:t>First stage of Labor (Dilation)</a:t>
            </a:r>
            <a:endParaRPr lang="en-US" dirty="0"/>
          </a:p>
        </p:txBody>
      </p:sp>
    </p:spTree>
    <p:extLst>
      <p:ext uri="{BB962C8B-B14F-4D97-AF65-F5344CB8AC3E}">
        <p14:creationId xmlns:p14="http://schemas.microsoft.com/office/powerpoint/2010/main" val="1453267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228600" y="228600"/>
            <a:ext cx="8686800" cy="4953000"/>
          </a:xfrm>
        </p:spPr>
        <p:txBody>
          <a:bodyPr/>
          <a:lstStyle/>
          <a:p>
            <a:pPr eaLnBrk="1" hangingPunct="1"/>
            <a:endParaRPr lang="en-US" altLang="en-US" dirty="0" smtClean="0">
              <a:solidFill>
                <a:schemeClr val="tx1">
                  <a:lumMod val="50000"/>
                </a:schemeClr>
              </a:solidFill>
            </a:endParaRPr>
          </a:p>
          <a:p>
            <a:pPr eaLnBrk="1" hangingPunct="1"/>
            <a:endParaRPr lang="en-US" altLang="en-US" b="1" dirty="0" smtClean="0">
              <a:solidFill>
                <a:srgbClr val="7030A0"/>
              </a:solidFill>
              <a:effectLst>
                <a:outerShdw blurRad="38100" dist="38100" dir="2700000" algn="tl">
                  <a:srgbClr val="000000">
                    <a:alpha val="43137"/>
                  </a:srgbClr>
                </a:outerShdw>
              </a:effectLst>
            </a:endParaRPr>
          </a:p>
          <a:p>
            <a:pPr eaLnBrk="1" hangingPunct="1"/>
            <a:endParaRPr lang="en-US" altLang="en-US" b="1" dirty="0">
              <a:solidFill>
                <a:srgbClr val="7030A0"/>
              </a:solidFill>
              <a:effectLst>
                <a:outerShdw blurRad="38100" dist="38100" dir="2700000" algn="tl">
                  <a:srgbClr val="000000">
                    <a:alpha val="43137"/>
                  </a:srgbClr>
                </a:outerShdw>
              </a:effectLst>
            </a:endParaRPr>
          </a:p>
          <a:p>
            <a:pPr marL="0" indent="0" eaLnBrk="1" hangingPunct="1">
              <a:buNone/>
            </a:pPr>
            <a:endParaRPr lang="en-US" altLang="en-US" sz="1600" b="1" dirty="0" smtClean="0">
              <a:solidFill>
                <a:srgbClr val="7030A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50456" y="-2914036"/>
            <a:ext cx="1728018" cy="862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971800" y="2702472"/>
            <a:ext cx="3505504" cy="3505504"/>
          </a:xfrm>
          <a:prstGeom prst="rect">
            <a:avLst/>
          </a:prstGeom>
        </p:spPr>
      </p:pic>
    </p:spTree>
    <p:extLst>
      <p:ext uri="{BB962C8B-B14F-4D97-AF65-F5344CB8AC3E}">
        <p14:creationId xmlns:p14="http://schemas.microsoft.com/office/powerpoint/2010/main" val="254006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590800"/>
            <a:ext cx="65187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304800"/>
            <a:ext cx="7848600" cy="2554545"/>
          </a:xfrm>
          <a:prstGeom prst="rect">
            <a:avLst/>
          </a:prstGeom>
        </p:spPr>
        <p:txBody>
          <a:bodyPr wrap="square">
            <a:spAutoFit/>
          </a:bodyPr>
          <a:lstStyle/>
          <a:p>
            <a:pPr eaLnBrk="1" hangingPunct="1"/>
            <a:r>
              <a:rPr lang="en-US" altLang="en-US" sz="3200" b="1" dirty="0">
                <a:solidFill>
                  <a:srgbClr val="7030A0"/>
                </a:solidFill>
                <a:effectLst>
                  <a:outerShdw blurRad="38100" dist="38100" dir="2700000" algn="tl">
                    <a:srgbClr val="000000">
                      <a:alpha val="43137"/>
                    </a:srgbClr>
                  </a:outerShdw>
                </a:effectLst>
              </a:rPr>
              <a:t>Effacemen</a:t>
            </a:r>
            <a:r>
              <a:rPr lang="en-US" altLang="en-US" sz="3200" dirty="0">
                <a:solidFill>
                  <a:srgbClr val="7030A0"/>
                </a:solidFill>
                <a:effectLst>
                  <a:outerShdw blurRad="38100" dist="38100" dir="2700000" algn="tl">
                    <a:srgbClr val="000000">
                      <a:alpha val="43137"/>
                    </a:srgbClr>
                  </a:outerShdw>
                </a:effectLst>
              </a:rPr>
              <a:t>t</a:t>
            </a:r>
            <a:r>
              <a:rPr lang="en-US" altLang="en-US" sz="3200" dirty="0">
                <a:solidFill>
                  <a:schemeClr val="tx1">
                    <a:lumMod val="50000"/>
                  </a:schemeClr>
                </a:solidFill>
              </a:rPr>
              <a:t> is the thinning of the cervix.</a:t>
            </a:r>
          </a:p>
          <a:p>
            <a:pPr lvl="1"/>
            <a:r>
              <a:rPr lang="en-US" altLang="en-US" sz="3200" dirty="0">
                <a:solidFill>
                  <a:schemeClr val="tx1">
                    <a:lumMod val="50000"/>
                  </a:schemeClr>
                </a:solidFill>
              </a:rPr>
              <a:t>The cervix goes from 10 saltine crackers thick to 1 saltine cracker thick.</a:t>
            </a:r>
            <a:r>
              <a:rPr lang="en-US" altLang="en-US" sz="3200" dirty="0"/>
              <a:t> </a:t>
            </a:r>
          </a:p>
        </p:txBody>
      </p:sp>
    </p:spTree>
    <p:extLst>
      <p:ext uri="{BB962C8B-B14F-4D97-AF65-F5344CB8AC3E}">
        <p14:creationId xmlns:p14="http://schemas.microsoft.com/office/powerpoint/2010/main" val="3722748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43" t="11745" r="-945" b="4778"/>
          <a:stretch/>
        </p:blipFill>
        <p:spPr>
          <a:xfrm>
            <a:off x="1066800" y="286603"/>
            <a:ext cx="7467600" cy="6155140"/>
          </a:xfrm>
          <a:prstGeom prst="rect">
            <a:avLst/>
          </a:prstGeom>
        </p:spPr>
      </p:pic>
    </p:spTree>
    <p:extLst>
      <p:ext uri="{BB962C8B-B14F-4D97-AF65-F5344CB8AC3E}">
        <p14:creationId xmlns:p14="http://schemas.microsoft.com/office/powerpoint/2010/main" val="57977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04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480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7772400" cy="685800"/>
          </a:xfrm>
        </p:spPr>
        <p:txBody>
          <a:bodyPr/>
          <a:lstStyle/>
          <a:p>
            <a:r>
              <a:rPr lang="en-US" altLang="en-US" sz="2400" dirty="0">
                <a:solidFill>
                  <a:schemeClr val="tx1">
                    <a:lumMod val="50000"/>
                  </a:schemeClr>
                </a:solidFill>
              </a:rPr>
              <a:t>Fetal monitor is attached to the mom to </a:t>
            </a:r>
            <a:r>
              <a:rPr lang="en-US" altLang="en-US" sz="2400" dirty="0" smtClean="0">
                <a:solidFill>
                  <a:schemeClr val="tx1">
                    <a:lumMod val="50000"/>
                  </a:schemeClr>
                </a:solidFill>
              </a:rPr>
              <a:t>      </a:t>
            </a:r>
            <a:br>
              <a:rPr lang="en-US" altLang="en-US" sz="2400" dirty="0" smtClean="0">
                <a:solidFill>
                  <a:schemeClr val="tx1">
                    <a:lumMod val="50000"/>
                  </a:schemeClr>
                </a:solidFill>
              </a:rPr>
            </a:br>
            <a:r>
              <a:rPr lang="en-US" altLang="en-US" sz="2400" dirty="0">
                <a:solidFill>
                  <a:schemeClr val="tx1">
                    <a:lumMod val="50000"/>
                  </a:schemeClr>
                </a:solidFill>
              </a:rPr>
              <a:t> </a:t>
            </a:r>
            <a:r>
              <a:rPr lang="en-US" altLang="en-US" sz="2400" dirty="0" smtClean="0">
                <a:solidFill>
                  <a:schemeClr val="tx1">
                    <a:lumMod val="50000"/>
                  </a:schemeClr>
                </a:solidFill>
              </a:rPr>
              <a:t>                                            observe </a:t>
            </a:r>
            <a:r>
              <a:rPr lang="en-US" altLang="en-US" sz="2400" dirty="0">
                <a:solidFill>
                  <a:schemeClr val="tx1">
                    <a:lumMod val="50000"/>
                  </a:schemeClr>
                </a:solidFill>
              </a:rPr>
              <a:t>the </a:t>
            </a:r>
            <a:r>
              <a:rPr lang="en-US" altLang="en-US" sz="2400" dirty="0" smtClean="0">
                <a:solidFill>
                  <a:schemeClr val="tx1">
                    <a:lumMod val="50000"/>
                  </a:schemeClr>
                </a:solidFill>
              </a:rPr>
              <a:t>baby</a:t>
            </a:r>
            <a:r>
              <a:rPr lang="en-US" altLang="en-US" sz="2400" dirty="0">
                <a:solidFill>
                  <a:schemeClr val="tx1">
                    <a:lumMod val="50000"/>
                  </a:schemeClr>
                </a:solidFill>
              </a:rPr>
              <a:t>.</a:t>
            </a:r>
            <a:r>
              <a:rPr lang="en-US" altLang="en-US" sz="2400" dirty="0">
                <a:solidFill>
                  <a:schemeClr val="tx1">
                    <a:lumMod val="50000"/>
                  </a:schemeClr>
                </a:solidFill>
                <a:latin typeface="Arial" charset="0"/>
              </a:rPr>
              <a:t/>
            </a:r>
            <a:br>
              <a:rPr lang="en-US" altLang="en-US" sz="2400" dirty="0">
                <a:solidFill>
                  <a:schemeClr val="tx1">
                    <a:lumMod val="50000"/>
                  </a:schemeClr>
                </a:solidFill>
                <a:latin typeface="Arial" charset="0"/>
              </a:rPr>
            </a:br>
            <a:endParaRPr lang="en-US" sz="2400" dirty="0"/>
          </a:p>
        </p:txBody>
      </p:sp>
      <p:sp>
        <p:nvSpPr>
          <p:cNvPr id="3" name="Text Placeholder 2"/>
          <p:cNvSpPr>
            <a:spLocks noGrp="1"/>
          </p:cNvSpPr>
          <p:nvPr>
            <p:ph type="body" sz="half" idx="1"/>
          </p:nvPr>
        </p:nvSpPr>
        <p:spPr/>
        <p:txBody>
          <a:bodyPr/>
          <a:lstStyle/>
          <a:p>
            <a:r>
              <a:rPr lang="en-US" altLang="en-US" dirty="0">
                <a:solidFill>
                  <a:schemeClr val="tx1">
                    <a:lumMod val="50000"/>
                  </a:schemeClr>
                </a:solidFill>
              </a:rPr>
              <a:t>Fetal monitor is attached to the mom to observe the baby.</a:t>
            </a:r>
            <a:endParaRPr lang="en-US" altLang="en-US" dirty="0">
              <a:solidFill>
                <a:schemeClr val="tx1">
                  <a:lumMod val="50000"/>
                </a:schemeClr>
              </a:solidFill>
              <a:latin typeface="Arial" charset="0"/>
            </a:endParaRPr>
          </a:p>
          <a:p>
            <a:endParaRPr lang="en-US" dirty="0"/>
          </a:p>
        </p:txBody>
      </p:sp>
      <p:sp>
        <p:nvSpPr>
          <p:cNvPr id="5" name="Content Placeholder 4"/>
          <p:cNvSpPr>
            <a:spLocks noGrp="1"/>
          </p:cNvSpPr>
          <p:nvPr>
            <p:ph sz="quarter" idx="3"/>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629904"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t="15342" r="823"/>
          <a:stretch/>
        </p:blipFill>
        <p:spPr>
          <a:xfrm>
            <a:off x="3657600" y="3045121"/>
            <a:ext cx="5201244" cy="3355679"/>
          </a:xfrm>
        </p:spPr>
      </p:pic>
    </p:spTree>
    <p:extLst>
      <p:ext uri="{BB962C8B-B14F-4D97-AF65-F5344CB8AC3E}">
        <p14:creationId xmlns:p14="http://schemas.microsoft.com/office/powerpoint/2010/main" val="500045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02" b="24962"/>
          <a:stretch/>
        </p:blipFill>
        <p:spPr bwMode="auto">
          <a:xfrm>
            <a:off x="457200" y="2460523"/>
            <a:ext cx="823098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610600" cy="2086725"/>
          </a:xfrm>
          <a:prstGeom prst="rect">
            <a:avLst/>
          </a:prstGeom>
        </p:spPr>
        <p:txBody>
          <a:bodyPr wrap="square">
            <a:spAutoFit/>
          </a:bodyPr>
          <a:lstStyle/>
          <a:p>
            <a:pPr marL="342900" indent="-342900">
              <a:lnSpc>
                <a:spcPct val="90000"/>
              </a:lnSpc>
              <a:spcBef>
                <a:spcPct val="20000"/>
              </a:spcBef>
              <a:buFontTx/>
              <a:buChar char="•"/>
            </a:pPr>
            <a:r>
              <a:rPr lang="en-US" altLang="en-US" sz="3600" b="1" dirty="0">
                <a:solidFill>
                  <a:srgbClr val="7030A0"/>
                </a:solidFill>
                <a:effectLst>
                  <a:outerShdw blurRad="38100" dist="38100" dir="2700000" algn="tl">
                    <a:srgbClr val="000000">
                      <a:alpha val="43137"/>
                    </a:srgbClr>
                  </a:outerShdw>
                </a:effectLst>
              </a:rPr>
              <a:t>Crowning</a:t>
            </a:r>
            <a:r>
              <a:rPr lang="en-US" altLang="en-US" sz="3600" dirty="0">
                <a:solidFill>
                  <a:schemeClr val="tx1">
                    <a:lumMod val="50000"/>
                  </a:schemeClr>
                </a:solidFill>
              </a:rPr>
              <a:t> is when the head of the baby can be seen </a:t>
            </a:r>
            <a:r>
              <a:rPr lang="en-US" altLang="en-US" sz="3600" dirty="0" smtClean="0">
                <a:solidFill>
                  <a:schemeClr val="tx1">
                    <a:lumMod val="50000"/>
                  </a:schemeClr>
                </a:solidFill>
              </a:rPr>
              <a:t>at the outside edge of the vagina and </a:t>
            </a:r>
            <a:r>
              <a:rPr lang="en-US" altLang="en-US" sz="3600" dirty="0">
                <a:solidFill>
                  <a:schemeClr val="tx1">
                    <a:lumMod val="50000"/>
                  </a:schemeClr>
                </a:solidFill>
              </a:rPr>
              <a:t>remains visible without slipping back in</a:t>
            </a:r>
            <a:r>
              <a:rPr lang="en-US" altLang="en-US" sz="3600" dirty="0" smtClean="0">
                <a:solidFill>
                  <a:schemeClr val="tx1">
                    <a:lumMod val="50000"/>
                  </a:schemeClr>
                </a:solidFill>
              </a:rPr>
              <a:t>.</a:t>
            </a:r>
            <a:endParaRPr lang="en-US" altLang="en-US" sz="3600" dirty="0">
              <a:solidFill>
                <a:schemeClr val="tx1">
                  <a:lumMod val="50000"/>
                </a:schemeClr>
              </a:solidFill>
            </a:endParaRPr>
          </a:p>
        </p:txBody>
      </p:sp>
    </p:spTree>
    <p:extLst>
      <p:ext uri="{BB962C8B-B14F-4D97-AF65-F5344CB8AC3E}">
        <p14:creationId xmlns:p14="http://schemas.microsoft.com/office/powerpoint/2010/main" val="4106701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305800" cy="6229350"/>
          </a:xfrm>
          <a:prstGeom prst="rect">
            <a:avLst/>
          </a:prstGeom>
        </p:spPr>
      </p:pic>
    </p:spTree>
    <p:extLst>
      <p:ext uri="{BB962C8B-B14F-4D97-AF65-F5344CB8AC3E}">
        <p14:creationId xmlns:p14="http://schemas.microsoft.com/office/powerpoint/2010/main" val="342366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2400"/>
            <a:ext cx="8839200" cy="6553200"/>
          </a:xfrm>
          <a:prstGeom prst="rect">
            <a:avLst/>
          </a:prstGeom>
        </p:spPr>
      </p:pic>
    </p:spTree>
    <p:extLst>
      <p:ext uri="{BB962C8B-B14F-4D97-AF65-F5344CB8AC3E}">
        <p14:creationId xmlns:p14="http://schemas.microsoft.com/office/powerpoint/2010/main" val="86614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tLang="en-US" smtClean="0"/>
              <a:t>Transition</a:t>
            </a:r>
          </a:p>
        </p:txBody>
      </p:sp>
      <p:pic>
        <p:nvPicPr>
          <p:cNvPr id="7172" name="Picture 7" descr="MCj01981930000[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363663" y="1905000"/>
            <a:ext cx="2982912" cy="3122613"/>
          </a:xfrm>
        </p:spPr>
      </p:pic>
      <p:sp>
        <p:nvSpPr>
          <p:cNvPr id="7171" name="Rectangle 6"/>
          <p:cNvSpPr>
            <a:spLocks noGrp="1" noChangeArrowheads="1"/>
          </p:cNvSpPr>
          <p:nvPr>
            <p:ph type="body" sz="half" idx="2"/>
          </p:nvPr>
        </p:nvSpPr>
        <p:spPr>
          <a:xfrm>
            <a:off x="4572000" y="304800"/>
            <a:ext cx="4038600" cy="4525963"/>
          </a:xfrm>
        </p:spPr>
        <p:txBody>
          <a:bodyPr/>
          <a:lstStyle/>
          <a:p>
            <a:pPr eaLnBrk="1" hangingPunct="1"/>
            <a:r>
              <a:rPr lang="en-US" altLang="en-US" sz="2800" dirty="0" smtClean="0">
                <a:solidFill>
                  <a:schemeClr val="tx1">
                    <a:lumMod val="50000"/>
                  </a:schemeClr>
                </a:solidFill>
              </a:rPr>
              <a:t>Regular, powerful, contractions every two to three minutes that last up to 60 to 90 seconds</a:t>
            </a:r>
          </a:p>
          <a:p>
            <a:pPr eaLnBrk="1" hangingPunct="1"/>
            <a:r>
              <a:rPr lang="en-US" altLang="en-US" sz="2800" dirty="0" smtClean="0">
                <a:solidFill>
                  <a:schemeClr val="tx1">
                    <a:lumMod val="50000"/>
                  </a:schemeClr>
                </a:solidFill>
              </a:rPr>
              <a:t>Last about 90 minutes</a:t>
            </a:r>
          </a:p>
          <a:p>
            <a:pPr eaLnBrk="1" hangingPunct="1"/>
            <a:r>
              <a:rPr lang="en-US" altLang="en-US" sz="2800" dirty="0" smtClean="0">
                <a:solidFill>
                  <a:schemeClr val="tx1">
                    <a:lumMod val="50000"/>
                  </a:schemeClr>
                </a:solidFill>
              </a:rPr>
              <a:t>Baby’s head enters birth canal and crowns.</a:t>
            </a:r>
          </a:p>
          <a:p>
            <a:pPr eaLnBrk="1" hangingPunct="1"/>
            <a:r>
              <a:rPr lang="en-US" altLang="en-US" sz="2800" dirty="0" smtClean="0">
                <a:solidFill>
                  <a:schemeClr val="tx1">
                    <a:lumMod val="50000"/>
                  </a:schemeClr>
                </a:solidFill>
              </a:rPr>
              <a:t>Cervix dilates to a complete 10 cm.</a:t>
            </a:r>
          </a:p>
        </p:txBody>
      </p:sp>
    </p:spTree>
    <p:extLst>
      <p:ext uri="{BB962C8B-B14F-4D97-AF65-F5344CB8AC3E}">
        <p14:creationId xmlns:p14="http://schemas.microsoft.com/office/powerpoint/2010/main" val="134588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0"/>
            <a:ext cx="8229600" cy="1143000"/>
          </a:xfrm>
        </p:spPr>
        <p:txBody>
          <a:bodyPr/>
          <a:lstStyle/>
          <a:p>
            <a:pPr eaLnBrk="1" hangingPunct="1"/>
            <a:r>
              <a:rPr lang="en-US" altLang="en-US" sz="5400" dirty="0" smtClean="0">
                <a:latin typeface="Comic Sans MS" pitchFamily="66" charset="0"/>
              </a:rPr>
              <a:t> Lightening</a:t>
            </a:r>
          </a:p>
        </p:txBody>
      </p:sp>
      <p:sp>
        <p:nvSpPr>
          <p:cNvPr id="7171" name="Rectangle 4"/>
          <p:cNvSpPr>
            <a:spLocks noGrp="1" noChangeArrowheads="1"/>
          </p:cNvSpPr>
          <p:nvPr>
            <p:ph type="body" sz="half" idx="1"/>
          </p:nvPr>
        </p:nvSpPr>
        <p:spPr>
          <a:xfrm>
            <a:off x="76200" y="1143000"/>
            <a:ext cx="7010400" cy="4525963"/>
          </a:xfrm>
        </p:spPr>
        <p:txBody>
          <a:bodyPr/>
          <a:lstStyle/>
          <a:p>
            <a:pPr marL="0" indent="0" eaLnBrk="1" hangingPunct="1">
              <a:lnSpc>
                <a:spcPct val="80000"/>
              </a:lnSpc>
              <a:buNone/>
            </a:pPr>
            <a:r>
              <a:rPr lang="en-US" altLang="en-US" dirty="0" smtClean="0">
                <a:solidFill>
                  <a:schemeClr val="tx1">
                    <a:lumMod val="50000"/>
                  </a:schemeClr>
                </a:solidFill>
                <a:latin typeface="Comic Sans MS" pitchFamily="66" charset="0"/>
              </a:rPr>
              <a:t>The baby settles deep into mom’s pelvis during the 9</a:t>
            </a:r>
            <a:r>
              <a:rPr lang="en-US" altLang="en-US" baseline="30000" dirty="0" smtClean="0">
                <a:solidFill>
                  <a:schemeClr val="tx1">
                    <a:lumMod val="50000"/>
                  </a:schemeClr>
                </a:solidFill>
                <a:latin typeface="Comic Sans MS" pitchFamily="66" charset="0"/>
              </a:rPr>
              <a:t>th</a:t>
            </a:r>
            <a:r>
              <a:rPr lang="en-US" altLang="en-US" dirty="0" smtClean="0">
                <a:solidFill>
                  <a:schemeClr val="tx1">
                    <a:lumMod val="50000"/>
                  </a:schemeClr>
                </a:solidFill>
                <a:latin typeface="Comic Sans MS" pitchFamily="66" charset="0"/>
              </a:rPr>
              <a:t> month.</a:t>
            </a:r>
          </a:p>
          <a:p>
            <a:pPr marL="0" indent="0" eaLnBrk="1" hangingPunct="1">
              <a:lnSpc>
                <a:spcPct val="80000"/>
              </a:lnSpc>
              <a:buNone/>
            </a:pPr>
            <a:endParaRPr lang="en-US" altLang="en-US" sz="1600" dirty="0" smtClean="0">
              <a:solidFill>
                <a:schemeClr val="tx1">
                  <a:lumMod val="50000"/>
                </a:schemeClr>
              </a:solidFill>
              <a:latin typeface="Comic Sans MS" pitchFamily="66" charset="0"/>
            </a:endParaRPr>
          </a:p>
          <a:p>
            <a:pPr marL="0" indent="0" eaLnBrk="1" hangingPunct="1">
              <a:lnSpc>
                <a:spcPct val="80000"/>
              </a:lnSpc>
              <a:buNone/>
            </a:pPr>
            <a:r>
              <a:rPr lang="en-US" altLang="en-US" dirty="0" smtClean="0">
                <a:solidFill>
                  <a:schemeClr val="tx1">
                    <a:lumMod val="50000"/>
                  </a:schemeClr>
                </a:solidFill>
                <a:latin typeface="Comic Sans MS" pitchFamily="66" charset="0"/>
              </a:rPr>
              <a:t>This happens weeks or days before labor begins</a:t>
            </a:r>
          </a:p>
          <a:p>
            <a:pPr marL="0" indent="0" eaLnBrk="1" hangingPunct="1">
              <a:lnSpc>
                <a:spcPct val="80000"/>
              </a:lnSpc>
              <a:buNone/>
            </a:pPr>
            <a:endParaRPr lang="en-US" altLang="en-US" sz="1600" dirty="0" smtClean="0">
              <a:solidFill>
                <a:schemeClr val="tx1">
                  <a:lumMod val="50000"/>
                </a:schemeClr>
              </a:solidFill>
              <a:latin typeface="Comic Sans MS" pitchFamily="66" charset="0"/>
            </a:endParaRPr>
          </a:p>
          <a:p>
            <a:pPr marL="0" indent="0" eaLnBrk="1" hangingPunct="1">
              <a:lnSpc>
                <a:spcPct val="80000"/>
              </a:lnSpc>
              <a:buNone/>
            </a:pPr>
            <a:r>
              <a:rPr lang="en-US" altLang="en-US" dirty="0" smtClean="0">
                <a:solidFill>
                  <a:schemeClr val="tx1">
                    <a:lumMod val="50000"/>
                  </a:schemeClr>
                </a:solidFill>
                <a:latin typeface="Comic Sans MS" pitchFamily="66" charset="0"/>
              </a:rPr>
              <a:t>The hormone relaxin is released into the pelvic area.</a:t>
            </a:r>
          </a:p>
          <a:p>
            <a:pPr marL="533400" indent="-533400" eaLnBrk="1" hangingPunct="1">
              <a:lnSpc>
                <a:spcPct val="80000"/>
              </a:lnSpc>
              <a:buFontTx/>
              <a:buNone/>
            </a:pPr>
            <a:r>
              <a:rPr lang="en-US" altLang="en-US" dirty="0">
                <a:solidFill>
                  <a:schemeClr val="tx1">
                    <a:lumMod val="50000"/>
                  </a:schemeClr>
                </a:solidFill>
                <a:latin typeface="Comic Sans MS" pitchFamily="66" charset="0"/>
              </a:rPr>
              <a:t>	</a:t>
            </a:r>
            <a:r>
              <a:rPr lang="en-US" altLang="en-US" dirty="0" smtClean="0">
                <a:solidFill>
                  <a:schemeClr val="tx1">
                    <a:lumMod val="50000"/>
                  </a:schemeClr>
                </a:solidFill>
                <a:latin typeface="Comic Sans MS" pitchFamily="66" charset="0"/>
              </a:rPr>
              <a:t>	 a. helps ligaments become stretchy </a:t>
            </a:r>
          </a:p>
          <a:p>
            <a:pPr marL="533400" indent="-533400" eaLnBrk="1" hangingPunct="1">
              <a:lnSpc>
                <a:spcPct val="80000"/>
              </a:lnSpc>
              <a:buFontTx/>
              <a:buNone/>
            </a:pPr>
            <a:r>
              <a:rPr lang="en-US" altLang="en-US" dirty="0">
                <a:solidFill>
                  <a:schemeClr val="tx1">
                    <a:lumMod val="50000"/>
                  </a:schemeClr>
                </a:solidFill>
                <a:latin typeface="Comic Sans MS" pitchFamily="66" charset="0"/>
              </a:rPr>
              <a:t>	</a:t>
            </a:r>
            <a:r>
              <a:rPr lang="en-US" altLang="en-US" dirty="0" smtClean="0">
                <a:solidFill>
                  <a:schemeClr val="tx1">
                    <a:lumMod val="50000"/>
                  </a:schemeClr>
                </a:solidFill>
                <a:latin typeface="Comic Sans MS" pitchFamily="66" charset="0"/>
              </a:rPr>
              <a:t>	 b.  Bones of pelvis can move to allow baby to pass through.</a:t>
            </a:r>
          </a:p>
        </p:txBody>
      </p:sp>
      <p:pic>
        <p:nvPicPr>
          <p:cNvPr id="7172" name="Picture 6" descr="lighten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86600" y="381000"/>
            <a:ext cx="1828800" cy="3257904"/>
          </a:xfrm>
          <a:noFill/>
        </p:spPr>
      </p:pic>
    </p:spTree>
    <p:extLst>
      <p:ext uri="{BB962C8B-B14F-4D97-AF65-F5344CB8AC3E}">
        <p14:creationId xmlns:p14="http://schemas.microsoft.com/office/powerpoint/2010/main" val="2391656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28600" y="557748"/>
            <a:ext cx="8763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342900" indent="-342900" eaLnBrk="1" hangingPunct="1">
              <a:buFont typeface="Arial" panose="020B0604020202020204" pitchFamily="34" charset="0"/>
              <a:buChar char="•"/>
            </a:pPr>
            <a:r>
              <a:rPr lang="en-US" altLang="en-US" sz="2400" dirty="0" smtClean="0">
                <a:solidFill>
                  <a:schemeClr val="tx1">
                    <a:lumMod val="50000"/>
                  </a:schemeClr>
                </a:solidFill>
                <a:latin typeface="Arial" charset="0"/>
              </a:rPr>
              <a:t>The </a:t>
            </a:r>
            <a:r>
              <a:rPr lang="en-US" altLang="en-US" sz="2400" dirty="0">
                <a:solidFill>
                  <a:schemeClr val="tx1">
                    <a:lumMod val="50000"/>
                  </a:schemeClr>
                </a:solidFill>
                <a:latin typeface="Arial" charset="0"/>
              </a:rPr>
              <a:t>mother pushes, or bears down, in response to pressure against her pelvic </a:t>
            </a:r>
            <a:r>
              <a:rPr lang="en-US" altLang="en-US" sz="2400" dirty="0" smtClean="0">
                <a:solidFill>
                  <a:schemeClr val="tx1">
                    <a:lumMod val="50000"/>
                  </a:schemeClr>
                </a:solidFill>
                <a:latin typeface="Arial" charset="0"/>
              </a:rPr>
              <a:t>muscles</a:t>
            </a:r>
            <a:r>
              <a:rPr lang="en-US" altLang="en-US" sz="2400" dirty="0">
                <a:solidFill>
                  <a:schemeClr val="tx1">
                    <a:lumMod val="50000"/>
                  </a:schemeClr>
                </a:solidFill>
                <a:latin typeface="Arial" charset="0"/>
              </a:rPr>
              <a:t> </a:t>
            </a:r>
            <a:r>
              <a:rPr lang="en-US" altLang="en-US" sz="2400" dirty="0" smtClean="0">
                <a:solidFill>
                  <a:schemeClr val="tx1">
                    <a:lumMod val="50000"/>
                  </a:schemeClr>
                </a:solidFill>
                <a:latin typeface="Arial" charset="0"/>
              </a:rPr>
              <a:t>and the baby is </a:t>
            </a:r>
            <a:r>
              <a:rPr lang="en-US" altLang="en-US" sz="2400" b="1" dirty="0" smtClean="0">
                <a:solidFill>
                  <a:srgbClr val="7030A0"/>
                </a:solidFill>
                <a:effectLst>
                  <a:outerShdw blurRad="38100" dist="38100" dir="2700000" algn="tl">
                    <a:srgbClr val="000000">
                      <a:alpha val="43137"/>
                    </a:srgbClr>
                  </a:outerShdw>
                </a:effectLst>
                <a:latin typeface="Arial" charset="0"/>
              </a:rPr>
              <a:t>expelled</a:t>
            </a:r>
            <a:r>
              <a:rPr lang="en-US" altLang="en-US" sz="2400" dirty="0" smtClean="0">
                <a:solidFill>
                  <a:schemeClr val="tx1">
                    <a:lumMod val="50000"/>
                  </a:schemeClr>
                </a:solidFill>
                <a:latin typeface="Arial" charset="0"/>
              </a:rPr>
              <a:t> from the uterus or when the baby is born.</a:t>
            </a:r>
          </a:p>
          <a:p>
            <a:pPr marL="342900" indent="-342900">
              <a:buFont typeface="Arial" panose="020B0604020202020204" pitchFamily="34" charset="0"/>
              <a:buChar char="•"/>
            </a:pPr>
            <a:r>
              <a:rPr lang="en-US" altLang="en-US" sz="2400" b="1" dirty="0">
                <a:solidFill>
                  <a:srgbClr val="7030A0"/>
                </a:solidFill>
                <a:effectLst>
                  <a:outerShdw blurRad="38100" dist="38100" dir="2700000" algn="tl">
                    <a:srgbClr val="000000">
                      <a:alpha val="43137"/>
                    </a:srgbClr>
                  </a:outerShdw>
                </a:effectLst>
                <a:latin typeface="Arial" charset="0"/>
              </a:rPr>
              <a:t>Contractions</a:t>
            </a:r>
            <a:r>
              <a:rPr lang="en-US" altLang="en-US" sz="2400" dirty="0">
                <a:solidFill>
                  <a:schemeClr val="tx1">
                    <a:lumMod val="50000"/>
                  </a:schemeClr>
                </a:solidFill>
                <a:latin typeface="Arial" charset="0"/>
              </a:rPr>
              <a:t> continue to occur throughout this stage to help push the baby out of the mom’s body</a:t>
            </a:r>
            <a:r>
              <a:rPr lang="en-US" altLang="en-US" sz="2400" dirty="0" smtClean="0">
                <a:solidFill>
                  <a:schemeClr val="tx1">
                    <a:lumMod val="50000"/>
                  </a:schemeClr>
                </a:solidFill>
                <a:latin typeface="Arial" charset="0"/>
              </a:rPr>
              <a:t>.</a:t>
            </a:r>
          </a:p>
          <a:p>
            <a:pPr marL="342900" indent="-342900">
              <a:buFont typeface="Arial" panose="020B0604020202020204" pitchFamily="34" charset="0"/>
              <a:buChar char="•"/>
            </a:pPr>
            <a:r>
              <a:rPr lang="en-US" altLang="en-US" sz="2400" b="1" dirty="0" smtClean="0">
                <a:solidFill>
                  <a:srgbClr val="7030A0"/>
                </a:solidFill>
                <a:effectLst>
                  <a:outerShdw blurRad="38100" dist="38100" dir="2700000" algn="tl">
                    <a:srgbClr val="000000">
                      <a:alpha val="43137"/>
                    </a:srgbClr>
                  </a:outerShdw>
                </a:effectLst>
              </a:rPr>
              <a:t>Fontanels </a:t>
            </a:r>
            <a:r>
              <a:rPr lang="en-US" sz="2400" dirty="0">
                <a:solidFill>
                  <a:schemeClr val="tx1">
                    <a:lumMod val="50000"/>
                  </a:schemeClr>
                </a:solidFill>
              </a:rPr>
              <a:t>soft spots on a baby's head which, during birth, enable the bony plates of the skull to flex, </a:t>
            </a:r>
            <a:r>
              <a:rPr lang="en-US" sz="2400" dirty="0" smtClean="0">
                <a:solidFill>
                  <a:schemeClr val="tx1">
                    <a:lumMod val="50000"/>
                  </a:schemeClr>
                </a:solidFill>
              </a:rPr>
              <a:t>allowing </a:t>
            </a:r>
            <a:r>
              <a:rPr lang="en-US" sz="2400" dirty="0">
                <a:solidFill>
                  <a:schemeClr val="tx1">
                    <a:lumMod val="50000"/>
                  </a:schemeClr>
                </a:solidFill>
              </a:rPr>
              <a:t>the child's head to pass through the birth canal</a:t>
            </a:r>
            <a:r>
              <a:rPr lang="en-US" sz="2400" dirty="0" smtClean="0">
                <a:solidFill>
                  <a:schemeClr val="tx1">
                    <a:lumMod val="50000"/>
                  </a:schemeClr>
                </a:solidFill>
              </a:rPr>
              <a:t>.</a:t>
            </a:r>
          </a:p>
          <a:p>
            <a:pPr marL="342900" indent="-342900">
              <a:buFont typeface="Arial" panose="020B0604020202020204" pitchFamily="34" charset="0"/>
              <a:buChar char="•"/>
            </a:pPr>
            <a:endParaRPr lang="en-US" altLang="en-US" sz="2400" dirty="0">
              <a:solidFill>
                <a:schemeClr val="tx1">
                  <a:lumMod val="50000"/>
                </a:schemeClr>
              </a:solidFill>
              <a:latin typeface="Arial" charset="0"/>
            </a:endParaRPr>
          </a:p>
        </p:txBody>
      </p:sp>
      <p:pic>
        <p:nvPicPr>
          <p:cNvPr id="11270" name="Dial1279.wav">
            <a:hlinkClick r:id="" action="ppaction://media"/>
          </p:cNvPr>
          <p:cNvPicPr>
            <a:picLocks noRot="1" noChangeAspect="1" noChangeArrowheads="1"/>
          </p:cNvPicPr>
          <p:nvPr>
            <a:wavAudioFile r:embed="rId1" name="Dialated_birth.wav"/>
          </p:nvPr>
        </p:nvPicPr>
        <p:blipFill>
          <a:blip r:embed="rId3">
            <a:extLst>
              <a:ext uri="{28A0092B-C50C-407E-A947-70E740481C1C}">
                <a14:useLocalDpi xmlns:a14="http://schemas.microsoft.com/office/drawing/2010/main" val="0"/>
              </a:ext>
            </a:extLst>
          </a:blip>
          <a:srcRect/>
          <a:stretch>
            <a:fillRect/>
          </a:stretch>
        </p:blipFill>
        <p:spPr bwMode="auto">
          <a:xfrm>
            <a:off x="4419600" y="-304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t012475a"/>
          <p:cNvPicPr>
            <a:picLocks noChangeAspect="1" noChangeArrowheads="1"/>
          </p:cNvPicPr>
          <p:nvPr/>
        </p:nvPicPr>
        <p:blipFill>
          <a:blip r:embed="rId4">
            <a:extLst>
              <a:ext uri="{28A0092B-C50C-407E-A947-70E740481C1C}">
                <a14:useLocalDpi xmlns:a14="http://schemas.microsoft.com/office/drawing/2010/main" val="0"/>
              </a:ext>
            </a:extLst>
          </a:blip>
          <a:srcRect l="65874" b="52805"/>
          <a:stretch>
            <a:fillRect/>
          </a:stretch>
        </p:blipFill>
        <p:spPr bwMode="auto">
          <a:xfrm>
            <a:off x="5181600" y="3657600"/>
            <a:ext cx="3429000" cy="254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52400" y="76200"/>
            <a:ext cx="8839200" cy="685800"/>
          </a:xfrm>
          <a:prstGeom prst="rect">
            <a:avLst/>
          </a:prstGeom>
        </p:spPr>
        <p:txBody>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a:lstStyle>
          <a:p>
            <a:r>
              <a:rPr lang="en-US" sz="3600" kern="0" dirty="0" smtClean="0"/>
              <a:t>Second stage of Labor (Expulsion)</a:t>
            </a:r>
            <a:endParaRPr lang="en-US" sz="3600" kern="0"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786498"/>
            <a:ext cx="2392560" cy="284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405905"/>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127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t012475a"/>
          <p:cNvPicPr>
            <a:picLocks noChangeAspect="1" noChangeArrowheads="1"/>
          </p:cNvPicPr>
          <p:nvPr/>
        </p:nvPicPr>
        <p:blipFill>
          <a:blip r:embed="rId2">
            <a:extLst>
              <a:ext uri="{28A0092B-C50C-407E-A947-70E740481C1C}">
                <a14:useLocalDpi xmlns:a14="http://schemas.microsoft.com/office/drawing/2010/main" val="0"/>
              </a:ext>
            </a:extLst>
          </a:blip>
          <a:srcRect t="52475" r="33452"/>
          <a:stretch>
            <a:fillRect/>
          </a:stretch>
        </p:blipFill>
        <p:spPr bwMode="auto">
          <a:xfrm>
            <a:off x="406736" y="1981200"/>
            <a:ext cx="835626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8"/>
          <p:cNvSpPr>
            <a:spLocks noChangeArrowheads="1"/>
          </p:cNvSpPr>
          <p:nvPr/>
        </p:nvSpPr>
        <p:spPr bwMode="auto">
          <a:xfrm>
            <a:off x="228600" y="276225"/>
            <a:ext cx="853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2400" dirty="0">
                <a:solidFill>
                  <a:schemeClr val="tx1">
                    <a:lumMod val="50000"/>
                  </a:schemeClr>
                </a:solidFill>
                <a:latin typeface="Arial" charset="0"/>
              </a:rPr>
              <a:t>As the head emerges entirely (</a:t>
            </a:r>
            <a:r>
              <a:rPr lang="en-US" altLang="en-US" sz="2400" i="1" dirty="0">
                <a:solidFill>
                  <a:schemeClr val="tx1">
                    <a:lumMod val="50000"/>
                  </a:schemeClr>
                </a:solidFill>
                <a:latin typeface="Arial" charset="0"/>
              </a:rPr>
              <a:t>left</a:t>
            </a:r>
            <a:r>
              <a:rPr lang="en-US" altLang="en-US" sz="2400" dirty="0">
                <a:solidFill>
                  <a:schemeClr val="tx1">
                    <a:lumMod val="50000"/>
                  </a:schemeClr>
                </a:solidFill>
                <a:latin typeface="Arial" charset="0"/>
              </a:rPr>
              <a:t>) the physician turns the baby’s shoulders (right), which emerge one at a time with the next contractions. The rest of the body then slides out relatively easily, and the umbilical cord is sealed and cut. </a:t>
            </a:r>
          </a:p>
        </p:txBody>
      </p:sp>
    </p:spTree>
    <p:extLst>
      <p:ext uri="{BB962C8B-B14F-4D97-AF65-F5344CB8AC3E}">
        <p14:creationId xmlns:p14="http://schemas.microsoft.com/office/powerpoint/2010/main" val="4290392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lvl="0" eaLnBrk="1" hangingPunct="1">
              <a:lnSpc>
                <a:spcPct val="90000"/>
              </a:lnSpc>
            </a:pPr>
            <a:r>
              <a:rPr lang="en-US" altLang="en-US" sz="3600" dirty="0">
                <a:solidFill>
                  <a:srgbClr val="000000"/>
                </a:solidFill>
                <a:latin typeface="Comic Sans MS" pitchFamily="66" charset="0"/>
              </a:rPr>
              <a:t>Baby is delivered</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5410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734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762000" y="228600"/>
            <a:ext cx="7620000" cy="1066800"/>
          </a:xfrm>
        </p:spPr>
        <p:txBody>
          <a:bodyPr/>
          <a:lstStyle/>
          <a:p>
            <a:pPr eaLnBrk="1" hangingPunct="1"/>
            <a:r>
              <a:rPr lang="en-US" altLang="en-US" dirty="0" smtClean="0">
                <a:latin typeface="Tempus Sans ITC" pitchFamily="82" charset="0"/>
              </a:rPr>
              <a:t>DELIVERY &amp; EQUIPMENT</a:t>
            </a:r>
            <a:br>
              <a:rPr lang="en-US" altLang="en-US" dirty="0" smtClean="0">
                <a:latin typeface="Tempus Sans ITC" pitchFamily="82" charset="0"/>
              </a:rPr>
            </a:br>
            <a:endParaRPr lang="en-US" altLang="en-US" dirty="0" smtClean="0">
              <a:latin typeface="Tempus Sans ITC" pitchFamily="82" charset="0"/>
            </a:endParaRPr>
          </a:p>
        </p:txBody>
      </p:sp>
      <p:pic>
        <p:nvPicPr>
          <p:cNvPr id="41987" name="Picture 3" descr="vacuum-extracto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4724400" cy="39290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133168" y="5181600"/>
            <a:ext cx="6858000" cy="646331"/>
          </a:xfrm>
          <a:prstGeom prst="rect">
            <a:avLst/>
          </a:prstGeom>
        </p:spPr>
        <p:txBody>
          <a:bodyPr wrap="square">
            <a:spAutoFit/>
          </a:bodyPr>
          <a:lstStyle/>
          <a:p>
            <a:pPr eaLnBrk="1" hangingPunct="1"/>
            <a:r>
              <a:rPr lang="en-US" altLang="en-US" dirty="0">
                <a:solidFill>
                  <a:schemeClr val="tx1">
                    <a:lumMod val="50000"/>
                  </a:schemeClr>
                </a:solidFill>
              </a:rPr>
              <a:t>Sometimes </a:t>
            </a:r>
            <a:r>
              <a:rPr lang="en-US" altLang="en-US" dirty="0" smtClean="0">
                <a:solidFill>
                  <a:schemeClr val="tx1">
                    <a:lumMod val="50000"/>
                  </a:schemeClr>
                </a:solidFill>
              </a:rPr>
              <a:t>extra procedures are used </a:t>
            </a:r>
            <a:r>
              <a:rPr lang="en-US" altLang="en-US" dirty="0">
                <a:solidFill>
                  <a:schemeClr val="tx1">
                    <a:lumMod val="50000"/>
                  </a:schemeClr>
                </a:solidFill>
              </a:rPr>
              <a:t>if </a:t>
            </a:r>
            <a:r>
              <a:rPr lang="en-US" altLang="en-US" dirty="0" smtClean="0">
                <a:solidFill>
                  <a:schemeClr val="tx1">
                    <a:lumMod val="50000"/>
                  </a:schemeClr>
                </a:solidFill>
              </a:rPr>
              <a:t>delivery progress </a:t>
            </a:r>
            <a:r>
              <a:rPr lang="en-US" altLang="en-US" dirty="0">
                <a:solidFill>
                  <a:schemeClr val="tx1">
                    <a:lumMod val="50000"/>
                  </a:schemeClr>
                </a:solidFill>
              </a:rPr>
              <a:t>is not being made and the baby is in the birth canal too long.</a:t>
            </a:r>
          </a:p>
        </p:txBody>
      </p:sp>
    </p:spTree>
    <p:extLst>
      <p:ext uri="{BB962C8B-B14F-4D97-AF65-F5344CB8AC3E}">
        <p14:creationId xmlns:p14="http://schemas.microsoft.com/office/powerpoint/2010/main" val="2007471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dirty="0" smtClean="0">
                <a:latin typeface="Tempus Sans ITC" pitchFamily="82" charset="0"/>
              </a:rPr>
              <a:t>EPISIOTOMY</a:t>
            </a:r>
          </a:p>
        </p:txBody>
      </p:sp>
      <p:sp>
        <p:nvSpPr>
          <p:cNvPr id="102403" name="Rectangle 3"/>
          <p:cNvSpPr>
            <a:spLocks noGrp="1" noChangeArrowheads="1"/>
          </p:cNvSpPr>
          <p:nvPr>
            <p:ph type="body" sz="half" idx="2"/>
          </p:nvPr>
        </p:nvSpPr>
        <p:spPr>
          <a:xfrm>
            <a:off x="152400" y="1143000"/>
            <a:ext cx="4876800" cy="5181600"/>
          </a:xfrm>
        </p:spPr>
        <p:txBody>
          <a:bodyPr/>
          <a:lstStyle/>
          <a:p>
            <a:pPr marL="914400" lvl="1" indent="-457200" eaLnBrk="1" hangingPunct="1">
              <a:buFontTx/>
              <a:buAutoNum type="alphaUcPeriod"/>
            </a:pPr>
            <a:r>
              <a:rPr lang="en-US" altLang="en-US" dirty="0" smtClean="0">
                <a:solidFill>
                  <a:schemeClr val="tx1">
                    <a:lumMod val="50000"/>
                  </a:schemeClr>
                </a:solidFill>
                <a:latin typeface="Tempus Sans ITC" pitchFamily="82" charset="0"/>
              </a:rPr>
              <a:t>A surgical cut in the </a:t>
            </a:r>
            <a:r>
              <a:rPr lang="en-US" altLang="en-US" u="sng" dirty="0" smtClean="0">
                <a:solidFill>
                  <a:schemeClr val="tx1">
                    <a:lumMod val="50000"/>
                  </a:schemeClr>
                </a:solidFill>
                <a:latin typeface="Tempus Sans ITC" pitchFamily="82" charset="0"/>
              </a:rPr>
              <a:t>perineum</a:t>
            </a:r>
            <a:r>
              <a:rPr lang="en-US" altLang="en-US" dirty="0" smtClean="0">
                <a:solidFill>
                  <a:schemeClr val="tx1">
                    <a:lumMod val="50000"/>
                  </a:schemeClr>
                </a:solidFill>
                <a:latin typeface="Tempus Sans ITC" pitchFamily="82" charset="0"/>
              </a:rPr>
              <a:t> done before delivery.</a:t>
            </a:r>
            <a:endParaRPr lang="en-US" altLang="en-US" sz="500" dirty="0" smtClean="0">
              <a:solidFill>
                <a:schemeClr val="tx1">
                  <a:lumMod val="50000"/>
                </a:schemeClr>
              </a:solidFill>
              <a:latin typeface="Tempus Sans ITC" pitchFamily="82" charset="0"/>
            </a:endParaRPr>
          </a:p>
          <a:p>
            <a:pPr marL="914400" lvl="1" indent="-457200" eaLnBrk="1" hangingPunct="1">
              <a:buFontTx/>
              <a:buNone/>
            </a:pPr>
            <a:endParaRPr lang="en-US" altLang="en-US" dirty="0" smtClean="0">
              <a:solidFill>
                <a:schemeClr val="tx1">
                  <a:lumMod val="50000"/>
                </a:schemeClr>
              </a:solidFill>
              <a:latin typeface="Tempus Sans ITC" pitchFamily="82" charset="0"/>
            </a:endParaRPr>
          </a:p>
          <a:p>
            <a:pPr marL="914400" lvl="1" indent="-457200" eaLnBrk="1" hangingPunct="1">
              <a:buFontTx/>
              <a:buAutoNum type="alphaUcPeriod" startAt="2"/>
            </a:pPr>
            <a:r>
              <a:rPr lang="en-US" altLang="en-US" dirty="0" smtClean="0">
                <a:solidFill>
                  <a:schemeClr val="tx1">
                    <a:lumMod val="50000"/>
                  </a:schemeClr>
                </a:solidFill>
                <a:latin typeface="Tempus Sans ITC" pitchFamily="82" charset="0"/>
              </a:rPr>
              <a:t>Given to enlarge the vaginal opening and to prevent the </a:t>
            </a:r>
            <a:r>
              <a:rPr lang="en-US" altLang="en-US" u="sng" dirty="0" smtClean="0">
                <a:solidFill>
                  <a:schemeClr val="tx1">
                    <a:lumMod val="50000"/>
                  </a:schemeClr>
                </a:solidFill>
                <a:latin typeface="Tempus Sans ITC" pitchFamily="82" charset="0"/>
              </a:rPr>
              <a:t>skin</a:t>
            </a:r>
            <a:r>
              <a:rPr lang="en-US" altLang="en-US" dirty="0" smtClean="0">
                <a:solidFill>
                  <a:schemeClr val="tx1">
                    <a:lumMod val="50000"/>
                  </a:schemeClr>
                </a:solidFill>
                <a:latin typeface="Tempus Sans ITC" pitchFamily="82" charset="0"/>
              </a:rPr>
              <a:t> from </a:t>
            </a:r>
            <a:r>
              <a:rPr lang="en-US" altLang="en-US" u="sng" dirty="0" smtClean="0">
                <a:solidFill>
                  <a:schemeClr val="tx1">
                    <a:lumMod val="50000"/>
                  </a:schemeClr>
                </a:solidFill>
                <a:latin typeface="Tempus Sans ITC" pitchFamily="82" charset="0"/>
              </a:rPr>
              <a:t>tearing</a:t>
            </a:r>
            <a:r>
              <a:rPr lang="en-US" altLang="en-US" dirty="0" smtClean="0">
                <a:solidFill>
                  <a:schemeClr val="tx1">
                    <a:lumMod val="50000"/>
                  </a:schemeClr>
                </a:solidFill>
                <a:latin typeface="Tempus Sans ITC" pitchFamily="82" charset="0"/>
              </a:rPr>
              <a:t>. </a:t>
            </a:r>
          </a:p>
          <a:p>
            <a:pPr marL="914400" lvl="1" indent="-457200" eaLnBrk="1" hangingPunct="1">
              <a:buFontTx/>
              <a:buNone/>
            </a:pPr>
            <a:endParaRPr lang="en-US" altLang="en-US" dirty="0" smtClean="0">
              <a:solidFill>
                <a:schemeClr val="tx1">
                  <a:lumMod val="50000"/>
                </a:schemeClr>
              </a:solidFill>
              <a:latin typeface="Tempus Sans ITC" pitchFamily="82" charset="0"/>
            </a:endParaRPr>
          </a:p>
          <a:p>
            <a:pPr marL="914400" lvl="1" indent="-457200" eaLnBrk="1" hangingPunct="1">
              <a:buFontTx/>
              <a:buNone/>
            </a:pPr>
            <a:r>
              <a:rPr lang="en-US" altLang="en-US" dirty="0" smtClean="0">
                <a:solidFill>
                  <a:schemeClr val="tx1">
                    <a:lumMod val="50000"/>
                  </a:schemeClr>
                </a:solidFill>
                <a:latin typeface="Tempus Sans ITC" pitchFamily="82" charset="0"/>
              </a:rPr>
              <a:t>C. Stitched after the </a:t>
            </a:r>
            <a:r>
              <a:rPr lang="en-US" altLang="en-US" u="sng" dirty="0" smtClean="0">
                <a:solidFill>
                  <a:schemeClr val="tx1">
                    <a:lumMod val="50000"/>
                  </a:schemeClr>
                </a:solidFill>
                <a:latin typeface="Tempus Sans ITC" pitchFamily="82" charset="0"/>
              </a:rPr>
              <a:t>3</a:t>
            </a:r>
            <a:r>
              <a:rPr lang="en-US" altLang="en-US" u="sng" baseline="30000" dirty="0" smtClean="0">
                <a:solidFill>
                  <a:schemeClr val="tx1">
                    <a:lumMod val="50000"/>
                  </a:schemeClr>
                </a:solidFill>
                <a:latin typeface="Tempus Sans ITC" pitchFamily="82" charset="0"/>
              </a:rPr>
              <a:t>rd</a:t>
            </a:r>
            <a:r>
              <a:rPr lang="en-US" altLang="en-US" dirty="0" smtClean="0">
                <a:solidFill>
                  <a:schemeClr val="tx1">
                    <a:lumMod val="50000"/>
                  </a:schemeClr>
                </a:solidFill>
                <a:latin typeface="Tempus Sans ITC" pitchFamily="82" charset="0"/>
              </a:rPr>
              <a:t> stage of labor.</a:t>
            </a:r>
          </a:p>
        </p:txBody>
      </p:sp>
      <p:pic>
        <p:nvPicPr>
          <p:cNvPr id="38916" name="Picture 4" descr="surgicalt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61376"/>
            <a:ext cx="3810000" cy="35607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53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609600"/>
            <a:ext cx="8229600" cy="1143000"/>
          </a:xfrm>
        </p:spPr>
        <p:txBody>
          <a:bodyPr/>
          <a:lstStyle/>
          <a:p>
            <a:pPr eaLnBrk="1" hangingPunct="1"/>
            <a:r>
              <a:rPr lang="en-US" altLang="en-US" dirty="0" smtClean="0">
                <a:latin typeface="Tempus Sans ITC" pitchFamily="82" charset="0"/>
              </a:rPr>
              <a:t>FORCEPS</a:t>
            </a:r>
          </a:p>
        </p:txBody>
      </p:sp>
      <p:sp>
        <p:nvSpPr>
          <p:cNvPr id="81923" name="Rectangle 3"/>
          <p:cNvSpPr>
            <a:spLocks noGrp="1" noChangeArrowheads="1"/>
          </p:cNvSpPr>
          <p:nvPr>
            <p:ph type="body" sz="half" idx="2"/>
          </p:nvPr>
        </p:nvSpPr>
        <p:spPr>
          <a:xfrm>
            <a:off x="4495800" y="115888"/>
            <a:ext cx="4648200" cy="5181600"/>
          </a:xfrm>
        </p:spPr>
        <p:txBody>
          <a:bodyPr/>
          <a:lstStyle/>
          <a:p>
            <a:pPr marL="914400" lvl="1" indent="-457200" eaLnBrk="1" hangingPunct="1">
              <a:buFontTx/>
              <a:buAutoNum type="alphaUcPeriod"/>
            </a:pPr>
            <a:r>
              <a:rPr lang="en-US" altLang="en-US" dirty="0" smtClean="0">
                <a:solidFill>
                  <a:schemeClr val="tx1">
                    <a:lumMod val="50000"/>
                  </a:schemeClr>
                </a:solidFill>
                <a:latin typeface="Tempus Sans ITC" pitchFamily="82" charset="0"/>
              </a:rPr>
              <a:t>Specialized </a:t>
            </a:r>
            <a:r>
              <a:rPr lang="en-US" altLang="en-US" u="sng" dirty="0" smtClean="0">
                <a:solidFill>
                  <a:schemeClr val="tx1">
                    <a:lumMod val="50000"/>
                  </a:schemeClr>
                </a:solidFill>
                <a:latin typeface="Tempus Sans ITC" pitchFamily="82" charset="0"/>
              </a:rPr>
              <a:t>tongs</a:t>
            </a:r>
            <a:r>
              <a:rPr lang="en-US" altLang="en-US" dirty="0" smtClean="0">
                <a:solidFill>
                  <a:schemeClr val="tx1">
                    <a:lumMod val="50000"/>
                  </a:schemeClr>
                </a:solidFill>
                <a:latin typeface="Tempus Sans ITC" pitchFamily="82" charset="0"/>
              </a:rPr>
              <a:t> made  of surgical steel, made to fit the baby's head.</a:t>
            </a:r>
            <a:endParaRPr lang="en-US" altLang="en-US" sz="500" dirty="0" smtClean="0">
              <a:solidFill>
                <a:schemeClr val="tx1">
                  <a:lumMod val="50000"/>
                </a:schemeClr>
              </a:solidFill>
              <a:latin typeface="Tempus Sans ITC" pitchFamily="82" charset="0"/>
            </a:endParaRPr>
          </a:p>
          <a:p>
            <a:pPr marL="914400" lvl="1" indent="-457200" eaLnBrk="1" hangingPunct="1">
              <a:buFontTx/>
              <a:buNone/>
            </a:pPr>
            <a:endParaRPr lang="en-US" altLang="en-US" dirty="0" smtClean="0">
              <a:solidFill>
                <a:schemeClr val="tx1">
                  <a:lumMod val="50000"/>
                </a:schemeClr>
              </a:solidFill>
              <a:latin typeface="Tempus Sans ITC" pitchFamily="82" charset="0"/>
            </a:endParaRPr>
          </a:p>
          <a:p>
            <a:pPr marL="914400" lvl="1" indent="-457200" eaLnBrk="1" hangingPunct="1">
              <a:buFontTx/>
              <a:buAutoNum type="alphaUcPeriod" startAt="2"/>
            </a:pPr>
            <a:r>
              <a:rPr lang="en-US" altLang="en-US" dirty="0" smtClean="0">
                <a:solidFill>
                  <a:schemeClr val="tx1">
                    <a:lumMod val="50000"/>
                  </a:schemeClr>
                </a:solidFill>
                <a:latin typeface="Tempus Sans ITC" pitchFamily="82" charset="0"/>
              </a:rPr>
              <a:t>Helps baby emerge more </a:t>
            </a:r>
            <a:r>
              <a:rPr lang="en-US" altLang="en-US" u="sng" dirty="0" smtClean="0">
                <a:solidFill>
                  <a:schemeClr val="tx1">
                    <a:lumMod val="50000"/>
                  </a:schemeClr>
                </a:solidFill>
                <a:latin typeface="Tempus Sans ITC" pitchFamily="82" charset="0"/>
              </a:rPr>
              <a:t>quickly</a:t>
            </a:r>
            <a:r>
              <a:rPr lang="en-US" altLang="en-US" dirty="0" smtClean="0">
                <a:solidFill>
                  <a:schemeClr val="tx1">
                    <a:lumMod val="50000"/>
                  </a:schemeClr>
                </a:solidFill>
                <a:latin typeface="Tempus Sans ITC" pitchFamily="82" charset="0"/>
              </a:rPr>
              <a:t> or </a:t>
            </a:r>
            <a:r>
              <a:rPr lang="en-US" altLang="en-US" u="sng" dirty="0" smtClean="0">
                <a:solidFill>
                  <a:schemeClr val="tx1">
                    <a:lumMod val="50000"/>
                  </a:schemeClr>
                </a:solidFill>
                <a:latin typeface="Tempus Sans ITC" pitchFamily="82" charset="0"/>
              </a:rPr>
              <a:t>slowly </a:t>
            </a:r>
            <a:r>
              <a:rPr lang="en-US" altLang="en-US" dirty="0" smtClean="0">
                <a:solidFill>
                  <a:schemeClr val="tx1">
                    <a:lumMod val="50000"/>
                  </a:schemeClr>
                </a:solidFill>
                <a:latin typeface="Tempus Sans ITC" pitchFamily="82" charset="0"/>
              </a:rPr>
              <a:t>if needed. </a:t>
            </a:r>
          </a:p>
          <a:p>
            <a:pPr marL="914400" lvl="1" indent="-457200" eaLnBrk="1" hangingPunct="1">
              <a:buFontTx/>
              <a:buNone/>
            </a:pPr>
            <a:endParaRPr lang="en-US" altLang="en-US" dirty="0" smtClean="0">
              <a:solidFill>
                <a:schemeClr val="tx1">
                  <a:lumMod val="50000"/>
                </a:schemeClr>
              </a:solidFill>
              <a:latin typeface="Tempus Sans ITC" pitchFamily="82" charset="0"/>
            </a:endParaRPr>
          </a:p>
        </p:txBody>
      </p:sp>
      <p:pic>
        <p:nvPicPr>
          <p:cNvPr id="39940" name="Picture 4" descr="forc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4281488" cy="32400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76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dirty="0" smtClean="0">
                <a:latin typeface="Tempus Sans ITC" pitchFamily="82" charset="0"/>
              </a:rPr>
              <a:t>VACUUM EXTRACTOR</a:t>
            </a:r>
          </a:p>
        </p:txBody>
      </p:sp>
      <p:sp>
        <p:nvSpPr>
          <p:cNvPr id="82947" name="Rectangle 3"/>
          <p:cNvSpPr>
            <a:spLocks noGrp="1" noChangeArrowheads="1"/>
          </p:cNvSpPr>
          <p:nvPr>
            <p:ph type="body" sz="half" idx="2"/>
          </p:nvPr>
        </p:nvSpPr>
        <p:spPr>
          <a:xfrm>
            <a:off x="152400" y="1143000"/>
            <a:ext cx="4648200" cy="5181600"/>
          </a:xfrm>
        </p:spPr>
        <p:txBody>
          <a:bodyPr/>
          <a:lstStyle/>
          <a:p>
            <a:pPr marL="914400" lvl="1" indent="-457200" eaLnBrk="1" hangingPunct="1">
              <a:buFontTx/>
              <a:buAutoNum type="alphaUcPeriod"/>
            </a:pPr>
            <a:r>
              <a:rPr lang="en-US" altLang="en-US" dirty="0" smtClean="0">
                <a:solidFill>
                  <a:schemeClr val="tx1">
                    <a:lumMod val="50000"/>
                  </a:schemeClr>
                </a:solidFill>
                <a:latin typeface="Tempus Sans ITC" pitchFamily="82" charset="0"/>
              </a:rPr>
              <a:t>A vacuum hose that first on the baby’s </a:t>
            </a:r>
            <a:r>
              <a:rPr lang="en-US" altLang="en-US" u="sng" dirty="0" smtClean="0">
                <a:solidFill>
                  <a:schemeClr val="tx1">
                    <a:lumMod val="50000"/>
                  </a:schemeClr>
                </a:solidFill>
                <a:latin typeface="Tempus Sans ITC" pitchFamily="82" charset="0"/>
              </a:rPr>
              <a:t>head</a:t>
            </a:r>
            <a:r>
              <a:rPr lang="en-US" altLang="en-US" dirty="0" smtClean="0">
                <a:solidFill>
                  <a:schemeClr val="tx1">
                    <a:lumMod val="50000"/>
                  </a:schemeClr>
                </a:solidFill>
                <a:latin typeface="Tempus Sans ITC" pitchFamily="82" charset="0"/>
              </a:rPr>
              <a:t>.</a:t>
            </a:r>
            <a:endParaRPr lang="en-US" altLang="en-US" sz="500" dirty="0" smtClean="0">
              <a:solidFill>
                <a:schemeClr val="tx1">
                  <a:lumMod val="50000"/>
                </a:schemeClr>
              </a:solidFill>
              <a:latin typeface="Tempus Sans ITC" pitchFamily="82" charset="0"/>
            </a:endParaRPr>
          </a:p>
          <a:p>
            <a:pPr marL="914400" lvl="1" indent="-457200" eaLnBrk="1" hangingPunct="1">
              <a:buFontTx/>
              <a:buNone/>
            </a:pPr>
            <a:endParaRPr lang="en-US" altLang="en-US" dirty="0" smtClean="0">
              <a:solidFill>
                <a:schemeClr val="tx1">
                  <a:lumMod val="50000"/>
                </a:schemeClr>
              </a:solidFill>
              <a:latin typeface="Tempus Sans ITC" pitchFamily="82" charset="0"/>
            </a:endParaRPr>
          </a:p>
          <a:p>
            <a:pPr marL="914400" lvl="1" indent="-457200" eaLnBrk="1" hangingPunct="1">
              <a:buFontTx/>
              <a:buAutoNum type="alphaUcPeriod" startAt="2"/>
            </a:pPr>
            <a:r>
              <a:rPr lang="en-US" altLang="en-US" dirty="0" smtClean="0">
                <a:solidFill>
                  <a:schemeClr val="tx1">
                    <a:lumMod val="50000"/>
                  </a:schemeClr>
                </a:solidFill>
                <a:latin typeface="Tempus Sans ITC" pitchFamily="82" charset="0"/>
              </a:rPr>
              <a:t>Used to guide the </a:t>
            </a:r>
          </a:p>
          <a:p>
            <a:pPr marL="914400" lvl="1" indent="-457200" eaLnBrk="1" hangingPunct="1">
              <a:buFontTx/>
              <a:buNone/>
            </a:pPr>
            <a:r>
              <a:rPr lang="en-US" altLang="en-US" dirty="0" smtClean="0">
                <a:solidFill>
                  <a:schemeClr val="tx1">
                    <a:lumMod val="50000"/>
                  </a:schemeClr>
                </a:solidFill>
                <a:latin typeface="Tempus Sans ITC" pitchFamily="82" charset="0"/>
              </a:rPr>
              <a:t>     </a:t>
            </a:r>
            <a:r>
              <a:rPr lang="en-US" altLang="en-US" u="sng" dirty="0" smtClean="0">
                <a:solidFill>
                  <a:schemeClr val="tx1">
                    <a:lumMod val="50000"/>
                  </a:schemeClr>
                </a:solidFill>
                <a:latin typeface="Tempus Sans ITC" pitchFamily="82" charset="0"/>
              </a:rPr>
              <a:t>baby</a:t>
            </a:r>
            <a:r>
              <a:rPr lang="en-US" altLang="en-US" dirty="0" smtClean="0">
                <a:solidFill>
                  <a:schemeClr val="tx1">
                    <a:lumMod val="50000"/>
                  </a:schemeClr>
                </a:solidFill>
                <a:latin typeface="Tempus Sans ITC" pitchFamily="82" charset="0"/>
              </a:rPr>
              <a:t> during delivery. </a:t>
            </a:r>
          </a:p>
          <a:p>
            <a:pPr marL="914400" lvl="1" indent="-457200" eaLnBrk="1" hangingPunct="1">
              <a:buFontTx/>
              <a:buNone/>
            </a:pPr>
            <a:endParaRPr lang="en-US" altLang="en-US" dirty="0" smtClean="0">
              <a:latin typeface="Tempus Sans ITC" pitchFamily="82" charset="0"/>
            </a:endParaRPr>
          </a:p>
          <a:p>
            <a:pPr marL="914400" lvl="1" indent="-457200" eaLnBrk="1" hangingPunct="1">
              <a:buFontTx/>
              <a:buNone/>
            </a:pPr>
            <a:endParaRPr lang="en-US" altLang="en-US" dirty="0" smtClean="0">
              <a:latin typeface="Tempus Sans ITC" pitchFamily="82" charset="0"/>
            </a:endParaRPr>
          </a:p>
        </p:txBody>
      </p:sp>
      <p:pic>
        <p:nvPicPr>
          <p:cNvPr id="40964" name="Picture 4" descr="19787"/>
          <p:cNvPicPr>
            <a:picLocks noChangeAspect="1" noChangeArrowheads="1"/>
          </p:cNvPicPr>
          <p:nvPr/>
        </p:nvPicPr>
        <p:blipFill>
          <a:blip r:embed="rId2">
            <a:extLst>
              <a:ext uri="{28A0092B-C50C-407E-A947-70E740481C1C}">
                <a14:useLocalDpi xmlns:a14="http://schemas.microsoft.com/office/drawing/2010/main" val="0"/>
              </a:ext>
            </a:extLst>
          </a:blip>
          <a:srcRect t="10001" r="50000" b="14999"/>
          <a:stretch>
            <a:fillRect/>
          </a:stretch>
        </p:blipFill>
        <p:spPr bwMode="auto">
          <a:xfrm>
            <a:off x="4953000" y="1524000"/>
            <a:ext cx="4000500" cy="4800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694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135910" y="2130861"/>
            <a:ext cx="52725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342900" indent="-342900">
              <a:buFont typeface="Arial" panose="020B0604020202020204" pitchFamily="34" charset="0"/>
              <a:buChar char="•"/>
            </a:pPr>
            <a:r>
              <a:rPr lang="en-US" altLang="en-US" sz="2400" dirty="0">
                <a:solidFill>
                  <a:schemeClr val="tx1">
                    <a:lumMod val="50000"/>
                  </a:schemeClr>
                </a:solidFill>
                <a:latin typeface="Arial" charset="0"/>
              </a:rPr>
              <a:t>The third stage occurs within ten minutes of the baby’s birth. </a:t>
            </a:r>
          </a:p>
          <a:p>
            <a:pPr marL="342900" indent="-342900">
              <a:buFont typeface="Arial" panose="020B0604020202020204" pitchFamily="34" charset="0"/>
              <a:buChar char="•"/>
            </a:pPr>
            <a:r>
              <a:rPr lang="en-US" altLang="en-US" sz="2400" dirty="0" smtClean="0">
                <a:solidFill>
                  <a:schemeClr val="tx1">
                    <a:lumMod val="50000"/>
                  </a:schemeClr>
                </a:solidFill>
                <a:latin typeface="Arial" charset="0"/>
              </a:rPr>
              <a:t>The </a:t>
            </a:r>
            <a:r>
              <a:rPr lang="en-US" altLang="en-US" sz="2400" dirty="0">
                <a:solidFill>
                  <a:schemeClr val="tx1">
                    <a:lumMod val="50000"/>
                  </a:schemeClr>
                </a:solidFill>
                <a:latin typeface="Arial" charset="0"/>
              </a:rPr>
              <a:t>uterus continues to </a:t>
            </a:r>
            <a:r>
              <a:rPr lang="en-US" altLang="en-US" sz="2400" dirty="0" smtClean="0">
                <a:solidFill>
                  <a:schemeClr val="tx1">
                    <a:lumMod val="50000"/>
                  </a:schemeClr>
                </a:solidFill>
                <a:latin typeface="Arial" charset="0"/>
              </a:rPr>
              <a:t>contract. </a:t>
            </a:r>
          </a:p>
          <a:p>
            <a:pPr marL="342900" indent="-342900">
              <a:buFont typeface="Arial" panose="020B0604020202020204" pitchFamily="34" charset="0"/>
              <a:buChar char="•"/>
            </a:pPr>
            <a:r>
              <a:rPr lang="en-US" altLang="en-US" sz="2400" dirty="0" smtClean="0">
                <a:solidFill>
                  <a:schemeClr val="tx1">
                    <a:lumMod val="50000"/>
                  </a:schemeClr>
                </a:solidFill>
                <a:latin typeface="Arial" charset="0"/>
              </a:rPr>
              <a:t>The p</a:t>
            </a:r>
            <a:r>
              <a:rPr lang="en-US" altLang="en-US" sz="2400" dirty="0" smtClean="0">
                <a:solidFill>
                  <a:schemeClr val="tx1">
                    <a:lumMod val="50000"/>
                  </a:schemeClr>
                </a:solidFill>
                <a:latin typeface="Comic Sans MS" pitchFamily="66" charset="0"/>
              </a:rPr>
              <a:t>lacenta </a:t>
            </a:r>
            <a:r>
              <a:rPr lang="en-US" altLang="en-US" sz="2400" dirty="0">
                <a:solidFill>
                  <a:schemeClr val="tx1">
                    <a:lumMod val="50000"/>
                  </a:schemeClr>
                </a:solidFill>
                <a:latin typeface="Comic Sans MS" pitchFamily="66" charset="0"/>
              </a:rPr>
              <a:t>pulls away from </a:t>
            </a:r>
            <a:r>
              <a:rPr lang="en-US" altLang="en-US" sz="2400" dirty="0" smtClean="0">
                <a:solidFill>
                  <a:schemeClr val="tx1">
                    <a:lumMod val="50000"/>
                  </a:schemeClr>
                </a:solidFill>
                <a:latin typeface="Comic Sans MS" pitchFamily="66" charset="0"/>
              </a:rPr>
              <a:t>the uterus </a:t>
            </a:r>
            <a:r>
              <a:rPr lang="en-US" altLang="en-US" sz="2400" dirty="0">
                <a:solidFill>
                  <a:schemeClr val="tx1">
                    <a:lumMod val="50000"/>
                  </a:schemeClr>
                </a:solidFill>
                <a:latin typeface="Comic Sans MS" pitchFamily="66" charset="0"/>
              </a:rPr>
              <a:t>and is </a:t>
            </a:r>
            <a:r>
              <a:rPr lang="en-US" altLang="en-US" sz="2400" dirty="0" smtClean="0">
                <a:solidFill>
                  <a:schemeClr val="tx1">
                    <a:lumMod val="50000"/>
                  </a:schemeClr>
                </a:solidFill>
                <a:latin typeface="Comic Sans MS" pitchFamily="66" charset="0"/>
              </a:rPr>
              <a:t>expelled (delivered) </a:t>
            </a:r>
            <a:r>
              <a:rPr lang="en-US" altLang="en-US" sz="2400" dirty="0">
                <a:solidFill>
                  <a:schemeClr val="tx1">
                    <a:lumMod val="50000"/>
                  </a:schemeClr>
                </a:solidFill>
                <a:latin typeface="Comic Sans MS" pitchFamily="66" charset="0"/>
              </a:rPr>
              <a:t>with </a:t>
            </a:r>
            <a:r>
              <a:rPr lang="en-US" altLang="en-US" sz="2400" dirty="0" smtClean="0">
                <a:solidFill>
                  <a:schemeClr val="tx1">
                    <a:lumMod val="50000"/>
                  </a:schemeClr>
                </a:solidFill>
                <a:latin typeface="Comic Sans MS" pitchFamily="66" charset="0"/>
              </a:rPr>
              <a:t>the amniotic </a:t>
            </a:r>
            <a:r>
              <a:rPr lang="en-US" altLang="en-US" sz="2400" dirty="0">
                <a:solidFill>
                  <a:schemeClr val="tx1">
                    <a:lumMod val="50000"/>
                  </a:schemeClr>
                </a:solidFill>
                <a:latin typeface="Comic Sans MS" pitchFamily="66" charset="0"/>
              </a:rPr>
              <a:t>sac and remaining umbilical </a:t>
            </a:r>
            <a:r>
              <a:rPr lang="en-US" altLang="en-US" sz="2400" dirty="0" smtClean="0">
                <a:solidFill>
                  <a:schemeClr val="tx1">
                    <a:lumMod val="50000"/>
                  </a:schemeClr>
                </a:solidFill>
                <a:latin typeface="Comic Sans MS" pitchFamily="66" charset="0"/>
              </a:rPr>
              <a:t>cord</a:t>
            </a:r>
            <a:r>
              <a:rPr lang="en-US" altLang="en-US" sz="2400" dirty="0" smtClean="0">
                <a:solidFill>
                  <a:schemeClr val="tx1">
                    <a:lumMod val="50000"/>
                  </a:schemeClr>
                </a:solidFill>
                <a:latin typeface="Arial" charset="0"/>
              </a:rPr>
              <a:t>. This is called </a:t>
            </a:r>
            <a:r>
              <a:rPr lang="en-US" altLang="en-US" sz="2400" dirty="0">
                <a:solidFill>
                  <a:schemeClr val="tx1">
                    <a:lumMod val="50000"/>
                  </a:schemeClr>
                </a:solidFill>
                <a:latin typeface="Arial" charset="0"/>
              </a:rPr>
              <a:t>the afterbirth. </a:t>
            </a:r>
            <a:endParaRPr lang="en-US" altLang="en-US" sz="2400" dirty="0" smtClean="0">
              <a:solidFill>
                <a:schemeClr val="tx1">
                  <a:lumMod val="50000"/>
                </a:schemeClr>
              </a:solidFill>
              <a:latin typeface="Arial" charset="0"/>
            </a:endParaRPr>
          </a:p>
        </p:txBody>
      </p:sp>
      <p:pic>
        <p:nvPicPr>
          <p:cNvPr id="14344" name="Picture 8" descr="t012475a"/>
          <p:cNvPicPr>
            <a:picLocks noChangeAspect="1" noChangeArrowheads="1"/>
          </p:cNvPicPr>
          <p:nvPr/>
        </p:nvPicPr>
        <p:blipFill rotWithShape="1">
          <a:blip r:embed="rId2">
            <a:extLst>
              <a:ext uri="{28A0092B-C50C-407E-A947-70E740481C1C}">
                <a14:useLocalDpi xmlns:a14="http://schemas.microsoft.com/office/drawing/2010/main" val="0"/>
              </a:ext>
            </a:extLst>
          </a:blip>
          <a:srcRect l="65132" t="56840" b="4041"/>
          <a:stretch/>
        </p:blipFill>
        <p:spPr bwMode="auto">
          <a:xfrm>
            <a:off x="5562600" y="762000"/>
            <a:ext cx="3429000" cy="26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1"/>
            <a:ext cx="6781800" cy="914400"/>
          </a:xfrm>
        </p:spPr>
        <p:txBody>
          <a:bodyPr/>
          <a:lstStyle/>
          <a:p>
            <a:r>
              <a:rPr lang="en-US" dirty="0" smtClean="0"/>
              <a:t>Third Stage of Labor</a:t>
            </a:r>
            <a:endParaRPr lang="en-US" dirty="0"/>
          </a:p>
        </p:txBody>
      </p:sp>
      <p:sp>
        <p:nvSpPr>
          <p:cNvPr id="4" name="AutoShape 2" descr="Image result for placenta pictures after bir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203" t="13583" r="42221"/>
          <a:stretch/>
        </p:blipFill>
        <p:spPr bwMode="auto">
          <a:xfrm>
            <a:off x="6024715" y="3549450"/>
            <a:ext cx="2504769" cy="27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812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228600"/>
            <a:ext cx="4040188" cy="639762"/>
          </a:xfrm>
        </p:spPr>
        <p:txBody>
          <a:bodyPr/>
          <a:lstStyle/>
          <a:p>
            <a:r>
              <a:rPr lang="en-US" altLang="en-US" dirty="0">
                <a:solidFill>
                  <a:schemeClr val="tx2"/>
                </a:solidFill>
                <a:latin typeface="Tempus Sans ITC" pitchFamily="82" charset="0"/>
              </a:rPr>
              <a:t>Amniotic Sac</a:t>
            </a:r>
            <a:endParaRPr lang="en-US" dirty="0">
              <a:solidFill>
                <a:schemeClr val="tx2"/>
              </a:solidFill>
            </a:endParaRPr>
          </a:p>
        </p:txBody>
      </p:sp>
      <p:sp>
        <p:nvSpPr>
          <p:cNvPr id="7" name="Text Placeholder 6"/>
          <p:cNvSpPr>
            <a:spLocks noGrp="1"/>
          </p:cNvSpPr>
          <p:nvPr>
            <p:ph type="body" sz="quarter" idx="3"/>
          </p:nvPr>
        </p:nvSpPr>
        <p:spPr>
          <a:xfrm>
            <a:off x="4797425" y="12290"/>
            <a:ext cx="4041775" cy="639762"/>
          </a:xfrm>
        </p:spPr>
        <p:txBody>
          <a:bodyPr/>
          <a:lstStyle/>
          <a:p>
            <a:r>
              <a:rPr lang="en-US" altLang="en-US" dirty="0">
                <a:solidFill>
                  <a:schemeClr val="tx2"/>
                </a:solidFill>
                <a:latin typeface="Tempus Sans ITC" pitchFamily="82" charset="0"/>
              </a:rPr>
              <a:t>Amniotic Fluid</a:t>
            </a:r>
            <a:endParaRPr lang="en-US" dirty="0">
              <a:solidFill>
                <a:schemeClr val="tx2"/>
              </a:solidFill>
            </a:endParaRPr>
          </a:p>
        </p:txBody>
      </p:sp>
      <p:pic>
        <p:nvPicPr>
          <p:cNvPr id="9" name="Picture 6" descr="fetus_amniotic_sa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8854" r="4185" b="809"/>
          <a:stretch>
            <a:fillRect/>
          </a:stretch>
        </p:blipFill>
        <p:spPr bwMode="auto">
          <a:xfrm>
            <a:off x="304800" y="914400"/>
            <a:ext cx="2895628" cy="35051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4648200"/>
            <a:ext cx="3886200" cy="923330"/>
          </a:xfrm>
          <a:prstGeom prst="rect">
            <a:avLst/>
          </a:prstGeom>
        </p:spPr>
        <p:txBody>
          <a:bodyPr wrap="square">
            <a:spAutoFit/>
          </a:bodyPr>
          <a:lstStyle/>
          <a:p>
            <a:pPr marL="609600" indent="-609600">
              <a:buFontTx/>
              <a:buAutoNum type="alphaUcPeriod"/>
            </a:pPr>
            <a:r>
              <a:rPr lang="en-US" altLang="en-US" u="sng" dirty="0">
                <a:solidFill>
                  <a:schemeClr val="tx1">
                    <a:lumMod val="50000"/>
                  </a:schemeClr>
                </a:solidFill>
                <a:latin typeface="Tempus Sans ITC" pitchFamily="82" charset="0"/>
              </a:rPr>
              <a:t>Holds</a:t>
            </a:r>
            <a:r>
              <a:rPr lang="en-US" altLang="en-US" dirty="0">
                <a:solidFill>
                  <a:schemeClr val="tx1">
                    <a:lumMod val="50000"/>
                  </a:schemeClr>
                </a:solidFill>
                <a:latin typeface="Tempus Sans ITC" pitchFamily="82" charset="0"/>
              </a:rPr>
              <a:t> the amniotic fluid.</a:t>
            </a:r>
            <a:endParaRPr lang="en-US" altLang="en-US" u="sng" dirty="0">
              <a:solidFill>
                <a:schemeClr val="tx1">
                  <a:lumMod val="50000"/>
                </a:schemeClr>
              </a:solidFill>
              <a:latin typeface="Tempus Sans ITC" pitchFamily="82" charset="0"/>
            </a:endParaRPr>
          </a:p>
          <a:p>
            <a:pPr marL="609600" indent="-609600">
              <a:buFontTx/>
              <a:buAutoNum type="alphaUcPeriod" startAt="2"/>
            </a:pPr>
            <a:r>
              <a:rPr lang="en-US" altLang="en-US" dirty="0">
                <a:solidFill>
                  <a:schemeClr val="tx1">
                    <a:lumMod val="50000"/>
                  </a:schemeClr>
                </a:solidFill>
                <a:latin typeface="Tempus Sans ITC" pitchFamily="82" charset="0"/>
              </a:rPr>
              <a:t>Is a </a:t>
            </a:r>
            <a:r>
              <a:rPr lang="en-US" altLang="en-US" u="sng" dirty="0">
                <a:solidFill>
                  <a:schemeClr val="tx1">
                    <a:lumMod val="50000"/>
                  </a:schemeClr>
                </a:solidFill>
                <a:latin typeface="Tempus Sans ITC" pitchFamily="82" charset="0"/>
              </a:rPr>
              <a:t>clear</a:t>
            </a:r>
            <a:r>
              <a:rPr lang="en-US" altLang="en-US" dirty="0">
                <a:solidFill>
                  <a:schemeClr val="tx1">
                    <a:lumMod val="50000"/>
                  </a:schemeClr>
                </a:solidFill>
                <a:latin typeface="Tempus Sans ITC" pitchFamily="82" charset="0"/>
              </a:rPr>
              <a:t> transparent </a:t>
            </a:r>
            <a:r>
              <a:rPr lang="en-US" altLang="en-US" u="sng" dirty="0">
                <a:solidFill>
                  <a:schemeClr val="tx1">
                    <a:lumMod val="50000"/>
                  </a:schemeClr>
                </a:solidFill>
                <a:latin typeface="Tempus Sans ITC" pitchFamily="82" charset="0"/>
              </a:rPr>
              <a:t>membrane</a:t>
            </a:r>
            <a:r>
              <a:rPr lang="en-US" altLang="en-US" dirty="0">
                <a:solidFill>
                  <a:schemeClr val="tx1">
                    <a:lumMod val="50000"/>
                  </a:schemeClr>
                </a:solidFill>
                <a:latin typeface="Tempus Sans ITC" pitchFamily="82" charset="0"/>
              </a:rPr>
              <a:t>.</a:t>
            </a:r>
          </a:p>
          <a:p>
            <a:pPr marL="609600" indent="-609600">
              <a:buFontTx/>
              <a:buAutoNum type="alphaUcPeriod" startAt="2"/>
            </a:pPr>
            <a:r>
              <a:rPr lang="en-US" altLang="en-US" dirty="0">
                <a:solidFill>
                  <a:schemeClr val="tx1">
                    <a:lumMod val="50000"/>
                  </a:schemeClr>
                </a:solidFill>
                <a:latin typeface="Tempus Sans ITC" pitchFamily="82" charset="0"/>
              </a:rPr>
              <a:t>Is very </a:t>
            </a:r>
            <a:r>
              <a:rPr lang="en-US" altLang="en-US" u="sng" dirty="0">
                <a:solidFill>
                  <a:schemeClr val="tx1">
                    <a:lumMod val="50000"/>
                  </a:schemeClr>
                </a:solidFill>
                <a:latin typeface="Tempus Sans ITC" pitchFamily="82" charset="0"/>
              </a:rPr>
              <a:t>strong</a:t>
            </a:r>
            <a:r>
              <a:rPr lang="en-US" altLang="en-US" dirty="0">
                <a:solidFill>
                  <a:schemeClr val="tx1">
                    <a:lumMod val="50000"/>
                  </a:schemeClr>
                </a:solidFill>
                <a:latin typeface="Tempus Sans ITC" pitchFamily="82" charset="0"/>
              </a:rPr>
              <a:t> until broken.</a:t>
            </a:r>
          </a:p>
        </p:txBody>
      </p:sp>
      <p:sp>
        <p:nvSpPr>
          <p:cNvPr id="12" name="Rectangle 11"/>
          <p:cNvSpPr/>
          <p:nvPr/>
        </p:nvSpPr>
        <p:spPr>
          <a:xfrm>
            <a:off x="4267200" y="4572000"/>
            <a:ext cx="4572000" cy="2308324"/>
          </a:xfrm>
          <a:prstGeom prst="rect">
            <a:avLst/>
          </a:prstGeom>
        </p:spPr>
        <p:txBody>
          <a:bodyPr>
            <a:spAutoFit/>
          </a:bodyPr>
          <a:lstStyle/>
          <a:p>
            <a:pPr marL="609600" indent="-609600">
              <a:buFontTx/>
              <a:buAutoNum type="alphaUcPeriod"/>
            </a:pPr>
            <a:r>
              <a:rPr lang="en-US" altLang="en-US" dirty="0">
                <a:solidFill>
                  <a:schemeClr val="tx1">
                    <a:lumMod val="50000"/>
                  </a:schemeClr>
                </a:solidFill>
                <a:latin typeface="Tempus Sans ITC" pitchFamily="82" charset="0"/>
              </a:rPr>
              <a:t>Guards against </a:t>
            </a:r>
            <a:r>
              <a:rPr lang="en-US" altLang="en-US" u="sng" dirty="0">
                <a:solidFill>
                  <a:schemeClr val="tx1">
                    <a:lumMod val="50000"/>
                  </a:schemeClr>
                </a:solidFill>
                <a:latin typeface="Tempus Sans ITC" pitchFamily="82" charset="0"/>
              </a:rPr>
              <a:t>jolts</a:t>
            </a:r>
          </a:p>
          <a:p>
            <a:pPr marL="609600" indent="-609600">
              <a:buFontTx/>
              <a:buAutoNum type="alphaUcPeriod" startAt="2"/>
            </a:pPr>
            <a:r>
              <a:rPr lang="en-US" altLang="en-US" dirty="0">
                <a:solidFill>
                  <a:schemeClr val="tx1">
                    <a:lumMod val="50000"/>
                  </a:schemeClr>
                </a:solidFill>
                <a:latin typeface="Tempus Sans ITC" pitchFamily="82" charset="0"/>
              </a:rPr>
              <a:t>Keeps the fetus at a constant </a:t>
            </a:r>
            <a:r>
              <a:rPr lang="en-US" altLang="en-US" u="sng" dirty="0">
                <a:solidFill>
                  <a:schemeClr val="tx1">
                    <a:lumMod val="50000"/>
                  </a:schemeClr>
                </a:solidFill>
                <a:latin typeface="Tempus Sans ITC" pitchFamily="82" charset="0"/>
              </a:rPr>
              <a:t>temperature</a:t>
            </a:r>
            <a:r>
              <a:rPr lang="en-US" altLang="en-US" dirty="0">
                <a:solidFill>
                  <a:schemeClr val="tx1">
                    <a:lumMod val="50000"/>
                  </a:schemeClr>
                </a:solidFill>
                <a:latin typeface="Tempus Sans ITC" pitchFamily="82" charset="0"/>
              </a:rPr>
              <a:t>.</a:t>
            </a:r>
          </a:p>
          <a:p>
            <a:pPr marL="609600" indent="-609600">
              <a:buFontTx/>
              <a:buAutoNum type="alphaUcPeriod" startAt="2"/>
            </a:pPr>
            <a:r>
              <a:rPr lang="en-US" altLang="en-US" dirty="0">
                <a:solidFill>
                  <a:schemeClr val="tx1">
                    <a:lumMod val="50000"/>
                  </a:schemeClr>
                </a:solidFill>
                <a:latin typeface="Tempus Sans ITC" pitchFamily="82" charset="0"/>
              </a:rPr>
              <a:t>Keeps the fetus from forming </a:t>
            </a:r>
            <a:r>
              <a:rPr lang="en-US" altLang="en-US" u="sng" dirty="0">
                <a:solidFill>
                  <a:schemeClr val="tx1">
                    <a:lumMod val="50000"/>
                  </a:schemeClr>
                </a:solidFill>
                <a:latin typeface="Tempus Sans ITC" pitchFamily="82" charset="0"/>
              </a:rPr>
              <a:t>adhesions</a:t>
            </a:r>
            <a:r>
              <a:rPr lang="en-US" altLang="en-US" dirty="0">
                <a:solidFill>
                  <a:schemeClr val="tx1">
                    <a:lumMod val="50000"/>
                  </a:schemeClr>
                </a:solidFill>
                <a:latin typeface="Tempus Sans ITC" pitchFamily="82" charset="0"/>
              </a:rPr>
              <a:t> to the uterine </a:t>
            </a:r>
            <a:r>
              <a:rPr lang="en-US" altLang="en-US" dirty="0" smtClean="0">
                <a:solidFill>
                  <a:schemeClr val="tx1">
                    <a:lumMod val="50000"/>
                  </a:schemeClr>
                </a:solidFill>
                <a:latin typeface="Tempus Sans ITC" pitchFamily="82" charset="0"/>
              </a:rPr>
              <a:t>wall.</a:t>
            </a:r>
          </a:p>
          <a:p>
            <a:pPr marL="609600" indent="-609600">
              <a:buFontTx/>
              <a:buAutoNum type="alphaUcPeriod" startAt="2"/>
            </a:pPr>
            <a:r>
              <a:rPr lang="en-US" dirty="0" smtClean="0">
                <a:solidFill>
                  <a:schemeClr val="tx1">
                    <a:lumMod val="50000"/>
                  </a:schemeClr>
                </a:solidFill>
                <a:latin typeface="Tempus Sans ITC" panose="04020404030D07020202" pitchFamily="82" charset="0"/>
              </a:rPr>
              <a:t>Fluid volume increases as the </a:t>
            </a:r>
            <a:r>
              <a:rPr lang="en-US" dirty="0">
                <a:solidFill>
                  <a:schemeClr val="tx1">
                    <a:lumMod val="50000"/>
                  </a:schemeClr>
                </a:solidFill>
                <a:latin typeface="Tempus Sans ITC" panose="04020404030D07020202" pitchFamily="82" charset="0"/>
              </a:rPr>
              <a:t>fetus grows</a:t>
            </a:r>
          </a:p>
          <a:p>
            <a:pPr marL="609600" indent="-609600">
              <a:buFontTx/>
              <a:buAutoNum type="alphaUcPeriod" startAt="2"/>
            </a:pPr>
            <a:endParaRPr lang="en-US" altLang="en-US" dirty="0">
              <a:solidFill>
                <a:schemeClr val="tx1">
                  <a:lumMod val="50000"/>
                </a:schemeClr>
              </a:solidFill>
              <a:latin typeface="Tempus Sans ITC" pitchFamily="82" charset="0"/>
            </a:endParaRPr>
          </a:p>
        </p:txBody>
      </p:sp>
      <p:sp>
        <p:nvSpPr>
          <p:cNvPr id="13" name="Content Placeholder 12"/>
          <p:cNvSpPr>
            <a:spLocks noGrp="1"/>
          </p:cNvSpPr>
          <p:nvPr>
            <p:ph sz="quarter" idx="4"/>
          </p:nvPr>
        </p:nvSpPr>
        <p:spPr/>
        <p:txBody>
          <a:bodyPr/>
          <a:lstStyle/>
          <a:p>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587" y="609600"/>
            <a:ext cx="3733800" cy="3874592"/>
          </a:xfrm>
          <a:prstGeom prst="rect">
            <a:avLst/>
          </a:prstGeom>
        </p:spPr>
      </p:pic>
    </p:spTree>
    <p:extLst>
      <p:ext uri="{BB962C8B-B14F-4D97-AF65-F5344CB8AC3E}">
        <p14:creationId xmlns:p14="http://schemas.microsoft.com/office/powerpoint/2010/main" val="3770011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55728" y="152400"/>
            <a:ext cx="4040188" cy="381000"/>
          </a:xfrm>
        </p:spPr>
        <p:txBody>
          <a:bodyPr/>
          <a:lstStyle/>
          <a:p>
            <a:pPr>
              <a:lnSpc>
                <a:spcPct val="90000"/>
              </a:lnSpc>
              <a:buFontTx/>
              <a:buNone/>
            </a:pPr>
            <a:r>
              <a:rPr lang="en-US" altLang="en-US" dirty="0" smtClean="0">
                <a:solidFill>
                  <a:schemeClr val="tx2"/>
                </a:solidFill>
                <a:latin typeface="Tempus Sans ITC" pitchFamily="82" charset="0"/>
              </a:rPr>
              <a:t>Umbilical Cord</a:t>
            </a:r>
            <a:endParaRPr lang="en-US" altLang="en-US" dirty="0">
              <a:solidFill>
                <a:schemeClr val="tx2"/>
              </a:solidFill>
              <a:latin typeface="Tempus Sans ITC" pitchFamily="82" charset="0"/>
            </a:endParaRPr>
          </a:p>
        </p:txBody>
      </p:sp>
      <p:sp>
        <p:nvSpPr>
          <p:cNvPr id="3" name="Text Placeholder 2"/>
          <p:cNvSpPr>
            <a:spLocks noGrp="1"/>
          </p:cNvSpPr>
          <p:nvPr>
            <p:ph type="body" sz="quarter" idx="3"/>
          </p:nvPr>
        </p:nvSpPr>
        <p:spPr>
          <a:xfrm>
            <a:off x="4572000" y="228600"/>
            <a:ext cx="4041775" cy="381000"/>
          </a:xfrm>
        </p:spPr>
        <p:txBody>
          <a:bodyPr/>
          <a:lstStyle/>
          <a:p>
            <a:r>
              <a:rPr lang="en-US" dirty="0" smtClean="0">
                <a:solidFill>
                  <a:schemeClr val="tx2"/>
                </a:solidFill>
              </a:rPr>
              <a:t>The Placenta</a:t>
            </a:r>
            <a:endParaRPr lang="en-US" dirty="0">
              <a:solidFill>
                <a:schemeClr val="tx2"/>
              </a:solidFill>
            </a:endParaRPr>
          </a:p>
        </p:txBody>
      </p:sp>
      <p:pic>
        <p:nvPicPr>
          <p:cNvPr id="28677" name="Picture 5" descr="umbcord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71" y="762000"/>
            <a:ext cx="3505200" cy="3484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4419600"/>
            <a:ext cx="4343400" cy="2086725"/>
          </a:xfrm>
          <a:prstGeom prst="rect">
            <a:avLst/>
          </a:prstGeom>
        </p:spPr>
        <p:txBody>
          <a:bodyPr wrap="square">
            <a:spAutoFit/>
          </a:bodyPr>
          <a:lstStyle/>
          <a:p>
            <a:pPr>
              <a:lnSpc>
                <a:spcPct val="90000"/>
              </a:lnSpc>
              <a:buFontTx/>
              <a:buNone/>
            </a:pPr>
            <a:r>
              <a:rPr lang="en-US" altLang="en-US" dirty="0" smtClean="0">
                <a:solidFill>
                  <a:schemeClr val="tx1">
                    <a:lumMod val="50000"/>
                  </a:schemeClr>
                </a:solidFill>
                <a:latin typeface="Tempus Sans ITC" pitchFamily="82" charset="0"/>
              </a:rPr>
              <a:t>Passes </a:t>
            </a:r>
            <a:r>
              <a:rPr lang="en-US" altLang="en-US" u="sng" dirty="0">
                <a:solidFill>
                  <a:schemeClr val="tx1">
                    <a:lumMod val="50000"/>
                  </a:schemeClr>
                </a:solidFill>
                <a:latin typeface="Tempus Sans ITC" pitchFamily="82" charset="0"/>
              </a:rPr>
              <a:t>oxygen</a:t>
            </a:r>
            <a:r>
              <a:rPr lang="en-US" altLang="en-US" dirty="0">
                <a:solidFill>
                  <a:schemeClr val="tx1">
                    <a:lumMod val="50000"/>
                  </a:schemeClr>
                </a:solidFill>
                <a:latin typeface="Tempus Sans ITC" pitchFamily="82" charset="0"/>
              </a:rPr>
              <a:t>, and </a:t>
            </a:r>
            <a:r>
              <a:rPr lang="en-US" altLang="en-US" dirty="0" smtClean="0">
                <a:solidFill>
                  <a:schemeClr val="tx1">
                    <a:lumMod val="50000"/>
                  </a:schemeClr>
                </a:solidFill>
                <a:latin typeface="Tempus Sans ITC" pitchFamily="82" charset="0"/>
              </a:rPr>
              <a:t>n</a:t>
            </a:r>
            <a:r>
              <a:rPr lang="en-US" altLang="en-US" u="sng" dirty="0" smtClean="0">
                <a:solidFill>
                  <a:schemeClr val="tx1">
                    <a:lumMod val="50000"/>
                  </a:schemeClr>
                </a:solidFill>
                <a:latin typeface="Tempus Sans ITC" pitchFamily="82" charset="0"/>
              </a:rPr>
              <a:t>utrients</a:t>
            </a:r>
            <a:r>
              <a:rPr lang="en-US" altLang="en-US" dirty="0" smtClean="0">
                <a:solidFill>
                  <a:schemeClr val="tx1">
                    <a:lumMod val="50000"/>
                  </a:schemeClr>
                </a:solidFill>
                <a:latin typeface="Tempus Sans ITC" pitchFamily="82" charset="0"/>
              </a:rPr>
              <a:t> </a:t>
            </a:r>
            <a:r>
              <a:rPr lang="en-US" altLang="en-US" dirty="0">
                <a:solidFill>
                  <a:schemeClr val="tx1">
                    <a:lumMod val="50000"/>
                  </a:schemeClr>
                </a:solidFill>
                <a:latin typeface="Tempus Sans ITC" pitchFamily="82" charset="0"/>
              </a:rPr>
              <a:t>from </a:t>
            </a:r>
            <a:r>
              <a:rPr lang="en-US" altLang="en-US" dirty="0" smtClean="0">
                <a:solidFill>
                  <a:schemeClr val="tx1">
                    <a:lumMod val="50000"/>
                  </a:schemeClr>
                </a:solidFill>
                <a:latin typeface="Tempus Sans ITC" pitchFamily="82" charset="0"/>
              </a:rPr>
              <a:t>the mother </a:t>
            </a:r>
            <a:r>
              <a:rPr lang="en-US" altLang="en-US" dirty="0">
                <a:solidFill>
                  <a:schemeClr val="tx1">
                    <a:lumMod val="50000"/>
                  </a:schemeClr>
                </a:solidFill>
                <a:latin typeface="Tempus Sans ITC" pitchFamily="82" charset="0"/>
              </a:rPr>
              <a:t>to the child.</a:t>
            </a:r>
          </a:p>
          <a:p>
            <a:pPr>
              <a:lnSpc>
                <a:spcPct val="90000"/>
              </a:lnSpc>
              <a:buFontTx/>
              <a:buNone/>
            </a:pPr>
            <a:endParaRPr lang="en-US" altLang="en-US" dirty="0" smtClean="0">
              <a:solidFill>
                <a:schemeClr val="tx1">
                  <a:lumMod val="50000"/>
                </a:schemeClr>
              </a:solidFill>
              <a:latin typeface="Tempus Sans ITC" pitchFamily="82" charset="0"/>
            </a:endParaRPr>
          </a:p>
          <a:p>
            <a:pPr>
              <a:lnSpc>
                <a:spcPct val="90000"/>
              </a:lnSpc>
              <a:buFontTx/>
              <a:buNone/>
            </a:pPr>
            <a:r>
              <a:rPr lang="en-US" altLang="en-US" dirty="0" smtClean="0">
                <a:solidFill>
                  <a:schemeClr val="tx1">
                    <a:lumMod val="50000"/>
                  </a:schemeClr>
                </a:solidFill>
                <a:latin typeface="Tempus Sans ITC" pitchFamily="82" charset="0"/>
              </a:rPr>
              <a:t>Returns </a:t>
            </a:r>
            <a:r>
              <a:rPr lang="en-US" altLang="en-US" u="sng" dirty="0">
                <a:solidFill>
                  <a:schemeClr val="tx1">
                    <a:lumMod val="50000"/>
                  </a:schemeClr>
                </a:solidFill>
                <a:latin typeface="Tempus Sans ITC" pitchFamily="82" charset="0"/>
              </a:rPr>
              <a:t>waste</a:t>
            </a:r>
            <a:r>
              <a:rPr lang="en-US" altLang="en-US" dirty="0">
                <a:solidFill>
                  <a:schemeClr val="tx1">
                    <a:lumMod val="50000"/>
                  </a:schemeClr>
                </a:solidFill>
                <a:latin typeface="Tempus Sans ITC" pitchFamily="82" charset="0"/>
              </a:rPr>
              <a:t> </a:t>
            </a:r>
            <a:r>
              <a:rPr lang="en-US" altLang="en-US" dirty="0" smtClean="0">
                <a:solidFill>
                  <a:schemeClr val="tx1">
                    <a:lumMod val="50000"/>
                  </a:schemeClr>
                </a:solidFill>
                <a:latin typeface="Tempus Sans ITC" pitchFamily="82" charset="0"/>
              </a:rPr>
              <a:t>products back </a:t>
            </a:r>
            <a:r>
              <a:rPr lang="en-US" altLang="en-US" dirty="0">
                <a:solidFill>
                  <a:schemeClr val="tx1">
                    <a:lumMod val="50000"/>
                  </a:schemeClr>
                </a:solidFill>
                <a:latin typeface="Tempus Sans ITC" pitchFamily="82" charset="0"/>
              </a:rPr>
              <a:t>to the mother.</a:t>
            </a:r>
          </a:p>
          <a:p>
            <a:pPr>
              <a:lnSpc>
                <a:spcPct val="90000"/>
              </a:lnSpc>
            </a:pPr>
            <a:endParaRPr lang="en-US" altLang="en-US" dirty="0">
              <a:solidFill>
                <a:schemeClr val="tx1">
                  <a:lumMod val="50000"/>
                </a:schemeClr>
              </a:solidFill>
              <a:latin typeface="Tempus Sans ITC" pitchFamily="82" charset="0"/>
            </a:endParaRPr>
          </a:p>
          <a:p>
            <a:pPr>
              <a:lnSpc>
                <a:spcPct val="90000"/>
              </a:lnSpc>
            </a:pPr>
            <a:r>
              <a:rPr lang="en-US" altLang="en-US" u="sng" dirty="0">
                <a:solidFill>
                  <a:schemeClr val="tx1">
                    <a:lumMod val="50000"/>
                  </a:schemeClr>
                </a:solidFill>
                <a:latin typeface="Tempus Sans ITC" pitchFamily="82" charset="0"/>
              </a:rPr>
              <a:t>Connection</a:t>
            </a:r>
            <a:r>
              <a:rPr lang="en-US" altLang="en-US" dirty="0">
                <a:solidFill>
                  <a:schemeClr val="tx1">
                    <a:lumMod val="50000"/>
                  </a:schemeClr>
                </a:solidFill>
                <a:latin typeface="Tempus Sans ITC" pitchFamily="82" charset="0"/>
              </a:rPr>
              <a:t> between the </a:t>
            </a:r>
            <a:r>
              <a:rPr lang="en-US" altLang="en-US" dirty="0" err="1" smtClean="0">
                <a:solidFill>
                  <a:schemeClr val="tx1">
                    <a:lumMod val="50000"/>
                  </a:schemeClr>
                </a:solidFill>
                <a:latin typeface="Tempus Sans ITC" pitchFamily="82" charset="0"/>
              </a:rPr>
              <a:t>the</a:t>
            </a:r>
            <a:r>
              <a:rPr lang="en-US" altLang="en-US" dirty="0" smtClean="0">
                <a:solidFill>
                  <a:schemeClr val="tx1">
                    <a:lumMod val="50000"/>
                  </a:schemeClr>
                </a:solidFill>
                <a:latin typeface="Tempus Sans ITC" pitchFamily="82" charset="0"/>
              </a:rPr>
              <a:t> </a:t>
            </a:r>
            <a:r>
              <a:rPr lang="en-US" altLang="en-US" dirty="0">
                <a:solidFill>
                  <a:schemeClr val="tx1">
                    <a:lumMod val="50000"/>
                  </a:schemeClr>
                </a:solidFill>
                <a:latin typeface="Tempus Sans ITC" pitchFamily="82" charset="0"/>
              </a:rPr>
              <a:t>Umbilical </a:t>
            </a:r>
            <a:r>
              <a:rPr lang="en-US" altLang="en-US" dirty="0" smtClean="0">
                <a:solidFill>
                  <a:schemeClr val="tx1">
                    <a:lumMod val="50000"/>
                  </a:schemeClr>
                </a:solidFill>
                <a:latin typeface="Tempus Sans ITC" pitchFamily="82" charset="0"/>
              </a:rPr>
              <a:t>Cord fetus </a:t>
            </a:r>
            <a:r>
              <a:rPr lang="en-US" altLang="en-US" dirty="0">
                <a:solidFill>
                  <a:schemeClr val="tx1">
                    <a:lumMod val="50000"/>
                  </a:schemeClr>
                </a:solidFill>
                <a:latin typeface="Tempus Sans ITC" pitchFamily="82" charset="0"/>
              </a:rPr>
              <a:t>&amp; the placenta.</a:t>
            </a:r>
          </a:p>
        </p:txBody>
      </p:sp>
      <p:sp>
        <p:nvSpPr>
          <p:cNvPr id="6" name="Rectangle 5"/>
          <p:cNvSpPr/>
          <p:nvPr/>
        </p:nvSpPr>
        <p:spPr>
          <a:xfrm>
            <a:off x="4468761" y="4124133"/>
            <a:ext cx="4572000" cy="1200329"/>
          </a:xfrm>
          <a:prstGeom prst="rect">
            <a:avLst/>
          </a:prstGeom>
        </p:spPr>
        <p:txBody>
          <a:bodyPr>
            <a:spAutoFit/>
          </a:bodyPr>
          <a:lstStyle/>
          <a:p>
            <a:r>
              <a:rPr lang="en-US" altLang="en-US" dirty="0">
                <a:solidFill>
                  <a:schemeClr val="bg2">
                    <a:lumMod val="50000"/>
                  </a:schemeClr>
                </a:solidFill>
                <a:latin typeface="Tempus Sans ITC" pitchFamily="82" charset="0"/>
              </a:rPr>
              <a:t>Is an </a:t>
            </a:r>
            <a:r>
              <a:rPr lang="en-US" altLang="en-US" u="sng" dirty="0">
                <a:solidFill>
                  <a:schemeClr val="bg2">
                    <a:lumMod val="50000"/>
                  </a:schemeClr>
                </a:solidFill>
                <a:latin typeface="Tempus Sans ITC" pitchFamily="82" charset="0"/>
              </a:rPr>
              <a:t>organ</a:t>
            </a:r>
            <a:r>
              <a:rPr lang="en-US" altLang="en-US" dirty="0">
                <a:solidFill>
                  <a:schemeClr val="bg2">
                    <a:lumMod val="50000"/>
                  </a:schemeClr>
                </a:solidFill>
                <a:latin typeface="Tempus Sans ITC" pitchFamily="82" charset="0"/>
              </a:rPr>
              <a:t> that develops </a:t>
            </a:r>
            <a:r>
              <a:rPr lang="en-US" altLang="en-US" dirty="0" smtClean="0">
                <a:solidFill>
                  <a:schemeClr val="bg2">
                    <a:lumMod val="50000"/>
                  </a:schemeClr>
                </a:solidFill>
                <a:latin typeface="Tempus Sans ITC" pitchFamily="82" charset="0"/>
              </a:rPr>
              <a:t>between </a:t>
            </a:r>
            <a:r>
              <a:rPr lang="en-US" altLang="en-US" dirty="0">
                <a:solidFill>
                  <a:schemeClr val="bg2">
                    <a:lumMod val="50000"/>
                  </a:schemeClr>
                </a:solidFill>
                <a:latin typeface="Tempus Sans ITC" pitchFamily="82" charset="0"/>
              </a:rPr>
              <a:t>the </a:t>
            </a:r>
            <a:r>
              <a:rPr lang="en-US" altLang="en-US" dirty="0" smtClean="0">
                <a:solidFill>
                  <a:schemeClr val="bg2">
                    <a:lumMod val="50000"/>
                  </a:schemeClr>
                </a:solidFill>
                <a:latin typeface="Tempus Sans ITC" pitchFamily="82" charset="0"/>
              </a:rPr>
              <a:t>  </a:t>
            </a:r>
            <a:r>
              <a:rPr lang="en-US" altLang="en-US" u="sng" dirty="0" smtClean="0">
                <a:solidFill>
                  <a:schemeClr val="bg2">
                    <a:lumMod val="50000"/>
                  </a:schemeClr>
                </a:solidFill>
                <a:latin typeface="Tempus Sans ITC" pitchFamily="82" charset="0"/>
              </a:rPr>
              <a:t>embryo</a:t>
            </a:r>
            <a:r>
              <a:rPr lang="en-US" altLang="en-US" dirty="0" smtClean="0">
                <a:solidFill>
                  <a:schemeClr val="bg2">
                    <a:lumMod val="50000"/>
                  </a:schemeClr>
                </a:solidFill>
                <a:latin typeface="Tempus Sans ITC" pitchFamily="82" charset="0"/>
              </a:rPr>
              <a:t> </a:t>
            </a:r>
            <a:r>
              <a:rPr lang="en-US" altLang="en-US" dirty="0">
                <a:solidFill>
                  <a:schemeClr val="bg2">
                    <a:lumMod val="50000"/>
                  </a:schemeClr>
                </a:solidFill>
                <a:latin typeface="Tempus Sans ITC" pitchFamily="82" charset="0"/>
              </a:rPr>
              <a:t>and the </a:t>
            </a:r>
            <a:r>
              <a:rPr lang="en-US" altLang="en-US" u="sng" dirty="0">
                <a:solidFill>
                  <a:schemeClr val="bg2">
                    <a:lumMod val="50000"/>
                  </a:schemeClr>
                </a:solidFill>
                <a:latin typeface="Tempus Sans ITC" pitchFamily="82" charset="0"/>
              </a:rPr>
              <a:t>uterus</a:t>
            </a:r>
            <a:r>
              <a:rPr lang="en-US" altLang="en-US" dirty="0">
                <a:solidFill>
                  <a:schemeClr val="bg2">
                    <a:lumMod val="50000"/>
                  </a:schemeClr>
                </a:solidFill>
                <a:latin typeface="Tempus Sans ITC" pitchFamily="82" charset="0"/>
              </a:rPr>
              <a:t> during pregnancy.</a:t>
            </a:r>
          </a:p>
          <a:p>
            <a:pPr marL="533400" indent="-533400"/>
            <a:endParaRPr lang="en-US" altLang="en-US" dirty="0">
              <a:solidFill>
                <a:schemeClr val="bg2">
                  <a:lumMod val="50000"/>
                </a:schemeClr>
              </a:solidFill>
              <a:latin typeface="Tempus Sans ITC" pitchFamily="82" charset="0"/>
            </a:endParaRPr>
          </a:p>
          <a:p>
            <a:pPr marL="533400" indent="-533400">
              <a:buFontTx/>
              <a:buNone/>
            </a:pPr>
            <a:r>
              <a:rPr lang="en-US" altLang="en-US" dirty="0" smtClean="0">
                <a:solidFill>
                  <a:schemeClr val="bg2">
                    <a:lumMod val="50000"/>
                  </a:schemeClr>
                </a:solidFill>
                <a:latin typeface="Tempus Sans ITC" pitchFamily="82" charset="0"/>
              </a:rPr>
              <a:t>It </a:t>
            </a:r>
            <a:r>
              <a:rPr lang="en-US" altLang="en-US" dirty="0">
                <a:solidFill>
                  <a:schemeClr val="bg2">
                    <a:lumMod val="50000"/>
                  </a:schemeClr>
                </a:solidFill>
                <a:latin typeface="Tempus Sans ITC" pitchFamily="82" charset="0"/>
              </a:rPr>
              <a:t>filters </a:t>
            </a:r>
            <a:r>
              <a:rPr lang="en-US" altLang="en-US" u="sng" dirty="0">
                <a:solidFill>
                  <a:schemeClr val="bg2">
                    <a:lumMod val="50000"/>
                  </a:schemeClr>
                </a:solidFill>
                <a:latin typeface="Tempus Sans ITC" pitchFamily="82" charset="0"/>
              </a:rPr>
              <a:t>nutrients</a:t>
            </a:r>
            <a:r>
              <a:rPr lang="en-US" altLang="en-US" dirty="0">
                <a:solidFill>
                  <a:schemeClr val="bg2">
                    <a:lumMod val="50000"/>
                  </a:schemeClr>
                </a:solidFill>
                <a:latin typeface="Tempus Sans ITC" pitchFamily="82" charset="0"/>
              </a:rPr>
              <a:t> and </a:t>
            </a:r>
            <a:r>
              <a:rPr lang="en-US" altLang="en-US" u="sng" dirty="0">
                <a:solidFill>
                  <a:schemeClr val="bg2">
                    <a:lumMod val="50000"/>
                  </a:schemeClr>
                </a:solidFill>
                <a:latin typeface="Tempus Sans ITC" pitchFamily="82" charset="0"/>
              </a:rPr>
              <a:t>oxygen</a:t>
            </a:r>
            <a:r>
              <a:rPr lang="en-US" altLang="en-US" dirty="0">
                <a:solidFill>
                  <a:schemeClr val="bg2">
                    <a:lumMod val="50000"/>
                  </a:schemeClr>
                </a:solidFill>
                <a:latin typeface="Tempus Sans ITC" pitchFamily="82" charset="0"/>
              </a:rPr>
              <a:t> to the fetus.</a:t>
            </a:r>
          </a:p>
        </p:txBody>
      </p:sp>
      <p:pic>
        <p:nvPicPr>
          <p:cNvPr id="10242"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8340" y="685800"/>
            <a:ext cx="4348176" cy="325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614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90600" y="76200"/>
            <a:ext cx="6781800" cy="1527175"/>
          </a:xfrm>
        </p:spPr>
        <p:txBody>
          <a:bodyPr/>
          <a:lstStyle/>
          <a:p>
            <a:pPr algn="ctr" eaLnBrk="1" hangingPunct="1"/>
            <a:r>
              <a:rPr lang="en-US" altLang="en-US" sz="4000" dirty="0" smtClean="0"/>
              <a:t>Reliable Indicators that labor has begun</a:t>
            </a:r>
          </a:p>
        </p:txBody>
      </p:sp>
      <p:sp>
        <p:nvSpPr>
          <p:cNvPr id="3075" name="Rectangle 3"/>
          <p:cNvSpPr>
            <a:spLocks noGrp="1" noChangeArrowheads="1"/>
          </p:cNvSpPr>
          <p:nvPr>
            <p:ph idx="1"/>
          </p:nvPr>
        </p:nvSpPr>
        <p:spPr>
          <a:xfrm>
            <a:off x="152400" y="1447800"/>
            <a:ext cx="4785729" cy="4038600"/>
          </a:xfrm>
        </p:spPr>
        <p:txBody>
          <a:bodyPr/>
          <a:lstStyle/>
          <a:p>
            <a:pPr marL="0" indent="0">
              <a:buNone/>
            </a:pPr>
            <a:r>
              <a:rPr lang="en-US" altLang="en-US" b="1" dirty="0" smtClean="0">
                <a:solidFill>
                  <a:srgbClr val="7030A0"/>
                </a:solidFill>
                <a:effectLst>
                  <a:outerShdw blurRad="38100" dist="38100" dir="2700000" algn="tl">
                    <a:srgbClr val="000000">
                      <a:alpha val="43137"/>
                    </a:srgbClr>
                  </a:outerShdw>
                </a:effectLst>
              </a:rPr>
              <a:t>The Show / Mucus Plug  </a:t>
            </a:r>
            <a:r>
              <a:rPr lang="en-US" altLang="en-US" dirty="0" smtClean="0">
                <a:solidFill>
                  <a:srgbClr val="FF0000"/>
                </a:solidFill>
              </a:rPr>
              <a:t>  </a:t>
            </a:r>
          </a:p>
          <a:p>
            <a:pPr lvl="1"/>
            <a:r>
              <a:rPr lang="en-US" altLang="en-US" dirty="0" smtClean="0">
                <a:solidFill>
                  <a:schemeClr val="tx1">
                    <a:lumMod val="50000"/>
                  </a:schemeClr>
                </a:solidFill>
              </a:rPr>
              <a:t>Keeps amniotic fluid from leaking out</a:t>
            </a:r>
          </a:p>
          <a:p>
            <a:pPr lvl="1"/>
            <a:r>
              <a:rPr lang="en-US" altLang="en-US" dirty="0" smtClean="0">
                <a:solidFill>
                  <a:schemeClr val="tx1">
                    <a:lumMod val="50000"/>
                  </a:schemeClr>
                </a:solidFill>
              </a:rPr>
              <a:t>Prevents </a:t>
            </a:r>
            <a:r>
              <a:rPr lang="en-US" altLang="en-US" dirty="0">
                <a:solidFill>
                  <a:schemeClr val="tx1">
                    <a:lumMod val="50000"/>
                  </a:schemeClr>
                </a:solidFill>
              </a:rPr>
              <a:t>infection from getting </a:t>
            </a:r>
            <a:r>
              <a:rPr lang="en-US" altLang="en-US" dirty="0" smtClean="0">
                <a:solidFill>
                  <a:schemeClr val="tx1">
                    <a:lumMod val="50000"/>
                  </a:schemeClr>
                </a:solidFill>
              </a:rPr>
              <a:t>to the fetus.</a:t>
            </a:r>
          </a:p>
          <a:p>
            <a:pPr lvl="1"/>
            <a:r>
              <a:rPr lang="en-US" altLang="en-US" dirty="0" smtClean="0">
                <a:solidFill>
                  <a:schemeClr val="tx1">
                    <a:lumMod val="50000"/>
                  </a:schemeClr>
                </a:solidFill>
              </a:rPr>
              <a:t>Spotting of blood because of the mucus plug coming out as the cervix begins to dilate.</a:t>
            </a:r>
          </a:p>
        </p:txBody>
      </p:sp>
      <p:pic>
        <p:nvPicPr>
          <p:cNvPr id="2" name="Picture 1"/>
          <p:cNvPicPr>
            <a:picLocks noChangeAspect="1"/>
          </p:cNvPicPr>
          <p:nvPr/>
        </p:nvPicPr>
        <p:blipFill rotWithShape="1">
          <a:blip r:embed="rId2"/>
          <a:srcRect r="53584"/>
          <a:stretch/>
        </p:blipFill>
        <p:spPr>
          <a:xfrm>
            <a:off x="4974915" y="1587609"/>
            <a:ext cx="3947529" cy="4554107"/>
          </a:xfrm>
          <a:prstGeom prst="rect">
            <a:avLst/>
          </a:prstGeom>
        </p:spPr>
      </p:pic>
    </p:spTree>
    <p:extLst>
      <p:ext uri="{BB962C8B-B14F-4D97-AF65-F5344CB8AC3E}">
        <p14:creationId xmlns:p14="http://schemas.microsoft.com/office/powerpoint/2010/main" val="226449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52400"/>
            <a:ext cx="8229600" cy="685800"/>
          </a:xfrm>
        </p:spPr>
        <p:txBody>
          <a:bodyPr/>
          <a:lstStyle/>
          <a:p>
            <a:pPr eaLnBrk="1" hangingPunct="1"/>
            <a:r>
              <a:rPr lang="en-US" altLang="en-US" dirty="0" smtClean="0">
                <a:latin typeface="Tempus Sans ITC" pitchFamily="82" charset="0"/>
              </a:rPr>
              <a:t>VAGINAL DELIVERY</a:t>
            </a:r>
          </a:p>
        </p:txBody>
      </p:sp>
      <p:sp>
        <p:nvSpPr>
          <p:cNvPr id="27651" name="Rectangle 3"/>
          <p:cNvSpPr>
            <a:spLocks noGrp="1" noChangeArrowheads="1"/>
          </p:cNvSpPr>
          <p:nvPr>
            <p:ph type="body" sz="half" idx="2"/>
          </p:nvPr>
        </p:nvSpPr>
        <p:spPr>
          <a:xfrm>
            <a:off x="76200" y="761694"/>
            <a:ext cx="8991600" cy="4525963"/>
          </a:xfrm>
        </p:spPr>
        <p:txBody>
          <a:bodyPr/>
          <a:lstStyle/>
          <a:p>
            <a:r>
              <a:rPr lang="en-US" altLang="en-US" sz="2800" dirty="0" smtClean="0">
                <a:solidFill>
                  <a:schemeClr val="tx1">
                    <a:lumMod val="50000"/>
                  </a:schemeClr>
                </a:solidFill>
              </a:rPr>
              <a:t>Vaginal </a:t>
            </a:r>
            <a:r>
              <a:rPr lang="en-US" altLang="en-US" sz="2800" dirty="0">
                <a:solidFill>
                  <a:schemeClr val="tx1">
                    <a:lumMod val="50000"/>
                  </a:schemeClr>
                </a:solidFill>
              </a:rPr>
              <a:t>Delivery – Baby is delivered vaginally through the birth canal.  </a:t>
            </a:r>
            <a:endParaRPr lang="en-US" altLang="en-US" sz="2800" dirty="0" smtClean="0">
              <a:solidFill>
                <a:schemeClr val="tx1">
                  <a:lumMod val="50000"/>
                </a:schemeClr>
              </a:solidFill>
            </a:endParaRPr>
          </a:p>
          <a:p>
            <a:r>
              <a:rPr lang="en-US" altLang="en-US" sz="2000" dirty="0" smtClean="0">
                <a:solidFill>
                  <a:schemeClr val="tx1">
                    <a:lumMod val="50000"/>
                  </a:schemeClr>
                </a:solidFill>
              </a:rPr>
              <a:t>Preferred </a:t>
            </a:r>
            <a:r>
              <a:rPr lang="en-US" altLang="en-US" sz="2000" dirty="0">
                <a:solidFill>
                  <a:schemeClr val="tx1">
                    <a:lumMod val="50000"/>
                  </a:schemeClr>
                </a:solidFill>
              </a:rPr>
              <a:t>because it helps the baby expel the amniotic </a:t>
            </a:r>
            <a:r>
              <a:rPr lang="en-US" altLang="en-US" sz="2000" dirty="0" smtClean="0">
                <a:solidFill>
                  <a:schemeClr val="tx1">
                    <a:lumMod val="50000"/>
                  </a:schemeClr>
                </a:solidFill>
              </a:rPr>
              <a:t>fluid from its lungs which helps to </a:t>
            </a:r>
            <a:r>
              <a:rPr lang="en-US" sz="2000" dirty="0" smtClean="0">
                <a:solidFill>
                  <a:schemeClr val="tx1">
                    <a:lumMod val="50000"/>
                  </a:schemeClr>
                </a:solidFill>
              </a:rPr>
              <a:t>clear </a:t>
            </a:r>
            <a:r>
              <a:rPr lang="en-US" sz="2000" dirty="0">
                <a:solidFill>
                  <a:schemeClr val="tx1">
                    <a:lumMod val="50000"/>
                  </a:schemeClr>
                </a:solidFill>
              </a:rPr>
              <a:t>away any blockages in the lungs and nasal areas naturally rather than with extra medical attention.</a:t>
            </a:r>
          </a:p>
          <a:p>
            <a:r>
              <a:rPr lang="en-US" sz="2000" b="1" dirty="0">
                <a:solidFill>
                  <a:schemeClr val="tx1">
                    <a:lumMod val="50000"/>
                  </a:schemeClr>
                </a:solidFill>
              </a:rPr>
              <a:t>Babies </a:t>
            </a:r>
            <a:r>
              <a:rPr lang="en-US" sz="2000" b="1" dirty="0" smtClean="0">
                <a:solidFill>
                  <a:schemeClr val="tx1">
                    <a:lumMod val="50000"/>
                  </a:schemeClr>
                </a:solidFill>
              </a:rPr>
              <a:t>ingests </a:t>
            </a:r>
            <a:r>
              <a:rPr lang="en-US" sz="2000" b="1" dirty="0">
                <a:solidFill>
                  <a:schemeClr val="tx1">
                    <a:lumMod val="50000"/>
                  </a:schemeClr>
                </a:solidFill>
              </a:rPr>
              <a:t>protective </a:t>
            </a:r>
            <a:r>
              <a:rPr lang="en-US" sz="2000" b="1" dirty="0" smtClean="0">
                <a:solidFill>
                  <a:schemeClr val="tx1">
                    <a:lumMod val="50000"/>
                  </a:schemeClr>
                </a:solidFill>
              </a:rPr>
              <a:t>bacteria as </a:t>
            </a:r>
            <a:r>
              <a:rPr lang="en-US" sz="2000" dirty="0" smtClean="0">
                <a:solidFill>
                  <a:schemeClr val="tx1">
                    <a:lumMod val="50000"/>
                  </a:schemeClr>
                </a:solidFill>
              </a:rPr>
              <a:t>they </a:t>
            </a:r>
            <a:r>
              <a:rPr lang="en-US" sz="2000" dirty="0">
                <a:solidFill>
                  <a:schemeClr val="tx1">
                    <a:lumMod val="50000"/>
                  </a:schemeClr>
                </a:solidFill>
              </a:rPr>
              <a:t>pass through your birth </a:t>
            </a:r>
            <a:r>
              <a:rPr lang="en-US" sz="2000" dirty="0" smtClean="0">
                <a:solidFill>
                  <a:schemeClr val="tx1">
                    <a:lumMod val="50000"/>
                  </a:schemeClr>
                </a:solidFill>
              </a:rPr>
              <a:t>canal</a:t>
            </a:r>
            <a:r>
              <a:rPr lang="en-US" sz="2000" dirty="0">
                <a:solidFill>
                  <a:schemeClr val="tx1">
                    <a:lumMod val="50000"/>
                  </a:schemeClr>
                </a:solidFill>
              </a:rPr>
              <a:t>.</a:t>
            </a:r>
            <a:r>
              <a:rPr lang="en-US" sz="2000" dirty="0" smtClean="0">
                <a:solidFill>
                  <a:schemeClr val="tx1">
                    <a:lumMod val="50000"/>
                  </a:schemeClr>
                </a:solidFill>
              </a:rPr>
              <a:t> </a:t>
            </a:r>
            <a:r>
              <a:rPr lang="en-US" sz="2000" dirty="0">
                <a:solidFill>
                  <a:schemeClr val="tx1">
                    <a:lumMod val="50000"/>
                  </a:schemeClr>
                </a:solidFill>
              </a:rPr>
              <a:t>This bacteria colonizes in their intestines and forms a balanced immune system as they develop from childhood into adulthood.</a:t>
            </a:r>
          </a:p>
          <a:p>
            <a:pPr>
              <a:buNone/>
            </a:pPr>
            <a:endParaRPr lang="en-US" altLang="en-US" sz="2800" dirty="0" smtClean="0">
              <a:solidFill>
                <a:schemeClr val="tx1">
                  <a:lumMod val="50000"/>
                </a:schemeClr>
              </a:solidFill>
              <a:latin typeface="Tempus Sans ITC" pitchFamily="82" charset="0"/>
            </a:endParaRPr>
          </a:p>
        </p:txBody>
      </p:sp>
      <p:pic>
        <p:nvPicPr>
          <p:cNvPr id="27652" name="Picture 4" descr="t012475a"/>
          <p:cNvPicPr>
            <a:picLocks noChangeAspect="1" noChangeArrowheads="1"/>
          </p:cNvPicPr>
          <p:nvPr/>
        </p:nvPicPr>
        <p:blipFill>
          <a:blip r:embed="rId2">
            <a:extLst>
              <a:ext uri="{28A0092B-C50C-407E-A947-70E740481C1C}">
                <a14:useLocalDpi xmlns:a14="http://schemas.microsoft.com/office/drawing/2010/main" val="0"/>
              </a:ext>
            </a:extLst>
          </a:blip>
          <a:srcRect t="52475" r="33452"/>
          <a:stretch>
            <a:fillRect/>
          </a:stretch>
        </p:blipFill>
        <p:spPr bwMode="auto">
          <a:xfrm>
            <a:off x="1524000" y="3962400"/>
            <a:ext cx="6921910" cy="265051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40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228600"/>
            <a:ext cx="7391400" cy="1527175"/>
          </a:xfrm>
        </p:spPr>
        <p:txBody>
          <a:bodyPr/>
          <a:lstStyle/>
          <a:p>
            <a:pPr eaLnBrk="1" hangingPunct="1"/>
            <a:r>
              <a:rPr lang="en-US" altLang="en-US" dirty="0" smtClean="0"/>
              <a:t>Positions for Giving Birth</a:t>
            </a:r>
          </a:p>
        </p:txBody>
      </p:sp>
      <p:sp>
        <p:nvSpPr>
          <p:cNvPr id="9219" name="Rectangle 3"/>
          <p:cNvSpPr>
            <a:spLocks noGrp="1" noChangeArrowheads="1"/>
          </p:cNvSpPr>
          <p:nvPr>
            <p:ph idx="1"/>
          </p:nvPr>
        </p:nvSpPr>
        <p:spPr>
          <a:xfrm>
            <a:off x="609600" y="1447800"/>
            <a:ext cx="6781800" cy="3048000"/>
          </a:xfrm>
        </p:spPr>
        <p:txBody>
          <a:bodyPr/>
          <a:lstStyle/>
          <a:p>
            <a:pPr eaLnBrk="1" hangingPunct="1"/>
            <a:r>
              <a:rPr lang="en-US" altLang="en-US" dirty="0" smtClean="0">
                <a:solidFill>
                  <a:schemeClr val="tx1">
                    <a:lumMod val="50000"/>
                  </a:schemeClr>
                </a:solidFill>
              </a:rPr>
              <a:t>Lie on back</a:t>
            </a:r>
          </a:p>
          <a:p>
            <a:pPr eaLnBrk="1" hangingPunct="1"/>
            <a:r>
              <a:rPr lang="en-US" altLang="en-US" dirty="0" smtClean="0">
                <a:solidFill>
                  <a:schemeClr val="tx1">
                    <a:lumMod val="50000"/>
                  </a:schemeClr>
                </a:solidFill>
              </a:rPr>
              <a:t>Squatting</a:t>
            </a:r>
          </a:p>
          <a:p>
            <a:pPr eaLnBrk="1" hangingPunct="1"/>
            <a:r>
              <a:rPr lang="en-US" altLang="en-US" dirty="0" smtClean="0">
                <a:solidFill>
                  <a:schemeClr val="tx1">
                    <a:lumMod val="50000"/>
                  </a:schemeClr>
                </a:solidFill>
              </a:rPr>
              <a:t>Lie on side</a:t>
            </a:r>
          </a:p>
          <a:p>
            <a:pPr eaLnBrk="1" hangingPunct="1"/>
            <a:r>
              <a:rPr lang="en-US" altLang="en-US" dirty="0" smtClean="0">
                <a:solidFill>
                  <a:schemeClr val="tx1">
                    <a:lumMod val="50000"/>
                  </a:schemeClr>
                </a:solidFill>
              </a:rPr>
              <a:t>Sitting</a:t>
            </a:r>
          </a:p>
          <a:p>
            <a:pPr eaLnBrk="1" hangingPunct="1"/>
            <a:r>
              <a:rPr lang="en-US" altLang="en-US" dirty="0" smtClean="0">
                <a:solidFill>
                  <a:schemeClr val="tx1">
                    <a:lumMod val="50000"/>
                  </a:schemeClr>
                </a:solidFill>
              </a:rPr>
              <a:t>Kneeling</a:t>
            </a:r>
          </a:p>
          <a:p>
            <a:pPr eaLnBrk="1" hangingPunct="1"/>
            <a:r>
              <a:rPr lang="en-US" altLang="en-US" dirty="0" smtClean="0">
                <a:solidFill>
                  <a:schemeClr val="tx1">
                    <a:lumMod val="50000"/>
                  </a:schemeClr>
                </a:solidFill>
              </a:rPr>
              <a:t>In water</a:t>
            </a:r>
          </a:p>
        </p:txBody>
      </p:sp>
    </p:spTree>
    <p:extLst>
      <p:ext uri="{BB962C8B-B14F-4D97-AF65-F5344CB8AC3E}">
        <p14:creationId xmlns:p14="http://schemas.microsoft.com/office/powerpoint/2010/main" val="1464481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152400"/>
            <a:ext cx="8229600" cy="1143000"/>
          </a:xfrm>
        </p:spPr>
        <p:txBody>
          <a:bodyPr/>
          <a:lstStyle/>
          <a:p>
            <a:pPr eaLnBrk="1" hangingPunct="1"/>
            <a:r>
              <a:rPr lang="en-US" altLang="en-US" dirty="0" smtClean="0">
                <a:latin typeface="Tempus Sans ITC" pitchFamily="82" charset="0"/>
              </a:rPr>
              <a:t>CAESAREAN Section Delivery </a:t>
            </a:r>
          </a:p>
        </p:txBody>
      </p:sp>
      <p:sp>
        <p:nvSpPr>
          <p:cNvPr id="94211" name="Rectangle 3"/>
          <p:cNvSpPr>
            <a:spLocks noGrp="1" noChangeArrowheads="1"/>
          </p:cNvSpPr>
          <p:nvPr>
            <p:ph type="body" sz="half" idx="2"/>
          </p:nvPr>
        </p:nvSpPr>
        <p:spPr>
          <a:xfrm>
            <a:off x="152400" y="1143000"/>
            <a:ext cx="8763000" cy="4525963"/>
          </a:xfrm>
        </p:spPr>
        <p:txBody>
          <a:bodyPr/>
          <a:lstStyle/>
          <a:p>
            <a:pPr eaLnBrk="1" hangingPunct="1"/>
            <a:r>
              <a:rPr lang="en-US" altLang="en-US" dirty="0" smtClean="0">
                <a:solidFill>
                  <a:schemeClr val="tx1">
                    <a:lumMod val="50000"/>
                  </a:schemeClr>
                </a:solidFill>
              </a:rPr>
              <a:t>A major </a:t>
            </a:r>
            <a:r>
              <a:rPr lang="en-US" altLang="en-US" dirty="0">
                <a:solidFill>
                  <a:schemeClr val="tx1">
                    <a:lumMod val="50000"/>
                  </a:schemeClr>
                </a:solidFill>
                <a:hlinkClick r:id="rId2" action="ppaction://hlinkfile" tooltip="Surgery"/>
              </a:rPr>
              <a:t>surgical</a:t>
            </a:r>
            <a:r>
              <a:rPr lang="en-US" altLang="en-US" dirty="0">
                <a:solidFill>
                  <a:schemeClr val="tx1">
                    <a:lumMod val="50000"/>
                  </a:schemeClr>
                </a:solidFill>
              </a:rPr>
              <a:t> procedure in which one or more </a:t>
            </a:r>
            <a:r>
              <a:rPr lang="en-US" altLang="en-US" dirty="0">
                <a:solidFill>
                  <a:schemeClr val="tx1">
                    <a:lumMod val="50000"/>
                  </a:schemeClr>
                </a:solidFill>
                <a:hlinkClick r:id="rId3" action="ppaction://hlinkfile" tooltip="Incision"/>
              </a:rPr>
              <a:t>incisions</a:t>
            </a:r>
            <a:r>
              <a:rPr lang="en-US" altLang="en-US" dirty="0">
                <a:solidFill>
                  <a:schemeClr val="tx1">
                    <a:lumMod val="50000"/>
                  </a:schemeClr>
                </a:solidFill>
              </a:rPr>
              <a:t> are made through a mother's </a:t>
            </a:r>
            <a:r>
              <a:rPr lang="en-US" altLang="en-US" dirty="0">
                <a:solidFill>
                  <a:schemeClr val="tx1">
                    <a:lumMod val="50000"/>
                  </a:schemeClr>
                </a:solidFill>
                <a:hlinkClick r:id="rId4" action="ppaction://hlinkfile" tooltip="Abdomen"/>
              </a:rPr>
              <a:t>abdomen</a:t>
            </a:r>
            <a:r>
              <a:rPr lang="en-US" altLang="en-US" dirty="0">
                <a:solidFill>
                  <a:schemeClr val="tx1">
                    <a:lumMod val="50000"/>
                  </a:schemeClr>
                </a:solidFill>
              </a:rPr>
              <a:t> and </a:t>
            </a:r>
            <a:r>
              <a:rPr lang="en-US" altLang="en-US" dirty="0" smtClean="0">
                <a:solidFill>
                  <a:schemeClr val="tx1">
                    <a:lumMod val="50000"/>
                  </a:schemeClr>
                </a:solidFill>
                <a:hlinkClick r:id="rId5" action="ppaction://hlinkfile" tooltip="Uterus"/>
              </a:rPr>
              <a:t>uterus</a:t>
            </a:r>
            <a:r>
              <a:rPr lang="en-US" altLang="en-US" dirty="0" smtClean="0">
                <a:solidFill>
                  <a:schemeClr val="tx1">
                    <a:lumMod val="50000"/>
                  </a:schemeClr>
                </a:solidFill>
              </a:rPr>
              <a:t> and then the baby is delivered</a:t>
            </a:r>
            <a:r>
              <a:rPr lang="en-US" altLang="en-US" sz="3200" dirty="0" smtClean="0">
                <a:solidFill>
                  <a:schemeClr val="tx1">
                    <a:lumMod val="50000"/>
                  </a:schemeClr>
                </a:solidFill>
              </a:rPr>
              <a:t> through the incision in the abdomen and uterus. </a:t>
            </a:r>
          </a:p>
          <a:p>
            <a:pPr lvl="1"/>
            <a:r>
              <a:rPr lang="en-US" dirty="0">
                <a:solidFill>
                  <a:schemeClr val="tx1">
                    <a:lumMod val="50000"/>
                  </a:schemeClr>
                </a:solidFill>
              </a:rPr>
              <a:t>Cesar is said to have been born this way</a:t>
            </a:r>
            <a:endParaRPr lang="en-US" altLang="en-US" sz="2800" dirty="0" smtClean="0">
              <a:solidFill>
                <a:schemeClr val="tx1">
                  <a:lumMod val="50000"/>
                </a:schemeClr>
              </a:solidFill>
            </a:endParaRPr>
          </a:p>
          <a:p>
            <a:pPr eaLnBrk="1" hangingPunct="1"/>
            <a:r>
              <a:rPr lang="en-US" altLang="en-US" sz="3200" dirty="0" smtClean="0">
                <a:solidFill>
                  <a:schemeClr val="tx1">
                    <a:lumMod val="50000"/>
                  </a:schemeClr>
                </a:solidFill>
              </a:rPr>
              <a:t>Takes 6 weeks or more to fully</a:t>
            </a:r>
            <a:r>
              <a:rPr lang="en-US" altLang="en-US" sz="4400" dirty="0" smtClean="0">
                <a:latin typeface="Tempus Sans ITC" pitchFamily="82" charset="0"/>
              </a:rPr>
              <a:t> </a:t>
            </a:r>
            <a:r>
              <a:rPr lang="en-US" altLang="en-US" sz="3200" dirty="0" smtClean="0">
                <a:solidFill>
                  <a:schemeClr val="tx1">
                    <a:lumMod val="50000"/>
                  </a:schemeClr>
                </a:solidFill>
              </a:rPr>
              <a:t>recover.</a:t>
            </a:r>
            <a:endParaRPr lang="en-US" altLang="en-US" sz="2400" dirty="0" smtClean="0">
              <a:latin typeface="Tempus Sans ITC" pitchFamily="82" charset="0"/>
            </a:endParaRPr>
          </a:p>
        </p:txBody>
      </p:sp>
    </p:spTree>
    <p:extLst>
      <p:ext uri="{BB962C8B-B14F-4D97-AF65-F5344CB8AC3E}">
        <p14:creationId xmlns:p14="http://schemas.microsoft.com/office/powerpoint/2010/main" val="727888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497" y="152400"/>
            <a:ext cx="9144000" cy="4198702"/>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14800"/>
            <a:ext cx="6029325"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18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682" t="-4705"/>
          <a:stretch/>
        </p:blipFill>
        <p:spPr>
          <a:xfrm>
            <a:off x="533400" y="304800"/>
            <a:ext cx="3871310" cy="385930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856" y="1828800"/>
            <a:ext cx="4526732" cy="3657600"/>
          </a:xfrm>
          <a:prstGeom prst="rect">
            <a:avLst/>
          </a:prstGeom>
        </p:spPr>
      </p:pic>
      <p:sp>
        <p:nvSpPr>
          <p:cNvPr id="5" name="Content Placeholder 2"/>
          <p:cNvSpPr txBox="1">
            <a:spLocks/>
          </p:cNvSpPr>
          <p:nvPr/>
        </p:nvSpPr>
        <p:spPr bwMode="auto">
          <a:xfrm>
            <a:off x="609600" y="5710084"/>
            <a:ext cx="82043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smtClean="0">
                <a:hlinkClick r:id="rId4"/>
              </a:rPr>
              <a:t>http://www.babycenter.com/2_live-birth-c-section-surgery_3656510.bc</a:t>
            </a:r>
            <a:endParaRPr lang="en-US" kern="0" dirty="0"/>
          </a:p>
        </p:txBody>
      </p:sp>
    </p:spTree>
    <p:extLst>
      <p:ext uri="{BB962C8B-B14F-4D97-AF65-F5344CB8AC3E}">
        <p14:creationId xmlns:p14="http://schemas.microsoft.com/office/powerpoint/2010/main" val="3292434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dirty="0" smtClean="0"/>
          </a:p>
        </p:txBody>
      </p:sp>
      <p:sp>
        <p:nvSpPr>
          <p:cNvPr id="32771" name="Content Placeholder 2"/>
          <p:cNvSpPr>
            <a:spLocks noGrp="1"/>
          </p:cNvSpPr>
          <p:nvPr>
            <p:ph sz="half" idx="1"/>
          </p:nvPr>
        </p:nvSpPr>
        <p:spPr/>
        <p:txBody>
          <a:bodyPr/>
          <a:lstStyle/>
          <a:p>
            <a:endParaRPr lang="en-US" altLang="en-US" dirty="0" smtClean="0"/>
          </a:p>
        </p:txBody>
      </p:sp>
      <p:sp>
        <p:nvSpPr>
          <p:cNvPr id="32772" name="Text Placeholder 3"/>
          <p:cNvSpPr>
            <a:spLocks noGrp="1"/>
          </p:cNvSpPr>
          <p:nvPr>
            <p:ph type="body" sz="half" idx="2"/>
          </p:nvPr>
        </p:nvSpPr>
        <p:spPr/>
        <p:txBody>
          <a:bodyPr/>
          <a:lstStyle/>
          <a:p>
            <a:endParaRPr lang="en-US" altLang="en-US" dirty="0" smtClean="0"/>
          </a:p>
        </p:txBody>
      </p:sp>
      <p:pic>
        <p:nvPicPr>
          <p:cNvPr id="32773" name="Picture 4" descr="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089" y="152400"/>
            <a:ext cx="8256799"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78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
            <a:ext cx="8763000" cy="685800"/>
          </a:xfrm>
        </p:spPr>
        <p:txBody>
          <a:bodyPr/>
          <a:lstStyle/>
          <a:p>
            <a:pPr eaLnBrk="1" hangingPunct="1"/>
            <a:r>
              <a:rPr lang="en-US" altLang="en-US" dirty="0" smtClean="0"/>
              <a:t>Cesarean Delivery Used When:</a:t>
            </a:r>
          </a:p>
        </p:txBody>
      </p:sp>
      <p:sp>
        <p:nvSpPr>
          <p:cNvPr id="13315" name="Rectangle 3"/>
          <p:cNvSpPr>
            <a:spLocks noGrp="1" noChangeArrowheads="1"/>
          </p:cNvSpPr>
          <p:nvPr>
            <p:ph idx="1"/>
          </p:nvPr>
        </p:nvSpPr>
        <p:spPr>
          <a:xfrm>
            <a:off x="228600" y="762000"/>
            <a:ext cx="8763000" cy="3048000"/>
          </a:xfrm>
        </p:spPr>
        <p:txBody>
          <a:bodyPr/>
          <a:lstStyle/>
          <a:p>
            <a:pPr>
              <a:lnSpc>
                <a:spcPct val="90000"/>
              </a:lnSpc>
            </a:pPr>
            <a:r>
              <a:rPr lang="en-US" altLang="en-US" sz="2000" dirty="0" smtClean="0">
                <a:solidFill>
                  <a:schemeClr val="tx1">
                    <a:lumMod val="50000"/>
                  </a:schemeClr>
                </a:solidFill>
              </a:rPr>
              <a:t>The labor is long and difficult and the life or the baby or mother is threatened.</a:t>
            </a:r>
            <a:r>
              <a:rPr lang="en-US" altLang="en-US" sz="2000" dirty="0"/>
              <a:t> </a:t>
            </a:r>
            <a:endParaRPr lang="en-US" altLang="en-US" sz="2000" dirty="0" smtClean="0"/>
          </a:p>
          <a:p>
            <a:pPr>
              <a:lnSpc>
                <a:spcPct val="90000"/>
              </a:lnSpc>
            </a:pPr>
            <a:r>
              <a:rPr lang="en-US" altLang="en-US" sz="2000" dirty="0" smtClean="0">
                <a:solidFill>
                  <a:schemeClr val="tx1">
                    <a:lumMod val="50000"/>
                  </a:schemeClr>
                </a:solidFill>
              </a:rPr>
              <a:t>Umbilical </a:t>
            </a:r>
            <a:r>
              <a:rPr lang="en-US" altLang="en-US" sz="2000" dirty="0">
                <a:solidFill>
                  <a:schemeClr val="tx1">
                    <a:lumMod val="50000"/>
                  </a:schemeClr>
                </a:solidFill>
              </a:rPr>
              <a:t>wrapped </a:t>
            </a:r>
            <a:r>
              <a:rPr lang="en-US" altLang="en-US" sz="2000" dirty="0" smtClean="0">
                <a:solidFill>
                  <a:schemeClr val="tx1">
                    <a:lumMod val="50000"/>
                  </a:schemeClr>
                </a:solidFill>
              </a:rPr>
              <a:t>around baby’s </a:t>
            </a:r>
            <a:r>
              <a:rPr lang="en-US" altLang="en-US" sz="2000" dirty="0">
                <a:solidFill>
                  <a:schemeClr val="tx1">
                    <a:lumMod val="50000"/>
                  </a:schemeClr>
                </a:solidFill>
              </a:rPr>
              <a:t>neck.</a:t>
            </a:r>
          </a:p>
          <a:p>
            <a:pPr eaLnBrk="1" hangingPunct="1"/>
            <a:r>
              <a:rPr lang="en-US" altLang="en-US" sz="2000" dirty="0" smtClean="0">
                <a:solidFill>
                  <a:schemeClr val="tx1">
                    <a:lumMod val="50000"/>
                  </a:schemeClr>
                </a:solidFill>
              </a:rPr>
              <a:t>The fetal monitor shows a drop in heart rate. Fetal distress.</a:t>
            </a:r>
          </a:p>
          <a:p>
            <a:pPr eaLnBrk="1" hangingPunct="1"/>
            <a:r>
              <a:rPr lang="en-US" altLang="en-US" sz="2000" dirty="0" smtClean="0">
                <a:solidFill>
                  <a:schemeClr val="tx1">
                    <a:lumMod val="50000"/>
                  </a:schemeClr>
                </a:solidFill>
              </a:rPr>
              <a:t>Placenta Previa = </a:t>
            </a:r>
            <a:r>
              <a:rPr lang="en-US" altLang="en-US" sz="1800" dirty="0" smtClean="0">
                <a:solidFill>
                  <a:schemeClr val="tx1">
                    <a:lumMod val="50000"/>
                  </a:schemeClr>
                </a:solidFill>
              </a:rPr>
              <a:t>placenta is covering the opening to the cervix.</a:t>
            </a:r>
          </a:p>
          <a:p>
            <a:pPr eaLnBrk="1" hangingPunct="1">
              <a:defRPr/>
            </a:pPr>
            <a:r>
              <a:rPr lang="en-US" altLang="en-US" sz="2000" dirty="0" smtClean="0">
                <a:solidFill>
                  <a:schemeClr val="tx1">
                    <a:lumMod val="50000"/>
                  </a:schemeClr>
                </a:solidFill>
              </a:rPr>
              <a:t>The woman’s bone structure is too small to allow vaginal delivery or the baby is too big.</a:t>
            </a:r>
            <a:r>
              <a:rPr lang="en-US" sz="2000" dirty="0" smtClean="0"/>
              <a:t> </a:t>
            </a:r>
          </a:p>
          <a:p>
            <a:pPr eaLnBrk="1" hangingPunct="1">
              <a:defRPr/>
            </a:pPr>
            <a:r>
              <a:rPr lang="en-US" sz="2000" dirty="0" smtClean="0">
                <a:solidFill>
                  <a:schemeClr val="tx1">
                    <a:lumMod val="50000"/>
                  </a:schemeClr>
                </a:solidFill>
              </a:rPr>
              <a:t>Prolapsed cord = </a:t>
            </a:r>
            <a:r>
              <a:rPr lang="en-US" sz="1800" dirty="0">
                <a:solidFill>
                  <a:schemeClr val="tx1">
                    <a:lumMod val="50000"/>
                  </a:schemeClr>
                </a:solidFill>
              </a:rPr>
              <a:t>the umbilical </a:t>
            </a:r>
            <a:r>
              <a:rPr lang="en-US" sz="1800" b="1" dirty="0">
                <a:solidFill>
                  <a:schemeClr val="tx1">
                    <a:lumMod val="50000"/>
                  </a:schemeClr>
                </a:solidFill>
              </a:rPr>
              <a:t>cord</a:t>
            </a:r>
            <a:r>
              <a:rPr lang="en-US" sz="1800" dirty="0">
                <a:solidFill>
                  <a:schemeClr val="tx1">
                    <a:lumMod val="50000"/>
                  </a:schemeClr>
                </a:solidFill>
              </a:rPr>
              <a:t> drops (</a:t>
            </a:r>
            <a:r>
              <a:rPr lang="en-US" sz="1800" b="1" dirty="0">
                <a:solidFill>
                  <a:schemeClr val="tx1">
                    <a:lumMod val="50000"/>
                  </a:schemeClr>
                </a:solidFill>
              </a:rPr>
              <a:t>prolapses</a:t>
            </a:r>
            <a:r>
              <a:rPr lang="en-US" sz="1800" dirty="0">
                <a:solidFill>
                  <a:schemeClr val="tx1">
                    <a:lumMod val="50000"/>
                  </a:schemeClr>
                </a:solidFill>
              </a:rPr>
              <a:t>) through the open cervix into the vagina ahead of the baby</a:t>
            </a:r>
          </a:p>
          <a:p>
            <a:pPr eaLnBrk="1" hangingPunct="1">
              <a:defRPr/>
            </a:pPr>
            <a:r>
              <a:rPr lang="en-US" sz="2000" dirty="0">
                <a:solidFill>
                  <a:schemeClr val="tx1">
                    <a:lumMod val="50000"/>
                  </a:schemeClr>
                </a:solidFill>
              </a:rPr>
              <a:t>Poor </a:t>
            </a:r>
            <a:r>
              <a:rPr lang="en-US" sz="2000" dirty="0" smtClean="0">
                <a:solidFill>
                  <a:schemeClr val="tx1">
                    <a:lumMod val="50000"/>
                  </a:schemeClr>
                </a:solidFill>
              </a:rPr>
              <a:t>presentation = </a:t>
            </a:r>
            <a:r>
              <a:rPr lang="en-US" sz="1800" dirty="0" smtClean="0">
                <a:solidFill>
                  <a:schemeClr val="tx1">
                    <a:lumMod val="50000"/>
                  </a:schemeClr>
                </a:solidFill>
              </a:rPr>
              <a:t>breech, transverse, posterior</a:t>
            </a:r>
            <a:endParaRPr lang="en-US" sz="1800" dirty="0">
              <a:solidFill>
                <a:schemeClr val="tx1">
                  <a:lumMod val="50000"/>
                </a:schemeClr>
              </a:solidFill>
            </a:endParaRPr>
          </a:p>
          <a:p>
            <a:pPr eaLnBrk="1" hangingPunct="1">
              <a:defRPr/>
            </a:pPr>
            <a:r>
              <a:rPr lang="en-US" sz="2000" dirty="0" smtClean="0">
                <a:solidFill>
                  <a:schemeClr val="tx1">
                    <a:lumMod val="50000"/>
                  </a:schemeClr>
                </a:solidFill>
              </a:rPr>
              <a:t>Placenta abruption = </a:t>
            </a:r>
            <a:r>
              <a:rPr lang="en-US" sz="1800" dirty="0">
                <a:solidFill>
                  <a:schemeClr val="tx1">
                    <a:lumMod val="50000"/>
                  </a:schemeClr>
                </a:solidFill>
              </a:rPr>
              <a:t>placenta peels away from the inner wall of the uterus before delivery </a:t>
            </a:r>
            <a:r>
              <a:rPr lang="en-US" sz="1800" dirty="0" smtClean="0">
                <a:solidFill>
                  <a:schemeClr val="tx1">
                    <a:lumMod val="50000"/>
                  </a:schemeClr>
                </a:solidFill>
              </a:rPr>
              <a:t>either </a:t>
            </a:r>
            <a:r>
              <a:rPr lang="en-US" sz="1800" dirty="0">
                <a:solidFill>
                  <a:schemeClr val="tx1">
                    <a:lumMod val="50000"/>
                  </a:schemeClr>
                </a:solidFill>
              </a:rPr>
              <a:t>partially or completely</a:t>
            </a:r>
            <a:endParaRPr lang="en-US" sz="1800" dirty="0" smtClean="0">
              <a:solidFill>
                <a:schemeClr val="tx1">
                  <a:lumMod val="50000"/>
                </a:schemeClr>
              </a:solidFill>
            </a:endParaRPr>
          </a:p>
          <a:p>
            <a:pPr eaLnBrk="1" hangingPunct="1">
              <a:defRPr/>
            </a:pPr>
            <a:r>
              <a:rPr lang="en-US" sz="2000" dirty="0" smtClean="0">
                <a:solidFill>
                  <a:schemeClr val="tx1">
                    <a:lumMod val="50000"/>
                  </a:schemeClr>
                </a:solidFill>
              </a:rPr>
              <a:t>STDs</a:t>
            </a:r>
            <a:endParaRPr lang="en-US" sz="2000" dirty="0">
              <a:solidFill>
                <a:schemeClr val="tx1">
                  <a:lumMod val="50000"/>
                </a:schemeClr>
              </a:solidFill>
            </a:endParaRPr>
          </a:p>
          <a:p>
            <a:pPr eaLnBrk="1" hangingPunct="1">
              <a:defRPr/>
            </a:pPr>
            <a:r>
              <a:rPr lang="en-US" sz="2000" dirty="0">
                <a:solidFill>
                  <a:schemeClr val="tx1">
                    <a:lumMod val="50000"/>
                  </a:schemeClr>
                </a:solidFill>
              </a:rPr>
              <a:t>Previous C-section</a:t>
            </a:r>
          </a:p>
          <a:p>
            <a:pPr eaLnBrk="1" hangingPunct="1">
              <a:defRPr/>
            </a:pPr>
            <a:r>
              <a:rPr lang="en-US" sz="2000" dirty="0">
                <a:solidFill>
                  <a:schemeClr val="tx1">
                    <a:lumMod val="50000"/>
                  </a:schemeClr>
                </a:solidFill>
              </a:rPr>
              <a:t>Toxemia</a:t>
            </a:r>
          </a:p>
          <a:p>
            <a:pPr eaLnBrk="1" hangingPunct="1">
              <a:defRPr/>
            </a:pPr>
            <a:endParaRPr lang="en-US" altLang="en-US" dirty="0" smtClean="0"/>
          </a:p>
        </p:txBody>
      </p:sp>
    </p:spTree>
    <p:extLst>
      <p:ext uri="{BB962C8B-B14F-4D97-AF65-F5344CB8AC3E}">
        <p14:creationId xmlns:p14="http://schemas.microsoft.com/office/powerpoint/2010/main" val="130972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p:cNvPicPr>
            <a:picLocks noChangeAspect="1"/>
          </p:cNvPicPr>
          <p:nvPr/>
        </p:nvPicPr>
        <p:blipFill rotWithShape="1">
          <a:blip r:embed="rId2">
            <a:extLst>
              <a:ext uri="{28A0092B-C50C-407E-A947-70E740481C1C}">
                <a14:useLocalDpi xmlns:a14="http://schemas.microsoft.com/office/drawing/2010/main" val="0"/>
              </a:ext>
            </a:extLst>
          </a:blip>
          <a:srcRect b="23828"/>
          <a:stretch/>
        </p:blipFill>
        <p:spPr bwMode="auto">
          <a:xfrm>
            <a:off x="1905000" y="1700596"/>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2400"/>
            <a:ext cx="8534399" cy="1527175"/>
          </a:xfrm>
        </p:spPr>
        <p:txBody>
          <a:bodyPr/>
          <a:lstStyle/>
          <a:p>
            <a:r>
              <a:rPr lang="en-US" dirty="0" smtClean="0"/>
              <a:t>Cesarean Delivery is necessary in Placenta Previa</a:t>
            </a:r>
            <a:endParaRPr lang="en-US" dirty="0"/>
          </a:p>
        </p:txBody>
      </p:sp>
    </p:spTree>
    <p:extLst>
      <p:ext uri="{BB962C8B-B14F-4D97-AF65-F5344CB8AC3E}">
        <p14:creationId xmlns:p14="http://schemas.microsoft.com/office/powerpoint/2010/main" val="1291971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Complications</a:t>
            </a:r>
            <a:endParaRPr lang="en-US" dirty="0"/>
          </a:p>
        </p:txBody>
      </p:sp>
      <p:pic>
        <p:nvPicPr>
          <p:cNvPr id="5" name="Content Placeholder 4"/>
          <p:cNvPicPr>
            <a:picLocks noGrp="1" noChangeAspect="1"/>
          </p:cNvPicPr>
          <p:nvPr>
            <p:ph sz="half" idx="1"/>
          </p:nvPr>
        </p:nvPicPr>
        <p:blipFill rotWithShape="1">
          <a:blip r:embed="rId2"/>
          <a:srcRect t="26718"/>
          <a:stretch/>
        </p:blipFill>
        <p:spPr>
          <a:xfrm>
            <a:off x="304800" y="1403621"/>
            <a:ext cx="4038600" cy="2219659"/>
          </a:xfrm>
          <a:prstGeom prst="rect">
            <a:avLst/>
          </a:prstGeom>
        </p:spPr>
      </p:pic>
      <p:pic>
        <p:nvPicPr>
          <p:cNvPr id="6" name="Picture 5"/>
          <p:cNvPicPr>
            <a:picLocks noChangeAspect="1"/>
          </p:cNvPicPr>
          <p:nvPr/>
        </p:nvPicPr>
        <p:blipFill rotWithShape="1">
          <a:blip r:embed="rId3"/>
          <a:srcRect t="20903"/>
          <a:stretch/>
        </p:blipFill>
        <p:spPr>
          <a:xfrm>
            <a:off x="4400550" y="2018487"/>
            <a:ext cx="4514850" cy="3324809"/>
          </a:xfrm>
          <a:prstGeom prst="rect">
            <a:avLst/>
          </a:prstGeom>
        </p:spPr>
      </p:pic>
      <p:pic>
        <p:nvPicPr>
          <p:cNvPr id="7" name="Picture 6"/>
          <p:cNvPicPr>
            <a:picLocks noChangeAspect="1"/>
          </p:cNvPicPr>
          <p:nvPr/>
        </p:nvPicPr>
        <p:blipFill>
          <a:blip r:embed="rId4"/>
          <a:stretch>
            <a:fillRect/>
          </a:stretch>
        </p:blipFill>
        <p:spPr>
          <a:xfrm>
            <a:off x="304800" y="3680892"/>
            <a:ext cx="3962400" cy="2971800"/>
          </a:xfrm>
          <a:prstGeom prst="rect">
            <a:avLst/>
          </a:prstGeom>
        </p:spPr>
      </p:pic>
    </p:spTree>
    <p:extLst>
      <p:ext uri="{BB962C8B-B14F-4D97-AF65-F5344CB8AC3E}">
        <p14:creationId xmlns:p14="http://schemas.microsoft.com/office/powerpoint/2010/main" val="1313098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122" y="152400"/>
            <a:ext cx="632227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2"/>
          <p:cNvSpPr>
            <a:spLocks noGrp="1" noChangeArrowheads="1"/>
          </p:cNvSpPr>
          <p:nvPr>
            <p:ph type="ctrTitle"/>
          </p:nvPr>
        </p:nvSpPr>
        <p:spPr>
          <a:xfrm>
            <a:off x="228600" y="457200"/>
            <a:ext cx="4267200" cy="2286000"/>
          </a:xfrm>
        </p:spPr>
        <p:txBody>
          <a:bodyPr/>
          <a:lstStyle/>
          <a:p>
            <a:pPr eaLnBrk="1" hangingPunct="1"/>
            <a:r>
              <a:rPr lang="en-US" altLang="en-US" sz="5400" dirty="0" smtClean="0">
                <a:latin typeface="Tempus Sans ITC" pitchFamily="82" charset="0"/>
              </a:rPr>
              <a:t>Delivery Presentations</a:t>
            </a:r>
          </a:p>
        </p:txBody>
      </p:sp>
    </p:spTree>
    <p:extLst>
      <p:ext uri="{BB962C8B-B14F-4D97-AF65-F5344CB8AC3E}">
        <p14:creationId xmlns:p14="http://schemas.microsoft.com/office/powerpoint/2010/main" val="2274987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90600" y="76200"/>
            <a:ext cx="6781800" cy="1527175"/>
          </a:xfrm>
        </p:spPr>
        <p:txBody>
          <a:bodyPr/>
          <a:lstStyle/>
          <a:p>
            <a:pPr algn="ctr" eaLnBrk="1" hangingPunct="1"/>
            <a:r>
              <a:rPr lang="en-US" altLang="en-US" sz="4000" dirty="0" smtClean="0"/>
              <a:t>Reliable Indicators that labor has begun</a:t>
            </a:r>
          </a:p>
        </p:txBody>
      </p:sp>
      <p:sp>
        <p:nvSpPr>
          <p:cNvPr id="3075" name="Rectangle 3"/>
          <p:cNvSpPr>
            <a:spLocks noGrp="1" noChangeArrowheads="1"/>
          </p:cNvSpPr>
          <p:nvPr>
            <p:ph idx="1"/>
          </p:nvPr>
        </p:nvSpPr>
        <p:spPr>
          <a:xfrm>
            <a:off x="381000" y="1447800"/>
            <a:ext cx="4038600" cy="4038600"/>
          </a:xfrm>
        </p:spPr>
        <p:txBody>
          <a:bodyPr/>
          <a:lstStyle/>
          <a:p>
            <a:pPr eaLnBrk="1" hangingPunct="1"/>
            <a:r>
              <a:rPr lang="en-US" altLang="en-US" b="1" dirty="0" smtClean="0">
                <a:solidFill>
                  <a:srgbClr val="7030A0"/>
                </a:solidFill>
                <a:effectLst>
                  <a:outerShdw blurRad="38100" dist="38100" dir="2700000" algn="tl">
                    <a:srgbClr val="000000">
                      <a:alpha val="43137"/>
                    </a:srgbClr>
                  </a:outerShdw>
                </a:effectLst>
              </a:rPr>
              <a:t>Water Breaks:  </a:t>
            </a:r>
            <a:r>
              <a:rPr lang="en-US" altLang="en-US" dirty="0" smtClean="0">
                <a:solidFill>
                  <a:schemeClr val="tx1">
                    <a:lumMod val="50000"/>
                  </a:schemeClr>
                </a:solidFill>
              </a:rPr>
              <a:t>Rupture of amniotic sac causing fluid to leak through cervix and out the birth canal.</a:t>
            </a:r>
          </a:p>
          <a:p>
            <a:pPr lvl="1"/>
            <a:r>
              <a:rPr lang="en-US" altLang="en-US" dirty="0" smtClean="0">
                <a:solidFill>
                  <a:schemeClr val="tx1">
                    <a:lumMod val="50000"/>
                  </a:schemeClr>
                </a:solidFill>
              </a:rPr>
              <a:t>Does not always happen naturally.</a:t>
            </a:r>
          </a:p>
        </p:txBody>
      </p:sp>
      <p:pic>
        <p:nvPicPr>
          <p:cNvPr id="2" name="Picture 1"/>
          <p:cNvPicPr>
            <a:picLocks noChangeAspect="1"/>
          </p:cNvPicPr>
          <p:nvPr/>
        </p:nvPicPr>
        <p:blipFill rotWithShape="1">
          <a:blip r:embed="rId2"/>
          <a:srcRect l="46416"/>
          <a:stretch/>
        </p:blipFill>
        <p:spPr>
          <a:xfrm>
            <a:off x="4419600" y="1590237"/>
            <a:ext cx="4557128" cy="4554107"/>
          </a:xfrm>
          <a:prstGeom prst="rect">
            <a:avLst/>
          </a:prstGeom>
        </p:spPr>
      </p:pic>
    </p:spTree>
    <p:extLst>
      <p:ext uri="{BB962C8B-B14F-4D97-AF65-F5344CB8AC3E}">
        <p14:creationId xmlns:p14="http://schemas.microsoft.com/office/powerpoint/2010/main" val="22131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2" y="273050"/>
            <a:ext cx="3008313" cy="336550"/>
          </a:xfrm>
        </p:spPr>
        <p:txBody>
          <a:bodyPr/>
          <a:lstStyle/>
          <a:p>
            <a:pPr eaLnBrk="1" hangingPunct="1"/>
            <a:r>
              <a:rPr lang="en-US" altLang="en-US" dirty="0" smtClean="0">
                <a:latin typeface="Tempus Sans ITC" pitchFamily="82" charset="0"/>
              </a:rPr>
              <a:t>BIRTH POSITIONS</a:t>
            </a:r>
          </a:p>
        </p:txBody>
      </p:sp>
      <p:sp>
        <p:nvSpPr>
          <p:cNvPr id="34819" name="Rectangle 3"/>
          <p:cNvSpPr>
            <a:spLocks noGrp="1" noChangeArrowheads="1"/>
          </p:cNvSpPr>
          <p:nvPr>
            <p:ph type="body" sz="half" idx="2"/>
          </p:nvPr>
        </p:nvSpPr>
        <p:spPr>
          <a:xfrm>
            <a:off x="304800" y="609600"/>
            <a:ext cx="3733800" cy="4691063"/>
          </a:xfrm>
        </p:spPr>
        <p:txBody>
          <a:bodyPr/>
          <a:lstStyle/>
          <a:p>
            <a:pPr marL="533400" indent="-533400" algn="ctr" eaLnBrk="1" hangingPunct="1">
              <a:buFontTx/>
              <a:buNone/>
            </a:pPr>
            <a:r>
              <a:rPr lang="en-US" altLang="en-US" sz="4000" b="1" u="sng" dirty="0" smtClean="0">
                <a:solidFill>
                  <a:schemeClr val="tx2"/>
                </a:solidFill>
                <a:effectLst>
                  <a:outerShdw blurRad="38100" dist="38100" dir="2700000" algn="tl">
                    <a:srgbClr val="000000">
                      <a:alpha val="43137"/>
                    </a:srgbClr>
                  </a:outerShdw>
                </a:effectLst>
                <a:latin typeface="Tempus Sans ITC" pitchFamily="82" charset="0"/>
              </a:rPr>
              <a:t>Normal</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Head first, </a:t>
            </a:r>
            <a:r>
              <a:rPr lang="en-US" altLang="en-US" sz="3600" u="sng" dirty="0" smtClean="0">
                <a:solidFill>
                  <a:schemeClr val="tx1">
                    <a:lumMod val="50000"/>
                  </a:schemeClr>
                </a:solidFill>
                <a:latin typeface="Tempus Sans ITC" pitchFamily="82" charset="0"/>
              </a:rPr>
              <a:t>face down</a:t>
            </a:r>
            <a:r>
              <a:rPr lang="en-US" altLang="en-US" sz="3600" dirty="0" smtClean="0">
                <a:solidFill>
                  <a:schemeClr val="tx1">
                    <a:lumMod val="50000"/>
                  </a:schemeClr>
                </a:solidFill>
                <a:latin typeface="Tempus Sans ITC" pitchFamily="82" charset="0"/>
              </a:rPr>
              <a:t>, looking to the back of mom.</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Delivered </a:t>
            </a:r>
            <a:r>
              <a:rPr lang="en-US" altLang="en-US" sz="3600" u="sng" dirty="0" smtClean="0">
                <a:solidFill>
                  <a:schemeClr val="tx1">
                    <a:lumMod val="50000"/>
                  </a:schemeClr>
                </a:solidFill>
                <a:latin typeface="Tempus Sans ITC" pitchFamily="82" charset="0"/>
              </a:rPr>
              <a:t>vaginally</a:t>
            </a:r>
            <a:endParaRPr lang="en-US" altLang="en-US" sz="4000" u="sng" dirty="0" smtClean="0">
              <a:solidFill>
                <a:schemeClr val="tx1">
                  <a:lumMod val="50000"/>
                </a:schemeClr>
              </a:solidFill>
              <a:latin typeface="Tempus Sans ITC" pitchFamily="82" charset="0"/>
            </a:endParaRPr>
          </a:p>
          <a:p>
            <a:pPr marL="914400" lvl="1" indent="-457200" eaLnBrk="1" hangingPunct="1">
              <a:buFontTx/>
              <a:buAutoNum type="alphaUcPeriod"/>
            </a:pPr>
            <a:endParaRPr lang="en-US" altLang="en-US" sz="4000" dirty="0" smtClean="0">
              <a:solidFill>
                <a:schemeClr val="tx1">
                  <a:lumMod val="50000"/>
                </a:schemeClr>
              </a:solidFill>
              <a:latin typeface="Tempus Sans ITC" pitchFamily="82"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533400"/>
            <a:ext cx="447754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731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152400"/>
            <a:ext cx="3008313" cy="336550"/>
          </a:xfrm>
        </p:spPr>
        <p:txBody>
          <a:bodyPr/>
          <a:lstStyle/>
          <a:p>
            <a:pPr eaLnBrk="1" hangingPunct="1"/>
            <a:r>
              <a:rPr lang="en-US" altLang="en-US" dirty="0" smtClean="0">
                <a:latin typeface="Tempus Sans ITC" pitchFamily="82" charset="0"/>
              </a:rPr>
              <a:t>BIRTH POSITIONS</a:t>
            </a:r>
          </a:p>
        </p:txBody>
      </p:sp>
      <p:sp>
        <p:nvSpPr>
          <p:cNvPr id="2" name="Content Placeholder 1"/>
          <p:cNvSpPr>
            <a:spLocks noGrp="1"/>
          </p:cNvSpPr>
          <p:nvPr>
            <p:ph idx="1"/>
          </p:nvPr>
        </p:nvSpPr>
        <p:spPr/>
        <p:txBody>
          <a:bodyPr/>
          <a:lstStyle/>
          <a:p>
            <a:endParaRPr lang="en-US"/>
          </a:p>
        </p:txBody>
      </p:sp>
      <p:sp>
        <p:nvSpPr>
          <p:cNvPr id="35843" name="Rectangle 3"/>
          <p:cNvSpPr>
            <a:spLocks noGrp="1" noChangeArrowheads="1"/>
          </p:cNvSpPr>
          <p:nvPr>
            <p:ph type="body" sz="half" idx="2"/>
          </p:nvPr>
        </p:nvSpPr>
        <p:spPr>
          <a:xfrm>
            <a:off x="228600" y="533400"/>
            <a:ext cx="3657600" cy="4691063"/>
          </a:xfrm>
        </p:spPr>
        <p:txBody>
          <a:bodyPr/>
          <a:lstStyle/>
          <a:p>
            <a:pPr marL="533400" indent="-533400" eaLnBrk="1" hangingPunct="1">
              <a:buFontTx/>
              <a:buNone/>
            </a:pPr>
            <a:r>
              <a:rPr lang="en-US" altLang="en-US" sz="3600" b="1" u="sng" dirty="0" smtClean="0">
                <a:solidFill>
                  <a:schemeClr val="tx2"/>
                </a:solidFill>
                <a:effectLst>
                  <a:outerShdw blurRad="38100" dist="38100" dir="2700000" algn="tl">
                    <a:srgbClr val="000000">
                      <a:alpha val="43137"/>
                    </a:srgbClr>
                  </a:outerShdw>
                </a:effectLst>
                <a:latin typeface="Tempus Sans ITC" pitchFamily="82" charset="0"/>
              </a:rPr>
              <a:t>Posterior</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Head first, </a:t>
            </a:r>
            <a:r>
              <a:rPr lang="en-US" altLang="en-US" sz="3600" u="sng" dirty="0" smtClean="0">
                <a:solidFill>
                  <a:schemeClr val="tx1">
                    <a:lumMod val="50000"/>
                  </a:schemeClr>
                </a:solidFill>
                <a:latin typeface="Tempus Sans ITC" pitchFamily="82" charset="0"/>
              </a:rPr>
              <a:t>face up</a:t>
            </a:r>
            <a:r>
              <a:rPr lang="en-US" altLang="en-US" sz="3600" dirty="0" smtClean="0">
                <a:solidFill>
                  <a:schemeClr val="tx1">
                    <a:lumMod val="50000"/>
                  </a:schemeClr>
                </a:solidFill>
                <a:latin typeface="Tempus Sans ITC" pitchFamily="82" charset="0"/>
              </a:rPr>
              <a:t>, looking to the front of mom.</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Delivered </a:t>
            </a:r>
            <a:r>
              <a:rPr lang="en-US" altLang="en-US" sz="3600" u="sng" dirty="0" smtClean="0">
                <a:solidFill>
                  <a:schemeClr val="tx1">
                    <a:lumMod val="50000"/>
                  </a:schemeClr>
                </a:solidFill>
                <a:latin typeface="Tempus Sans ITC" pitchFamily="82" charset="0"/>
              </a:rPr>
              <a:t>vaginally.</a:t>
            </a:r>
          </a:p>
          <a:p>
            <a:pPr marL="914400" lvl="1" indent="-457200" eaLnBrk="1" hangingPunct="1">
              <a:buFontTx/>
              <a:buAutoNum type="alphaUcPeriod"/>
            </a:pPr>
            <a:endParaRPr lang="en-US" altLang="en-US" sz="2400" dirty="0" smtClean="0">
              <a:solidFill>
                <a:schemeClr val="tx1">
                  <a:lumMod val="50000"/>
                </a:schemeClr>
              </a:solidFill>
              <a:latin typeface="Tempus Sans ITC" pitchFamily="82" charset="0"/>
            </a:endParaRPr>
          </a:p>
        </p:txBody>
      </p:sp>
      <p:pic>
        <p:nvPicPr>
          <p:cNvPr id="35844" name="Picture 4" descr="rotate-posterior"/>
          <p:cNvPicPr>
            <a:picLocks noChangeAspect="1" noChangeArrowheads="1"/>
          </p:cNvPicPr>
          <p:nvPr/>
        </p:nvPicPr>
        <p:blipFill>
          <a:blip r:embed="rId2">
            <a:extLst>
              <a:ext uri="{28A0092B-C50C-407E-A947-70E740481C1C}">
                <a14:useLocalDpi xmlns:a14="http://schemas.microsoft.com/office/drawing/2010/main" val="0"/>
              </a:ext>
            </a:extLst>
          </a:blip>
          <a:srcRect l="26001" t="2667" r="3999" b="3999"/>
          <a:stretch>
            <a:fillRect/>
          </a:stretch>
        </p:blipFill>
        <p:spPr bwMode="auto">
          <a:xfrm>
            <a:off x="4114800" y="6858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877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2" y="273050"/>
            <a:ext cx="3008313" cy="336550"/>
          </a:xfrm>
        </p:spPr>
        <p:txBody>
          <a:bodyPr/>
          <a:lstStyle/>
          <a:p>
            <a:pPr eaLnBrk="1" hangingPunct="1"/>
            <a:r>
              <a:rPr lang="en-US" altLang="en-US" dirty="0" smtClean="0">
                <a:latin typeface="Tempus Sans ITC" pitchFamily="82" charset="0"/>
              </a:rPr>
              <a:t>BIRTH POSITIONS</a:t>
            </a:r>
          </a:p>
        </p:txBody>
      </p:sp>
      <p:sp>
        <p:nvSpPr>
          <p:cNvPr id="2" name="Content Placeholder 1"/>
          <p:cNvSpPr>
            <a:spLocks noGrp="1"/>
          </p:cNvSpPr>
          <p:nvPr>
            <p:ph idx="1"/>
          </p:nvPr>
        </p:nvSpPr>
        <p:spPr/>
        <p:txBody>
          <a:bodyPr/>
          <a:lstStyle/>
          <a:p>
            <a:endParaRPr lang="en-US"/>
          </a:p>
        </p:txBody>
      </p:sp>
      <p:sp>
        <p:nvSpPr>
          <p:cNvPr id="36867" name="Rectangle 3"/>
          <p:cNvSpPr>
            <a:spLocks noGrp="1" noChangeArrowheads="1"/>
          </p:cNvSpPr>
          <p:nvPr>
            <p:ph type="body" sz="half" idx="2"/>
          </p:nvPr>
        </p:nvSpPr>
        <p:spPr>
          <a:xfrm>
            <a:off x="152400" y="563562"/>
            <a:ext cx="3657600" cy="4691063"/>
          </a:xfrm>
        </p:spPr>
        <p:txBody>
          <a:bodyPr/>
          <a:lstStyle/>
          <a:p>
            <a:pPr marL="533400" indent="-533400" algn="ctr" eaLnBrk="1" hangingPunct="1">
              <a:buFontTx/>
              <a:buNone/>
            </a:pPr>
            <a:endParaRPr lang="en-US" altLang="en-US" sz="400" dirty="0" smtClean="0">
              <a:latin typeface="Tempus Sans ITC" pitchFamily="82" charset="0"/>
            </a:endParaRPr>
          </a:p>
          <a:p>
            <a:pPr marL="533400" indent="-533400" algn="ctr" eaLnBrk="1" hangingPunct="1">
              <a:buFontTx/>
              <a:buNone/>
            </a:pPr>
            <a:endParaRPr lang="en-US" altLang="en-US" sz="400" dirty="0" smtClean="0">
              <a:latin typeface="Tempus Sans ITC" pitchFamily="82" charset="0"/>
            </a:endParaRPr>
          </a:p>
          <a:p>
            <a:pPr marL="533400" indent="-533400" eaLnBrk="1" hangingPunct="1">
              <a:buFontTx/>
              <a:buNone/>
            </a:pPr>
            <a:r>
              <a:rPr lang="en-US" altLang="en-US" sz="3600" b="1" u="sng" dirty="0" smtClean="0">
                <a:solidFill>
                  <a:schemeClr val="tx2"/>
                </a:solidFill>
                <a:effectLst>
                  <a:outerShdw blurRad="38100" dist="38100" dir="2700000" algn="tl">
                    <a:srgbClr val="000000">
                      <a:alpha val="43137"/>
                    </a:srgbClr>
                  </a:outerShdw>
                </a:effectLst>
                <a:latin typeface="Tempus Sans ITC" pitchFamily="82" charset="0"/>
              </a:rPr>
              <a:t>Breech</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Feet or buttocks is </a:t>
            </a:r>
            <a:r>
              <a:rPr lang="en-US" altLang="en-US" sz="3600" u="sng" dirty="0" smtClean="0">
                <a:solidFill>
                  <a:schemeClr val="tx1">
                    <a:lumMod val="50000"/>
                  </a:schemeClr>
                </a:solidFill>
                <a:latin typeface="Tempus Sans ITC" pitchFamily="82" charset="0"/>
              </a:rPr>
              <a:t>first</a:t>
            </a:r>
          </a:p>
          <a:p>
            <a:pPr marL="1028700" lvl="1"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Delivered </a:t>
            </a:r>
            <a:r>
              <a:rPr lang="en-US" altLang="en-US" sz="3600" u="sng" dirty="0" smtClean="0">
                <a:solidFill>
                  <a:schemeClr val="tx1">
                    <a:lumMod val="50000"/>
                  </a:schemeClr>
                </a:solidFill>
                <a:latin typeface="Tempus Sans ITC" pitchFamily="82" charset="0"/>
              </a:rPr>
              <a:t>caesarean</a:t>
            </a:r>
          </a:p>
          <a:p>
            <a:pPr marL="914400" lvl="1" indent="-457200" eaLnBrk="1" hangingPunct="1">
              <a:buFontTx/>
              <a:buAutoNum type="alphaUcPeriod"/>
            </a:pPr>
            <a:endParaRPr lang="en-US" altLang="en-US" sz="2400" dirty="0" smtClean="0">
              <a:latin typeface="Tempus Sans ITC" pitchFamily="82" charset="0"/>
            </a:endParaRPr>
          </a:p>
        </p:txBody>
      </p:sp>
      <p:pic>
        <p:nvPicPr>
          <p:cNvPr id="36868" name="Picture 4" descr="breech_2"/>
          <p:cNvPicPr>
            <a:picLocks noChangeAspect="1" noChangeArrowheads="1"/>
          </p:cNvPicPr>
          <p:nvPr/>
        </p:nvPicPr>
        <p:blipFill>
          <a:blip r:embed="rId2">
            <a:extLst>
              <a:ext uri="{28A0092B-C50C-407E-A947-70E740481C1C}">
                <a14:useLocalDpi xmlns:a14="http://schemas.microsoft.com/office/drawing/2010/main" val="0"/>
              </a:ext>
            </a:extLst>
          </a:blip>
          <a:srcRect l="9375" t="15860" r="7813" b="15854"/>
          <a:stretch>
            <a:fillRect/>
          </a:stretch>
        </p:blipFill>
        <p:spPr bwMode="auto">
          <a:xfrm>
            <a:off x="3871451" y="838200"/>
            <a:ext cx="507760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77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3008313" cy="412750"/>
          </a:xfrm>
        </p:spPr>
        <p:txBody>
          <a:bodyPr/>
          <a:lstStyle/>
          <a:p>
            <a:pPr eaLnBrk="1" hangingPunct="1"/>
            <a:r>
              <a:rPr lang="en-US" altLang="en-US" dirty="0" smtClean="0">
                <a:latin typeface="Tempus Sans ITC" pitchFamily="82" charset="0"/>
              </a:rPr>
              <a:t>BIRTH POSITIONS</a:t>
            </a:r>
          </a:p>
        </p:txBody>
      </p:sp>
      <p:sp>
        <p:nvSpPr>
          <p:cNvPr id="2" name="Content Placeholder 1"/>
          <p:cNvSpPr>
            <a:spLocks noGrp="1"/>
          </p:cNvSpPr>
          <p:nvPr>
            <p:ph idx="1"/>
          </p:nvPr>
        </p:nvSpPr>
        <p:spPr/>
        <p:txBody>
          <a:bodyPr/>
          <a:lstStyle/>
          <a:p>
            <a:endParaRPr lang="en-US"/>
          </a:p>
        </p:txBody>
      </p:sp>
      <p:sp>
        <p:nvSpPr>
          <p:cNvPr id="37891" name="Rectangle 3"/>
          <p:cNvSpPr>
            <a:spLocks noGrp="1" noChangeArrowheads="1"/>
          </p:cNvSpPr>
          <p:nvPr>
            <p:ph type="body" sz="half" idx="2"/>
          </p:nvPr>
        </p:nvSpPr>
        <p:spPr>
          <a:xfrm>
            <a:off x="228600" y="685800"/>
            <a:ext cx="3657600" cy="4691063"/>
          </a:xfrm>
        </p:spPr>
        <p:txBody>
          <a:bodyPr/>
          <a:lstStyle/>
          <a:p>
            <a:pPr marL="533400" indent="-533400" eaLnBrk="1" hangingPunct="1">
              <a:buFontTx/>
              <a:buNone/>
            </a:pPr>
            <a:r>
              <a:rPr lang="en-US" altLang="en-US" sz="3600" b="1" u="sng" dirty="0" smtClean="0">
                <a:solidFill>
                  <a:schemeClr val="tx2"/>
                </a:solidFill>
                <a:latin typeface="Tempus Sans ITC" pitchFamily="82" charset="0"/>
              </a:rPr>
              <a:t>Transverse</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Fetus laying </a:t>
            </a:r>
            <a:r>
              <a:rPr lang="en-US" altLang="en-US" sz="3600" u="sng" dirty="0" smtClean="0">
                <a:solidFill>
                  <a:schemeClr val="tx1">
                    <a:lumMod val="50000"/>
                  </a:schemeClr>
                </a:solidFill>
                <a:latin typeface="Tempus Sans ITC" pitchFamily="82" charset="0"/>
              </a:rPr>
              <a:t>sideways</a:t>
            </a:r>
          </a:p>
          <a:p>
            <a:pPr marL="571500" indent="-571500" eaLnBrk="1" hangingPunct="1">
              <a:buFont typeface="Arial" panose="020B0604020202020204" pitchFamily="34" charset="0"/>
              <a:buChar char="•"/>
            </a:pPr>
            <a:r>
              <a:rPr lang="en-US" altLang="en-US" sz="3600" dirty="0" smtClean="0">
                <a:solidFill>
                  <a:schemeClr val="tx1">
                    <a:lumMod val="50000"/>
                  </a:schemeClr>
                </a:solidFill>
                <a:latin typeface="Tempus Sans ITC" pitchFamily="82" charset="0"/>
              </a:rPr>
              <a:t>Delivered </a:t>
            </a:r>
            <a:r>
              <a:rPr lang="en-US" altLang="en-US" sz="3600" u="sng" dirty="0" smtClean="0">
                <a:solidFill>
                  <a:schemeClr val="tx1">
                    <a:lumMod val="50000"/>
                  </a:schemeClr>
                </a:solidFill>
                <a:latin typeface="Tempus Sans ITC" pitchFamily="82" charset="0"/>
              </a:rPr>
              <a:t>caesarean</a:t>
            </a:r>
          </a:p>
          <a:p>
            <a:pPr marL="914400" lvl="1" indent="-457200" eaLnBrk="1" hangingPunct="1">
              <a:buFontTx/>
              <a:buAutoNum type="alphaUcPeriod"/>
            </a:pPr>
            <a:endParaRPr lang="en-US" altLang="en-US" sz="3600" dirty="0" smtClean="0">
              <a:solidFill>
                <a:schemeClr val="tx1">
                  <a:lumMod val="50000"/>
                </a:schemeClr>
              </a:solidFill>
              <a:latin typeface="Tempus Sans ITC" pitchFamily="82" charset="0"/>
            </a:endParaRPr>
          </a:p>
        </p:txBody>
      </p:sp>
      <p:pic>
        <p:nvPicPr>
          <p:cNvPr id="37892" name="Picture 4" descr="806CD337-2CF3-4455-83D2-D171F4CBF9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609600"/>
            <a:ext cx="4267200" cy="4876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11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1"/>
            <a:ext cx="8534400" cy="685800"/>
          </a:xfrm>
        </p:spPr>
        <p:txBody>
          <a:bodyPr/>
          <a:lstStyle/>
          <a:p>
            <a:r>
              <a:rPr lang="en-US" dirty="0" smtClean="0"/>
              <a:t>Who are these People?</a:t>
            </a:r>
            <a:endParaRPr lang="en-US" dirty="0"/>
          </a:p>
        </p:txBody>
      </p:sp>
      <p:sp>
        <p:nvSpPr>
          <p:cNvPr id="50179" name="Rectangle 3"/>
          <p:cNvSpPr>
            <a:spLocks noGrp="1" noChangeArrowheads="1"/>
          </p:cNvSpPr>
          <p:nvPr>
            <p:ph idx="1"/>
          </p:nvPr>
        </p:nvSpPr>
        <p:spPr>
          <a:xfrm>
            <a:off x="152400" y="914400"/>
            <a:ext cx="8915400" cy="3048000"/>
          </a:xfrm>
        </p:spPr>
        <p:txBody>
          <a:bodyPr/>
          <a:lstStyle/>
          <a:p>
            <a:pPr eaLnBrk="1" hangingPunct="1">
              <a:lnSpc>
                <a:spcPct val="90000"/>
              </a:lnSpc>
              <a:defRPr/>
            </a:pPr>
            <a:r>
              <a:rPr lang="en-US" sz="2400" b="1" dirty="0" smtClean="0">
                <a:solidFill>
                  <a:srgbClr val="7030A0"/>
                </a:solidFill>
                <a:effectLst>
                  <a:outerShdw blurRad="38100" dist="38100" dir="2700000" algn="tl">
                    <a:srgbClr val="000000">
                      <a:alpha val="43137"/>
                    </a:srgbClr>
                  </a:outerShdw>
                </a:effectLst>
                <a:latin typeface="Arial" charset="0"/>
              </a:rPr>
              <a:t>Obstetrician</a:t>
            </a:r>
            <a:r>
              <a:rPr lang="en-US" sz="2400" dirty="0" smtClean="0">
                <a:solidFill>
                  <a:schemeClr val="bg2">
                    <a:lumMod val="50000"/>
                  </a:schemeClr>
                </a:solidFill>
                <a:latin typeface="Arial" charset="0"/>
              </a:rPr>
              <a:t> - pregnancy doctor who delivers the baby.</a:t>
            </a:r>
          </a:p>
          <a:p>
            <a:r>
              <a:rPr lang="en-US" sz="2400" b="1" dirty="0" smtClean="0">
                <a:solidFill>
                  <a:srgbClr val="7030A0"/>
                </a:solidFill>
                <a:latin typeface="Arial" charset="0"/>
              </a:rPr>
              <a:t>Midw</a:t>
            </a:r>
            <a:r>
              <a:rPr lang="en-US" sz="2400" b="1" dirty="0" smtClean="0">
                <a:solidFill>
                  <a:srgbClr val="7030A0"/>
                </a:solidFill>
                <a:effectLst>
                  <a:outerShdw blurRad="38100" dist="38100" dir="2700000" algn="tl">
                    <a:srgbClr val="000000">
                      <a:alpha val="43137"/>
                    </a:srgbClr>
                  </a:outerShdw>
                </a:effectLst>
                <a:latin typeface="Arial" charset="0"/>
              </a:rPr>
              <a:t>ife</a:t>
            </a:r>
            <a:r>
              <a:rPr lang="en-US" sz="2400" dirty="0" smtClean="0">
                <a:solidFill>
                  <a:schemeClr val="bg2">
                    <a:lumMod val="50000"/>
                  </a:schemeClr>
                </a:solidFill>
                <a:latin typeface="Arial" charset="0"/>
              </a:rPr>
              <a:t> </a:t>
            </a:r>
            <a:r>
              <a:rPr lang="en-US" sz="2400" dirty="0">
                <a:solidFill>
                  <a:schemeClr val="bg2">
                    <a:lumMod val="50000"/>
                  </a:schemeClr>
                </a:solidFill>
                <a:latin typeface="Arial" charset="0"/>
              </a:rPr>
              <a:t>– </a:t>
            </a:r>
            <a:r>
              <a:rPr lang="en-US" sz="2400" dirty="0">
                <a:solidFill>
                  <a:schemeClr val="bg2">
                    <a:lumMod val="50000"/>
                  </a:schemeClr>
                </a:solidFill>
              </a:rPr>
              <a:t>A midwife is a trained health professional who helps </a:t>
            </a:r>
            <a:r>
              <a:rPr lang="en-US" sz="2400" dirty="0">
                <a:solidFill>
                  <a:schemeClr val="bg2">
                    <a:lumMod val="50000"/>
                  </a:schemeClr>
                </a:solidFill>
                <a:hlinkClick r:id="rId2"/>
              </a:rPr>
              <a:t>healthy women</a:t>
            </a:r>
            <a:r>
              <a:rPr lang="en-US" sz="2400" dirty="0">
                <a:solidFill>
                  <a:schemeClr val="bg2">
                    <a:lumMod val="50000"/>
                  </a:schemeClr>
                </a:solidFill>
              </a:rPr>
              <a:t> during labor, delivery, and after the birth of their babies. </a:t>
            </a:r>
            <a:r>
              <a:rPr lang="en-US" sz="2400" dirty="0">
                <a:solidFill>
                  <a:schemeClr val="bg2">
                    <a:lumMod val="50000"/>
                  </a:schemeClr>
                </a:solidFill>
                <a:hlinkClick r:id="rId3"/>
              </a:rPr>
              <a:t>Midwives</a:t>
            </a:r>
            <a:r>
              <a:rPr lang="en-US" sz="2400" dirty="0">
                <a:solidFill>
                  <a:schemeClr val="bg2">
                    <a:lumMod val="50000"/>
                  </a:schemeClr>
                </a:solidFill>
              </a:rPr>
              <a:t> may deliver babies at birthing centers or at home, but most can also deliver babies at a </a:t>
            </a:r>
            <a:r>
              <a:rPr lang="en-US" sz="2400" dirty="0" smtClean="0">
                <a:solidFill>
                  <a:schemeClr val="bg2">
                    <a:lumMod val="50000"/>
                  </a:schemeClr>
                </a:solidFill>
              </a:rPr>
              <a:t>hospital. Women </a:t>
            </a:r>
            <a:r>
              <a:rPr lang="en-US" sz="2400" dirty="0">
                <a:solidFill>
                  <a:schemeClr val="bg2">
                    <a:lumMod val="50000"/>
                  </a:schemeClr>
                </a:solidFill>
              </a:rPr>
              <a:t>who choose midwives usually want very little medical intervention and have had no complications during their </a:t>
            </a:r>
            <a:r>
              <a:rPr lang="en-US" sz="2400" dirty="0">
                <a:solidFill>
                  <a:schemeClr val="bg2">
                    <a:lumMod val="50000"/>
                  </a:schemeClr>
                </a:solidFill>
                <a:hlinkClick r:id="rId4"/>
              </a:rPr>
              <a:t>pregnancy</a:t>
            </a:r>
            <a:r>
              <a:rPr lang="en-US" sz="2400" dirty="0">
                <a:solidFill>
                  <a:schemeClr val="bg2">
                    <a:lumMod val="50000"/>
                  </a:schemeClr>
                </a:solidFill>
              </a:rPr>
              <a:t>. </a:t>
            </a:r>
          </a:p>
          <a:p>
            <a:pPr>
              <a:lnSpc>
                <a:spcPct val="90000"/>
              </a:lnSpc>
              <a:defRPr/>
            </a:pPr>
            <a:r>
              <a:rPr lang="en-US" sz="2400" b="1" dirty="0" smtClean="0">
                <a:solidFill>
                  <a:srgbClr val="7030A0"/>
                </a:solidFill>
                <a:effectLst>
                  <a:outerShdw blurRad="38100" dist="38100" dir="2700000" algn="tl">
                    <a:srgbClr val="000000">
                      <a:alpha val="43137"/>
                    </a:srgbClr>
                  </a:outerShdw>
                </a:effectLst>
                <a:latin typeface="Arial" charset="0"/>
              </a:rPr>
              <a:t>Labor and Delivery Nurse</a:t>
            </a:r>
            <a:r>
              <a:rPr lang="en-US" sz="2400" dirty="0" smtClean="0">
                <a:solidFill>
                  <a:schemeClr val="bg2">
                    <a:lumMod val="50000"/>
                  </a:schemeClr>
                </a:solidFill>
                <a:latin typeface="Arial" charset="0"/>
              </a:rPr>
              <a:t> - </a:t>
            </a:r>
            <a:r>
              <a:rPr lang="en-US" sz="2400" dirty="0">
                <a:solidFill>
                  <a:schemeClr val="bg2">
                    <a:lumMod val="50000"/>
                  </a:schemeClr>
                </a:solidFill>
              </a:rPr>
              <a:t>They care for women during labor and </a:t>
            </a:r>
            <a:r>
              <a:rPr lang="en-US" sz="2400" b="1" dirty="0">
                <a:solidFill>
                  <a:schemeClr val="bg2">
                    <a:lumMod val="50000"/>
                  </a:schemeClr>
                </a:solidFill>
              </a:rPr>
              <a:t>childbirth</a:t>
            </a:r>
            <a:r>
              <a:rPr lang="en-US" sz="2400" dirty="0">
                <a:solidFill>
                  <a:schemeClr val="bg2">
                    <a:lumMod val="50000"/>
                  </a:schemeClr>
                </a:solidFill>
              </a:rPr>
              <a:t>, monitoring the baby and the mother, coaching mothers and assisting doctors. As a Labor and Delivery Nurse, you'll prepare women, and their families, for the stages of giving birth and help patients </a:t>
            </a:r>
            <a:r>
              <a:rPr lang="en-US" sz="2400" dirty="0" smtClean="0">
                <a:solidFill>
                  <a:schemeClr val="bg2">
                    <a:lumMod val="50000"/>
                  </a:schemeClr>
                </a:solidFill>
              </a:rPr>
              <a:t>with breastfeeding </a:t>
            </a:r>
            <a:r>
              <a:rPr lang="en-US" sz="2400" dirty="0">
                <a:solidFill>
                  <a:schemeClr val="bg2">
                    <a:lumMod val="50000"/>
                  </a:schemeClr>
                </a:solidFill>
              </a:rPr>
              <a:t>after the baby is born.</a:t>
            </a:r>
          </a:p>
          <a:p>
            <a:pPr eaLnBrk="1" hangingPunct="1">
              <a:lnSpc>
                <a:spcPct val="90000"/>
              </a:lnSpc>
              <a:defRPr/>
            </a:pPr>
            <a:endParaRPr lang="en-US" sz="2400" dirty="0" smtClean="0">
              <a:solidFill>
                <a:schemeClr val="bg2">
                  <a:lumMod val="50000"/>
                </a:schemeClr>
              </a:solidFill>
              <a:latin typeface="Arial" charset="0"/>
            </a:endParaRPr>
          </a:p>
        </p:txBody>
      </p:sp>
    </p:spTree>
    <p:extLst>
      <p:ext uri="{BB962C8B-B14F-4D97-AF65-F5344CB8AC3E}">
        <p14:creationId xmlns:p14="http://schemas.microsoft.com/office/powerpoint/2010/main" val="133966773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411162"/>
          </a:xfrm>
        </p:spPr>
        <p:txBody>
          <a:bodyPr/>
          <a:lstStyle/>
          <a:p>
            <a:pPr eaLnBrk="1" hangingPunct="1"/>
            <a:r>
              <a:rPr lang="en-US" altLang="en-US" dirty="0" smtClean="0">
                <a:latin typeface="Tempus Sans ITC" pitchFamily="82" charset="0"/>
              </a:rPr>
              <a:t>Birthing room</a:t>
            </a:r>
          </a:p>
        </p:txBody>
      </p:sp>
      <p:sp>
        <p:nvSpPr>
          <p:cNvPr id="24579" name="Rectangle 3"/>
          <p:cNvSpPr>
            <a:spLocks noGrp="1" noChangeArrowheads="1"/>
          </p:cNvSpPr>
          <p:nvPr>
            <p:ph type="body" sz="half" idx="2"/>
          </p:nvPr>
        </p:nvSpPr>
        <p:spPr>
          <a:xfrm>
            <a:off x="381000" y="5486400"/>
            <a:ext cx="8610600" cy="609600"/>
          </a:xfrm>
        </p:spPr>
        <p:txBody>
          <a:bodyPr/>
          <a:lstStyle/>
          <a:p>
            <a:pPr eaLnBrk="1" hangingPunct="1">
              <a:buFontTx/>
              <a:buNone/>
            </a:pPr>
            <a:r>
              <a:rPr lang="en-US" altLang="en-US" sz="2000" b="1" dirty="0" smtClean="0">
                <a:solidFill>
                  <a:schemeClr val="tx1">
                    <a:lumMod val="50000"/>
                  </a:schemeClr>
                </a:solidFill>
                <a:latin typeface="Tempus Sans ITC" pitchFamily="82" charset="0"/>
              </a:rPr>
              <a:t>Option A: Labor and deliver in one room and then moved to another room to recover.</a:t>
            </a:r>
          </a:p>
          <a:p>
            <a:pPr eaLnBrk="1" hangingPunct="1">
              <a:buFontTx/>
              <a:buNone/>
            </a:pPr>
            <a:r>
              <a:rPr lang="en-US" altLang="en-US" sz="2000" b="1" dirty="0" smtClean="0">
                <a:solidFill>
                  <a:schemeClr val="tx1">
                    <a:lumMod val="50000"/>
                  </a:schemeClr>
                </a:solidFill>
                <a:latin typeface="Tempus Sans ITC" pitchFamily="82" charset="0"/>
              </a:rPr>
              <a:t>Option B: Labor, </a:t>
            </a:r>
            <a:r>
              <a:rPr lang="en-US" altLang="en-US" sz="2000" b="1" u="sng" dirty="0" smtClean="0">
                <a:solidFill>
                  <a:schemeClr val="tx1">
                    <a:lumMod val="50000"/>
                  </a:schemeClr>
                </a:solidFill>
                <a:latin typeface="Tempus Sans ITC" pitchFamily="82" charset="0"/>
              </a:rPr>
              <a:t>delivery, and recovery all occur in the </a:t>
            </a:r>
            <a:r>
              <a:rPr lang="en-US" altLang="en-US" sz="2400" b="1" u="sng" dirty="0" smtClean="0">
                <a:solidFill>
                  <a:schemeClr val="tx1">
                    <a:lumMod val="50000"/>
                  </a:schemeClr>
                </a:solidFill>
                <a:latin typeface="Tempus Sans ITC" pitchFamily="82" charset="0"/>
              </a:rPr>
              <a:t>same room</a:t>
            </a:r>
            <a:r>
              <a:rPr lang="en-US" altLang="en-US" sz="2400" b="1" dirty="0" smtClean="0">
                <a:solidFill>
                  <a:schemeClr val="tx1">
                    <a:lumMod val="50000"/>
                  </a:schemeClr>
                </a:solidFill>
                <a:latin typeface="Tempus Sans ITC" pitchFamily="82" charset="0"/>
              </a:rPr>
              <a:t>.</a:t>
            </a:r>
            <a:endParaRPr lang="en-US" altLang="en-US" sz="2800" b="1" dirty="0" smtClean="0">
              <a:solidFill>
                <a:schemeClr val="tx1">
                  <a:lumMod val="50000"/>
                </a:schemeClr>
              </a:solidFill>
              <a:latin typeface="Tempus Sans ITC" pitchFamily="82" charset="0"/>
            </a:endParaRPr>
          </a:p>
        </p:txBody>
      </p:sp>
      <p:pic>
        <p:nvPicPr>
          <p:cNvPr id="24580" name="Picture 4" descr="birthing_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83" y="838200"/>
            <a:ext cx="756591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699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0"/>
            <a:ext cx="8229600" cy="838200"/>
          </a:xfrm>
        </p:spPr>
        <p:txBody>
          <a:bodyPr/>
          <a:lstStyle/>
          <a:p>
            <a:pPr eaLnBrk="1" hangingPunct="1"/>
            <a:r>
              <a:rPr lang="en-US" altLang="en-US" dirty="0" smtClean="0">
                <a:latin typeface="Tempus Sans ITC" pitchFamily="82" charset="0"/>
              </a:rPr>
              <a:t>Operating Room</a:t>
            </a:r>
          </a:p>
        </p:txBody>
      </p:sp>
      <p:sp>
        <p:nvSpPr>
          <p:cNvPr id="25603" name="Rectangle 3"/>
          <p:cNvSpPr>
            <a:spLocks noGrp="1" noChangeArrowheads="1"/>
          </p:cNvSpPr>
          <p:nvPr>
            <p:ph type="body" sz="half" idx="2"/>
          </p:nvPr>
        </p:nvSpPr>
        <p:spPr>
          <a:xfrm>
            <a:off x="190500" y="5638800"/>
            <a:ext cx="8724900" cy="876300"/>
          </a:xfrm>
        </p:spPr>
        <p:txBody>
          <a:bodyPr/>
          <a:lstStyle/>
          <a:p>
            <a:pPr eaLnBrk="1" hangingPunct="1"/>
            <a:r>
              <a:rPr lang="en-US" altLang="en-US" sz="2800" dirty="0" smtClean="0">
                <a:solidFill>
                  <a:schemeClr val="tx1">
                    <a:lumMod val="50000"/>
                  </a:schemeClr>
                </a:solidFill>
              </a:rPr>
              <a:t>Operating </a:t>
            </a:r>
            <a:r>
              <a:rPr lang="en-US" altLang="en-US" sz="2800" dirty="0">
                <a:solidFill>
                  <a:schemeClr val="tx1">
                    <a:lumMod val="50000"/>
                  </a:schemeClr>
                </a:solidFill>
              </a:rPr>
              <a:t>room – used for cesarean </a:t>
            </a:r>
            <a:r>
              <a:rPr lang="en-US" altLang="en-US" sz="2800" dirty="0" smtClean="0">
                <a:solidFill>
                  <a:schemeClr val="tx1">
                    <a:lumMod val="50000"/>
                  </a:schemeClr>
                </a:solidFill>
              </a:rPr>
              <a:t>deliveries or other complications</a:t>
            </a:r>
            <a:endParaRPr lang="en-US" altLang="en-US" sz="2800" u="sng" dirty="0" smtClean="0">
              <a:latin typeface="Tempus Sans ITC" pitchFamily="82" charset="0"/>
            </a:endParaRPr>
          </a:p>
        </p:txBody>
      </p:sp>
      <p:pic>
        <p:nvPicPr>
          <p:cNvPr id="25604" name="Picture 4" descr="delivery%20room%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838200"/>
            <a:ext cx="6172200" cy="4629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781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sz="half" idx="2"/>
          </p:nvPr>
        </p:nvSpPr>
        <p:spPr>
          <a:xfrm>
            <a:off x="228600" y="685800"/>
            <a:ext cx="8686800" cy="5867400"/>
          </a:xfrm>
        </p:spPr>
        <p:txBody>
          <a:bodyPr/>
          <a:lstStyle/>
          <a:p>
            <a:pPr marL="182880"/>
            <a:r>
              <a:rPr lang="en-US" altLang="en-US" sz="2000" b="1" dirty="0" smtClean="0">
                <a:solidFill>
                  <a:schemeClr val="tx1">
                    <a:lumMod val="50000"/>
                  </a:schemeClr>
                </a:solidFill>
                <a:effectLst>
                  <a:outerShdw blurRad="38100" dist="38100" dir="2700000" algn="tl">
                    <a:srgbClr val="000000">
                      <a:alpha val="43137"/>
                    </a:srgbClr>
                  </a:outerShdw>
                </a:effectLst>
                <a:latin typeface="Tempus Sans ITC" pitchFamily="82" charset="0"/>
              </a:rPr>
              <a:t>Childbirth without </a:t>
            </a:r>
            <a:r>
              <a:rPr lang="en-US" altLang="en-US" sz="2000" b="1" u="sng" dirty="0" smtClean="0">
                <a:solidFill>
                  <a:schemeClr val="tx1">
                    <a:lumMod val="50000"/>
                  </a:schemeClr>
                </a:solidFill>
                <a:effectLst>
                  <a:outerShdw blurRad="38100" dist="38100" dir="2700000" algn="tl">
                    <a:srgbClr val="000000">
                      <a:alpha val="43137"/>
                    </a:srgbClr>
                  </a:outerShdw>
                </a:effectLst>
                <a:latin typeface="Tempus Sans ITC" pitchFamily="82" charset="0"/>
              </a:rPr>
              <a:t>medication</a:t>
            </a:r>
            <a:r>
              <a:rPr lang="en-US" altLang="en-US" sz="2000" b="1" dirty="0" smtClean="0">
                <a:solidFill>
                  <a:schemeClr val="tx1">
                    <a:lumMod val="50000"/>
                  </a:schemeClr>
                </a:solidFill>
                <a:effectLst>
                  <a:outerShdw blurRad="38100" dist="38100" dir="2700000" algn="tl">
                    <a:srgbClr val="000000">
                      <a:alpha val="43137"/>
                    </a:srgbClr>
                  </a:outerShdw>
                </a:effectLst>
                <a:latin typeface="Tempus Sans ITC" pitchFamily="82" charset="0"/>
              </a:rPr>
              <a:t>.</a:t>
            </a:r>
          </a:p>
          <a:p>
            <a:r>
              <a:rPr lang="en-US" sz="2000" dirty="0" smtClean="0">
                <a:solidFill>
                  <a:schemeClr val="tx1">
                    <a:lumMod val="50000"/>
                  </a:schemeClr>
                </a:solidFill>
              </a:rPr>
              <a:t>If </a:t>
            </a:r>
            <a:r>
              <a:rPr lang="en-US" sz="2000" dirty="0">
                <a:solidFill>
                  <a:schemeClr val="tx1">
                    <a:lumMod val="50000"/>
                  </a:schemeClr>
                </a:solidFill>
              </a:rPr>
              <a:t>you choose to go this route, you accept the potential for pain and discomfort as part of giving birth. But with the right preparation and support, women often feel empowered and deeply satisfied by natural childbirth.</a:t>
            </a:r>
          </a:p>
          <a:p>
            <a:r>
              <a:rPr lang="en-US" sz="2000" dirty="0">
                <a:solidFill>
                  <a:schemeClr val="tx1">
                    <a:lumMod val="50000"/>
                  </a:schemeClr>
                </a:solidFill>
              </a:rPr>
              <a:t>Here are the pros:</a:t>
            </a:r>
          </a:p>
          <a:p>
            <a:pPr lvl="1"/>
            <a:r>
              <a:rPr lang="en-US" sz="1600" dirty="0">
                <a:solidFill>
                  <a:schemeClr val="tx1">
                    <a:lumMod val="50000"/>
                  </a:schemeClr>
                </a:solidFill>
              </a:rPr>
              <a:t>Most natural childbirth techniques are not invasive, so there's little potential for harm or side effects for you or your baby.</a:t>
            </a:r>
          </a:p>
          <a:p>
            <a:pPr lvl="1"/>
            <a:r>
              <a:rPr lang="en-US" sz="1600" dirty="0">
                <a:solidFill>
                  <a:schemeClr val="tx1">
                    <a:lumMod val="50000"/>
                  </a:schemeClr>
                </a:solidFill>
              </a:rPr>
              <a:t>Many women have a strong feeling of empowerment during labor and a sense of accomplishment afterward. Despite having to endure pain, many report that they'll choose an </a:t>
            </a:r>
            <a:r>
              <a:rPr lang="en-US" sz="1600" dirty="0" err="1">
                <a:solidFill>
                  <a:schemeClr val="tx1">
                    <a:lumMod val="50000"/>
                  </a:schemeClr>
                </a:solidFill>
              </a:rPr>
              <a:t>unmedicated</a:t>
            </a:r>
            <a:r>
              <a:rPr lang="en-US" sz="1600" dirty="0">
                <a:solidFill>
                  <a:schemeClr val="tx1">
                    <a:lumMod val="50000"/>
                  </a:schemeClr>
                </a:solidFill>
              </a:rPr>
              <a:t> birth again the next time. For some women, being in charge helps lessen their perception of pain.</a:t>
            </a:r>
          </a:p>
          <a:p>
            <a:pPr lvl="1"/>
            <a:r>
              <a:rPr lang="en-US" sz="1600" dirty="0">
                <a:solidFill>
                  <a:schemeClr val="tx1">
                    <a:lumMod val="50000"/>
                  </a:schemeClr>
                </a:solidFill>
              </a:rPr>
              <a:t>There's no loss of sensation or alertness. You can move around more freely and find positions that help you stay comfortable during labor. And you'll remain able to participate in the delivery process when it's time to push your baby out.</a:t>
            </a:r>
          </a:p>
          <a:p>
            <a:pPr lvl="1"/>
            <a:r>
              <a:rPr lang="en-US" sz="1600" dirty="0" smtClean="0">
                <a:solidFill>
                  <a:schemeClr val="tx1">
                    <a:lumMod val="50000"/>
                  </a:schemeClr>
                </a:solidFill>
              </a:rPr>
              <a:t>Your </a:t>
            </a:r>
            <a:r>
              <a:rPr lang="en-US" sz="1600" dirty="0">
                <a:solidFill>
                  <a:schemeClr val="tx1">
                    <a:lumMod val="50000"/>
                  </a:schemeClr>
                </a:solidFill>
              </a:rPr>
              <a:t>partner can be involved in the process as you work together to manage your pain.</a:t>
            </a:r>
          </a:p>
          <a:p>
            <a:pPr lvl="1"/>
            <a:r>
              <a:rPr lang="en-US" sz="1600" dirty="0">
                <a:solidFill>
                  <a:schemeClr val="tx1">
                    <a:lumMod val="50000"/>
                  </a:schemeClr>
                </a:solidFill>
              </a:rPr>
              <a:t>You can use the breathing exercises, visualization, and self-hypnosis you learn both during labor and later on. Many new mothers find themselves drawing on their relaxation techniques in the early days of breastfeeding, while coping with postpartum discomfort, or during those times when caring for a newborn feels especially stressful</a:t>
            </a:r>
            <a:r>
              <a:rPr lang="en-US" sz="1600" dirty="0" smtClean="0">
                <a:solidFill>
                  <a:schemeClr val="tx1">
                    <a:lumMod val="50000"/>
                  </a:schemeClr>
                </a:solidFill>
              </a:rPr>
              <a:t>.</a:t>
            </a:r>
            <a:endParaRPr lang="en-US" altLang="en-US" sz="2800" dirty="0" smtClean="0">
              <a:latin typeface="Tempus Sans ITC" pitchFamily="82" charset="0"/>
            </a:endParaRPr>
          </a:p>
        </p:txBody>
      </p:sp>
      <p:sp>
        <p:nvSpPr>
          <p:cNvPr id="2" name="Title 1"/>
          <p:cNvSpPr>
            <a:spLocks noGrp="1"/>
          </p:cNvSpPr>
          <p:nvPr>
            <p:ph type="title"/>
          </p:nvPr>
        </p:nvSpPr>
        <p:spPr>
          <a:xfrm>
            <a:off x="381000" y="76200"/>
            <a:ext cx="8229600" cy="639762"/>
          </a:xfrm>
        </p:spPr>
        <p:txBody>
          <a:bodyPr/>
          <a:lstStyle/>
          <a:p>
            <a:r>
              <a:rPr lang="en-US" dirty="0"/>
              <a:t>Natural </a:t>
            </a:r>
            <a:r>
              <a:rPr lang="en-US" dirty="0" smtClean="0"/>
              <a:t>Childbirth </a:t>
            </a:r>
            <a:r>
              <a:rPr lang="en-US" sz="800" dirty="0" smtClean="0"/>
              <a:t>http</a:t>
            </a:r>
            <a:r>
              <a:rPr lang="en-US" sz="800" dirty="0"/>
              <a:t>://</a:t>
            </a:r>
            <a:r>
              <a:rPr lang="en-US" sz="800" dirty="0" smtClean="0"/>
              <a:t>www.babycenter.com/natural-childbirth  </a:t>
            </a:r>
            <a:endParaRPr lang="en-US" sz="800" dirty="0"/>
          </a:p>
        </p:txBody>
      </p:sp>
    </p:spTree>
    <p:extLst>
      <p:ext uri="{BB962C8B-B14F-4D97-AF65-F5344CB8AC3E}">
        <p14:creationId xmlns:p14="http://schemas.microsoft.com/office/powerpoint/2010/main" val="3847794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76201"/>
            <a:ext cx="6781800" cy="609600"/>
          </a:xfrm>
        </p:spPr>
        <p:txBody>
          <a:bodyPr/>
          <a:lstStyle/>
          <a:p>
            <a:pPr eaLnBrk="1" hangingPunct="1"/>
            <a:r>
              <a:rPr lang="en-US" altLang="en-US" dirty="0" smtClean="0"/>
              <a:t>Epidural</a:t>
            </a:r>
          </a:p>
        </p:txBody>
      </p:sp>
      <p:sp>
        <p:nvSpPr>
          <p:cNvPr id="8195" name="Rectangle 3"/>
          <p:cNvSpPr>
            <a:spLocks noGrp="1" noChangeArrowheads="1"/>
          </p:cNvSpPr>
          <p:nvPr>
            <p:ph idx="1"/>
          </p:nvPr>
        </p:nvSpPr>
        <p:spPr>
          <a:xfrm>
            <a:off x="152400" y="762000"/>
            <a:ext cx="8839200" cy="3048000"/>
          </a:xfrm>
        </p:spPr>
        <p:txBody>
          <a:bodyPr/>
          <a:lstStyle/>
          <a:p>
            <a:pPr eaLnBrk="1" hangingPunct="1"/>
            <a:r>
              <a:rPr lang="en-US" altLang="en-US" sz="2800" dirty="0" smtClean="0">
                <a:solidFill>
                  <a:schemeClr val="tx1">
                    <a:lumMod val="50000"/>
                  </a:schemeClr>
                </a:solidFill>
              </a:rPr>
              <a:t>Injection in back next to spinal canal.  </a:t>
            </a:r>
          </a:p>
          <a:p>
            <a:pPr eaLnBrk="1" hangingPunct="1"/>
            <a:r>
              <a:rPr lang="en-US" altLang="en-US" sz="2800" dirty="0" smtClean="0">
                <a:solidFill>
                  <a:schemeClr val="tx1">
                    <a:lumMod val="50000"/>
                  </a:schemeClr>
                </a:solidFill>
              </a:rPr>
              <a:t>Numbs the lower half of the body</a:t>
            </a:r>
          </a:p>
          <a:p>
            <a:pPr eaLnBrk="1" hangingPunct="1"/>
            <a:r>
              <a:rPr lang="en-US" altLang="en-US" sz="2800" dirty="0" smtClean="0">
                <a:solidFill>
                  <a:schemeClr val="tx1">
                    <a:lumMod val="50000"/>
                  </a:schemeClr>
                </a:solidFill>
              </a:rPr>
              <a:t>Given when mother is dilated to about 4 cm.</a:t>
            </a:r>
          </a:p>
          <a:p>
            <a:pPr lvl="1"/>
            <a:r>
              <a:rPr lang="en-US" sz="2000" dirty="0">
                <a:solidFill>
                  <a:schemeClr val="tx1">
                    <a:lumMod val="50000"/>
                  </a:schemeClr>
                </a:solidFill>
              </a:rPr>
              <a:t>Mother remains awake and the epidural does not affect her state of mind</a:t>
            </a:r>
          </a:p>
          <a:p>
            <a:pPr lvl="1"/>
            <a:r>
              <a:rPr lang="en-US" sz="2000" dirty="0">
                <a:solidFill>
                  <a:schemeClr val="tx1">
                    <a:lumMod val="50000"/>
                  </a:schemeClr>
                </a:solidFill>
              </a:rPr>
              <a:t>Usually takes away the pain of labor</a:t>
            </a:r>
          </a:p>
          <a:p>
            <a:pPr lvl="1"/>
            <a:r>
              <a:rPr lang="en-US" sz="2000" dirty="0">
                <a:solidFill>
                  <a:schemeClr val="tx1">
                    <a:lumMod val="50000"/>
                  </a:schemeClr>
                </a:solidFill>
              </a:rPr>
              <a:t>Very little of the medication enters the baby’s blood stream</a:t>
            </a:r>
            <a:r>
              <a:rPr lang="en-US" sz="2000" dirty="0" smtClean="0">
                <a:solidFill>
                  <a:schemeClr val="tx1">
                    <a:lumMod val="50000"/>
                  </a:schemeClr>
                </a:solidFill>
              </a:rPr>
              <a:t>.</a:t>
            </a:r>
          </a:p>
          <a:p>
            <a:pPr marL="457200" lvl="1" indent="0">
              <a:buNone/>
            </a:pPr>
            <a:endParaRPr lang="en-US" altLang="en-US" dirty="0" smtClean="0">
              <a:solidFill>
                <a:schemeClr val="tx1">
                  <a:lumMod val="50000"/>
                </a:schemeClr>
              </a:solidFill>
            </a:endParaRPr>
          </a:p>
        </p:txBody>
      </p:sp>
    </p:spTree>
    <p:extLst>
      <p:ext uri="{BB962C8B-B14F-4D97-AF65-F5344CB8AC3E}">
        <p14:creationId xmlns:p14="http://schemas.microsoft.com/office/powerpoint/2010/main" val="103865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latin typeface="Tempus Sans ITC" pitchFamily="82" charset="0"/>
              </a:rPr>
              <a:t>EPIDURAL</a:t>
            </a:r>
          </a:p>
        </p:txBody>
      </p:sp>
      <p:pic>
        <p:nvPicPr>
          <p:cNvPr id="20483" name="Picture 3" descr="Procedure, part 3"/>
          <p:cNvPicPr>
            <a:picLocks noChangeAspect="1" noChangeArrowheads="1"/>
          </p:cNvPicPr>
          <p:nvPr/>
        </p:nvPicPr>
        <p:blipFill>
          <a:blip r:embed="rId2">
            <a:extLst>
              <a:ext uri="{28A0092B-C50C-407E-A947-70E740481C1C}">
                <a14:useLocalDpi xmlns:a14="http://schemas.microsoft.com/office/drawing/2010/main" val="0"/>
              </a:ext>
            </a:extLst>
          </a:blip>
          <a:srcRect l="40854" t="4549" r="4550" b="7500"/>
          <a:stretch>
            <a:fillRect/>
          </a:stretch>
        </p:blipFill>
        <p:spPr bwMode="auto">
          <a:xfrm>
            <a:off x="4800600" y="1828800"/>
            <a:ext cx="342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19170"/>
          <p:cNvPicPr>
            <a:picLocks noChangeAspect="1" noChangeArrowheads="1"/>
          </p:cNvPicPr>
          <p:nvPr/>
        </p:nvPicPr>
        <p:blipFill>
          <a:blip r:embed="rId2">
            <a:extLst>
              <a:ext uri="{28A0092B-C50C-407E-A947-70E740481C1C}">
                <a14:useLocalDpi xmlns:a14="http://schemas.microsoft.com/office/drawing/2010/main" val="0"/>
              </a:ext>
            </a:extLst>
          </a:blip>
          <a:srcRect l="3999" t="5000" r="64000" b="45000"/>
          <a:stretch>
            <a:fillRect/>
          </a:stretch>
        </p:blipFill>
        <p:spPr bwMode="auto">
          <a:xfrm>
            <a:off x="1066817" y="1828800"/>
            <a:ext cx="3230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1219200" y="6096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altLang="en-US" sz="2400" dirty="0">
                <a:latin typeface="Tempus Sans ITC" pitchFamily="82" charset="0"/>
              </a:rPr>
              <a:t>Injection Location</a:t>
            </a:r>
          </a:p>
        </p:txBody>
      </p:sp>
    </p:spTree>
    <p:extLst>
      <p:ext uri="{BB962C8B-B14F-4D97-AF65-F5344CB8AC3E}">
        <p14:creationId xmlns:p14="http://schemas.microsoft.com/office/powerpoint/2010/main" val="2296273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0" y="228601"/>
            <a:ext cx="6781800" cy="838200"/>
          </a:xfrm>
        </p:spPr>
        <p:txBody>
          <a:bodyPr/>
          <a:lstStyle/>
          <a:p>
            <a:pPr eaLnBrk="1" hangingPunct="1"/>
            <a:r>
              <a:rPr lang="en-US" altLang="en-US" dirty="0" smtClean="0"/>
              <a:t>Contractions</a:t>
            </a:r>
          </a:p>
        </p:txBody>
      </p:sp>
      <p:sp>
        <p:nvSpPr>
          <p:cNvPr id="4099" name="Rectangle 3"/>
          <p:cNvSpPr>
            <a:spLocks noGrp="1" noChangeArrowheads="1"/>
          </p:cNvSpPr>
          <p:nvPr>
            <p:ph idx="1"/>
          </p:nvPr>
        </p:nvSpPr>
        <p:spPr>
          <a:xfrm>
            <a:off x="228600" y="990600"/>
            <a:ext cx="8382000" cy="3048000"/>
          </a:xfrm>
        </p:spPr>
        <p:txBody>
          <a:bodyPr/>
          <a:lstStyle/>
          <a:p>
            <a:pPr eaLnBrk="1" hangingPunct="1"/>
            <a:r>
              <a:rPr lang="en-US" altLang="en-US" b="1" dirty="0" smtClean="0">
                <a:solidFill>
                  <a:srgbClr val="7030A0"/>
                </a:solidFill>
                <a:effectLst>
                  <a:outerShdw blurRad="38100" dist="38100" dir="2700000" algn="tl">
                    <a:srgbClr val="000000">
                      <a:alpha val="43137"/>
                    </a:srgbClr>
                  </a:outerShdw>
                </a:effectLst>
              </a:rPr>
              <a:t>Contractions</a:t>
            </a:r>
            <a:r>
              <a:rPr lang="en-US" altLang="en-US" dirty="0" smtClean="0"/>
              <a:t> </a:t>
            </a:r>
            <a:r>
              <a:rPr lang="en-US" altLang="en-US" dirty="0" smtClean="0">
                <a:solidFill>
                  <a:schemeClr val="tx1">
                    <a:lumMod val="50000"/>
                  </a:schemeClr>
                </a:solidFill>
              </a:rPr>
              <a:t>are the rhythmic tightening and relaxing motions of the muscles of the uterus.</a:t>
            </a:r>
          </a:p>
          <a:p>
            <a:pPr eaLnBrk="1" hangingPunct="1"/>
            <a:r>
              <a:rPr lang="en-US" altLang="en-US" b="1" dirty="0" smtClean="0">
                <a:solidFill>
                  <a:srgbClr val="7030A0"/>
                </a:solidFill>
              </a:rPr>
              <a:t>Braxton-Hicks Contractions </a:t>
            </a:r>
            <a:r>
              <a:rPr lang="en-US" altLang="en-US" dirty="0" smtClean="0">
                <a:solidFill>
                  <a:schemeClr val="tx1">
                    <a:lumMod val="50000"/>
                  </a:schemeClr>
                </a:solidFill>
              </a:rPr>
              <a:t>are called “false labor.”  They can occur throughout the pregnancy and typically involve the back, not the uterus.  They are not regular  and can go away with exercise.</a:t>
            </a:r>
          </a:p>
        </p:txBody>
      </p:sp>
    </p:spTree>
    <p:extLst>
      <p:ext uri="{BB962C8B-B14F-4D97-AF65-F5344CB8AC3E}">
        <p14:creationId xmlns:p14="http://schemas.microsoft.com/office/powerpoint/2010/main" val="324676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dirty="0" smtClean="0">
                <a:latin typeface="Tempus Sans ITC" pitchFamily="82" charset="0"/>
              </a:rPr>
              <a:t>Epidural</a:t>
            </a:r>
          </a:p>
        </p:txBody>
      </p:sp>
      <p:pic>
        <p:nvPicPr>
          <p:cNvPr id="21507" name="Picture 3" descr="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1635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152401"/>
            <a:ext cx="6781800" cy="685800"/>
          </a:xfrm>
        </p:spPr>
        <p:txBody>
          <a:bodyPr/>
          <a:lstStyle/>
          <a:p>
            <a:r>
              <a:rPr lang="en-US" dirty="0"/>
              <a:t>Epidural </a:t>
            </a:r>
            <a:r>
              <a:rPr lang="en-US" dirty="0" smtClean="0"/>
              <a:t>Disadvantages</a:t>
            </a:r>
            <a:endParaRPr lang="en-US" dirty="0"/>
          </a:p>
        </p:txBody>
      </p:sp>
      <p:sp>
        <p:nvSpPr>
          <p:cNvPr id="20483" name="Rectangle 3"/>
          <p:cNvSpPr>
            <a:spLocks noGrp="1" noChangeArrowheads="1"/>
          </p:cNvSpPr>
          <p:nvPr>
            <p:ph idx="1"/>
          </p:nvPr>
        </p:nvSpPr>
        <p:spPr>
          <a:xfrm>
            <a:off x="304800" y="990600"/>
            <a:ext cx="8458200" cy="3048000"/>
          </a:xfrm>
        </p:spPr>
        <p:txBody>
          <a:bodyPr/>
          <a:lstStyle/>
          <a:p>
            <a:pPr lvl="1"/>
            <a:r>
              <a:rPr lang="en-US" sz="2000" dirty="0">
                <a:solidFill>
                  <a:schemeClr val="tx1">
                    <a:lumMod val="50000"/>
                  </a:schemeClr>
                </a:solidFill>
              </a:rPr>
              <a:t>Mother and baby must be constantly monitored</a:t>
            </a:r>
          </a:p>
          <a:p>
            <a:pPr lvl="1"/>
            <a:r>
              <a:rPr lang="en-US" sz="2000" dirty="0">
                <a:solidFill>
                  <a:schemeClr val="tx1">
                    <a:lumMod val="50000"/>
                  </a:schemeClr>
                </a:solidFill>
              </a:rPr>
              <a:t>Can slow labor</a:t>
            </a:r>
          </a:p>
          <a:p>
            <a:pPr lvl="1"/>
            <a:r>
              <a:rPr lang="en-US" sz="2000" dirty="0">
                <a:solidFill>
                  <a:schemeClr val="tx1">
                    <a:lumMod val="50000"/>
                  </a:schemeClr>
                </a:solidFill>
              </a:rPr>
              <a:t>Pushing stage may be prolonged</a:t>
            </a:r>
          </a:p>
          <a:p>
            <a:pPr lvl="1"/>
            <a:r>
              <a:rPr lang="en-US" sz="2000" dirty="0">
                <a:solidFill>
                  <a:schemeClr val="tx1">
                    <a:lumMod val="50000"/>
                  </a:schemeClr>
                </a:solidFill>
              </a:rPr>
              <a:t>Increased risk for instrumental delivery (forceps or suction)</a:t>
            </a:r>
          </a:p>
          <a:p>
            <a:pPr lvl="1"/>
            <a:r>
              <a:rPr lang="en-US" sz="2000" dirty="0">
                <a:solidFill>
                  <a:schemeClr val="tx1">
                    <a:lumMod val="50000"/>
                  </a:schemeClr>
                </a:solidFill>
              </a:rPr>
              <a:t>May cause maternal fever, requiring possible separation of mother and baby and additional testing on baby</a:t>
            </a:r>
          </a:p>
          <a:p>
            <a:pPr lvl="1"/>
            <a:r>
              <a:rPr lang="en-US" sz="2000" dirty="0">
                <a:solidFill>
                  <a:schemeClr val="tx1">
                    <a:lumMod val="50000"/>
                  </a:schemeClr>
                </a:solidFill>
              </a:rPr>
              <a:t>Must have IV fluids before epidural</a:t>
            </a:r>
          </a:p>
          <a:p>
            <a:pPr lvl="1">
              <a:lnSpc>
                <a:spcPct val="90000"/>
              </a:lnSpc>
            </a:pPr>
            <a:r>
              <a:rPr lang="en-US" sz="2000" dirty="0">
                <a:solidFill>
                  <a:schemeClr val="tx1">
                    <a:lumMod val="50000"/>
                  </a:schemeClr>
                </a:solidFill>
              </a:rPr>
              <a:t>Must be in bed for remainder of labor</a:t>
            </a:r>
          </a:p>
          <a:p>
            <a:pPr lvl="1">
              <a:lnSpc>
                <a:spcPct val="90000"/>
              </a:lnSpc>
            </a:pPr>
            <a:r>
              <a:rPr lang="en-US" sz="2000" dirty="0">
                <a:solidFill>
                  <a:schemeClr val="tx1">
                    <a:lumMod val="50000"/>
                  </a:schemeClr>
                </a:solidFill>
              </a:rPr>
              <a:t>No use of gravity</a:t>
            </a:r>
          </a:p>
          <a:p>
            <a:pPr lvl="1">
              <a:lnSpc>
                <a:spcPct val="90000"/>
              </a:lnSpc>
            </a:pPr>
            <a:r>
              <a:rPr lang="en-US" sz="2000" dirty="0">
                <a:solidFill>
                  <a:schemeClr val="tx1">
                    <a:lumMod val="50000"/>
                  </a:schemeClr>
                </a:solidFill>
              </a:rPr>
              <a:t>Pitocin may be needed to speed labor</a:t>
            </a:r>
          </a:p>
          <a:p>
            <a:pPr lvl="1">
              <a:lnSpc>
                <a:spcPct val="90000"/>
              </a:lnSpc>
            </a:pPr>
            <a:r>
              <a:rPr lang="en-US" sz="2000" dirty="0">
                <a:solidFill>
                  <a:schemeClr val="tx1">
                    <a:lumMod val="50000"/>
                  </a:schemeClr>
                </a:solidFill>
              </a:rPr>
              <a:t>Mother must be catheterized</a:t>
            </a:r>
          </a:p>
          <a:p>
            <a:pPr lvl="1">
              <a:lnSpc>
                <a:spcPct val="90000"/>
              </a:lnSpc>
            </a:pPr>
            <a:r>
              <a:rPr lang="en-US" sz="2000" dirty="0">
                <a:solidFill>
                  <a:schemeClr val="tx1">
                    <a:lumMod val="50000"/>
                  </a:schemeClr>
                </a:solidFill>
              </a:rPr>
              <a:t>Increased risk of additional interventions and cesarean section</a:t>
            </a:r>
          </a:p>
          <a:p>
            <a:pPr lvl="1">
              <a:lnSpc>
                <a:spcPct val="90000"/>
              </a:lnSpc>
            </a:pPr>
            <a:r>
              <a:rPr lang="en-US" sz="2000" dirty="0">
                <a:solidFill>
                  <a:schemeClr val="tx1">
                    <a:lumMod val="50000"/>
                  </a:schemeClr>
                </a:solidFill>
              </a:rPr>
              <a:t>May cause itching and shaking</a:t>
            </a:r>
          </a:p>
          <a:p>
            <a:pPr lvl="1">
              <a:lnSpc>
                <a:spcPct val="90000"/>
              </a:lnSpc>
            </a:pPr>
            <a:r>
              <a:rPr lang="en-US" sz="2000" dirty="0">
                <a:solidFill>
                  <a:schemeClr val="tx1">
                    <a:lumMod val="50000"/>
                  </a:schemeClr>
                </a:solidFill>
              </a:rPr>
              <a:t>Risk of severe headache</a:t>
            </a:r>
          </a:p>
        </p:txBody>
      </p:sp>
    </p:spTree>
    <p:extLst>
      <p:ext uri="{BB962C8B-B14F-4D97-AF65-F5344CB8AC3E}">
        <p14:creationId xmlns:p14="http://schemas.microsoft.com/office/powerpoint/2010/main" val="4179370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431472" y="1371600"/>
            <a:ext cx="527254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sz="1200" b="1" dirty="0" smtClean="0">
              <a:solidFill>
                <a:schemeClr val="tx2"/>
              </a:solidFill>
              <a:effectLst>
                <a:outerShdw blurRad="38100" dist="38100" dir="2700000" algn="tl">
                  <a:srgbClr val="000000">
                    <a:alpha val="43137"/>
                  </a:srgbClr>
                </a:outerShdw>
              </a:effectLst>
              <a:latin typeface="Arial" charset="0"/>
            </a:endParaRPr>
          </a:p>
          <a:p>
            <a:pPr marL="342900" indent="-342900">
              <a:buFont typeface="Arial" panose="020B0604020202020204" pitchFamily="34" charset="0"/>
              <a:buChar char="•"/>
            </a:pPr>
            <a:r>
              <a:rPr lang="en-US" altLang="en-US" sz="2400" b="1" dirty="0" smtClean="0">
                <a:solidFill>
                  <a:schemeClr val="tx2"/>
                </a:solidFill>
                <a:effectLst>
                  <a:outerShdw blurRad="38100" dist="38100" dir="2700000" algn="tl">
                    <a:srgbClr val="000000">
                      <a:alpha val="43137"/>
                    </a:srgbClr>
                  </a:outerShdw>
                </a:effectLst>
                <a:latin typeface="+mn-lt"/>
              </a:rPr>
              <a:t>Lochia </a:t>
            </a:r>
            <a:r>
              <a:rPr lang="en-US" altLang="en-US" sz="2400" dirty="0" smtClean="0">
                <a:solidFill>
                  <a:schemeClr val="tx1">
                    <a:lumMod val="50000"/>
                  </a:schemeClr>
                </a:solidFill>
                <a:latin typeface="+mn-lt"/>
              </a:rPr>
              <a:t>is </a:t>
            </a:r>
            <a:r>
              <a:rPr lang="en-US" sz="2400" dirty="0" smtClean="0">
                <a:solidFill>
                  <a:schemeClr val="bg2">
                    <a:lumMod val="50000"/>
                  </a:schemeClr>
                </a:solidFill>
                <a:latin typeface="+mn-lt"/>
              </a:rPr>
              <a:t>vaginal </a:t>
            </a:r>
            <a:r>
              <a:rPr lang="en-US" sz="2400" dirty="0">
                <a:solidFill>
                  <a:schemeClr val="bg2">
                    <a:lumMod val="50000"/>
                  </a:schemeClr>
                </a:solidFill>
                <a:latin typeface="+mn-lt"/>
              </a:rPr>
              <a:t>discharge after giving birth </a:t>
            </a:r>
            <a:r>
              <a:rPr lang="en-US" sz="2400" dirty="0" smtClean="0">
                <a:solidFill>
                  <a:schemeClr val="bg2">
                    <a:lumMod val="50000"/>
                  </a:schemeClr>
                </a:solidFill>
                <a:latin typeface="+mn-lt"/>
              </a:rPr>
              <a:t>containing </a:t>
            </a:r>
            <a:r>
              <a:rPr lang="en-US" sz="2400" dirty="0">
                <a:solidFill>
                  <a:schemeClr val="bg2">
                    <a:lumMod val="50000"/>
                  </a:schemeClr>
                </a:solidFill>
                <a:latin typeface="+mn-lt"/>
              </a:rPr>
              <a:t>blood, mucus</a:t>
            </a:r>
            <a:r>
              <a:rPr lang="en-US" sz="2400" b="1" dirty="0">
                <a:solidFill>
                  <a:schemeClr val="bg2">
                    <a:lumMod val="50000"/>
                  </a:schemeClr>
                </a:solidFill>
                <a:latin typeface="+mn-lt"/>
              </a:rPr>
              <a:t>, and uterine tissue. </a:t>
            </a:r>
            <a:endParaRPr lang="en-US" sz="2400" b="1" dirty="0" smtClean="0">
              <a:solidFill>
                <a:schemeClr val="bg2">
                  <a:lumMod val="50000"/>
                </a:schemeClr>
              </a:solidFill>
              <a:latin typeface="+mn-lt"/>
            </a:endParaRPr>
          </a:p>
          <a:p>
            <a:pPr marL="342900" indent="-342900">
              <a:buFont typeface="Arial" panose="020B0604020202020204" pitchFamily="34" charset="0"/>
              <a:buChar char="•"/>
            </a:pPr>
            <a:r>
              <a:rPr lang="en-US" sz="2400" dirty="0" smtClean="0">
                <a:solidFill>
                  <a:schemeClr val="bg2">
                    <a:lumMod val="50000"/>
                  </a:schemeClr>
                </a:solidFill>
                <a:latin typeface="+mn-lt"/>
              </a:rPr>
              <a:t>Lochia discharge </a:t>
            </a:r>
            <a:r>
              <a:rPr lang="en-US" sz="2400" dirty="0">
                <a:solidFill>
                  <a:schemeClr val="bg2">
                    <a:lumMod val="50000"/>
                  </a:schemeClr>
                </a:solidFill>
                <a:latin typeface="+mn-lt"/>
              </a:rPr>
              <a:t>typically continues for 4 to 6 weeks after childbirth.</a:t>
            </a:r>
            <a:endParaRPr lang="en-US" altLang="en-US" sz="2400" dirty="0" smtClean="0">
              <a:solidFill>
                <a:schemeClr val="bg2">
                  <a:lumMod val="50000"/>
                </a:schemeClr>
              </a:solidFill>
              <a:latin typeface="+mn-lt"/>
            </a:endParaRPr>
          </a:p>
        </p:txBody>
      </p:sp>
      <p:sp>
        <p:nvSpPr>
          <p:cNvPr id="2" name="Title 1"/>
          <p:cNvSpPr>
            <a:spLocks noGrp="1"/>
          </p:cNvSpPr>
          <p:nvPr>
            <p:ph type="title"/>
          </p:nvPr>
        </p:nvSpPr>
        <p:spPr>
          <a:xfrm>
            <a:off x="914400" y="308769"/>
            <a:ext cx="7767484" cy="914400"/>
          </a:xfrm>
        </p:spPr>
        <p:txBody>
          <a:bodyPr/>
          <a:lstStyle/>
          <a:p>
            <a:r>
              <a:rPr lang="en-US" dirty="0" smtClean="0"/>
              <a:t>Post Partum (after delivery)</a:t>
            </a:r>
            <a:endParaRPr lang="en-US" dirty="0"/>
          </a:p>
        </p:txBody>
      </p:sp>
      <p:sp>
        <p:nvSpPr>
          <p:cNvPr id="4" name="AutoShape 2" descr="Image result for placenta pictures after bir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203" t="13583" r="42221"/>
          <a:stretch/>
        </p:blipFill>
        <p:spPr bwMode="auto">
          <a:xfrm>
            <a:off x="5570521" y="2274068"/>
            <a:ext cx="3111363" cy="347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0720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1"/>
            <a:ext cx="6781800" cy="762000"/>
          </a:xfrm>
        </p:spPr>
        <p:txBody>
          <a:bodyPr/>
          <a:lstStyle/>
          <a:p>
            <a:r>
              <a:rPr lang="en-US" dirty="0" smtClean="0"/>
              <a:t>Post-Partum</a:t>
            </a:r>
            <a:endParaRPr lang="en-US" dirty="0"/>
          </a:p>
        </p:txBody>
      </p:sp>
      <p:sp>
        <p:nvSpPr>
          <p:cNvPr id="3" name="Content Placeholder 2"/>
          <p:cNvSpPr>
            <a:spLocks noGrp="1"/>
          </p:cNvSpPr>
          <p:nvPr>
            <p:ph idx="1"/>
          </p:nvPr>
        </p:nvSpPr>
        <p:spPr>
          <a:xfrm>
            <a:off x="152400" y="762000"/>
            <a:ext cx="8763000" cy="3048000"/>
          </a:xfrm>
        </p:spPr>
        <p:txBody>
          <a:bodyPr/>
          <a:lstStyle/>
          <a:p>
            <a:pPr>
              <a:spcAft>
                <a:spcPts val="600"/>
              </a:spcAft>
            </a:pPr>
            <a:r>
              <a:rPr lang="en-US" sz="2400" dirty="0" smtClean="0">
                <a:solidFill>
                  <a:schemeClr val="bg2">
                    <a:lumMod val="50000"/>
                  </a:schemeClr>
                </a:solidFill>
              </a:rPr>
              <a:t>Most </a:t>
            </a:r>
            <a:r>
              <a:rPr lang="en-US" sz="2400" dirty="0">
                <a:solidFill>
                  <a:schemeClr val="bg2">
                    <a:lumMod val="50000"/>
                  </a:schemeClr>
                </a:solidFill>
              </a:rPr>
              <a:t>full-term babies (born between 37 and 40 weeks) weigh somewhere between </a:t>
            </a:r>
            <a:r>
              <a:rPr lang="en-US" sz="2400" b="1" dirty="0">
                <a:solidFill>
                  <a:schemeClr val="bg2">
                    <a:lumMod val="50000"/>
                  </a:schemeClr>
                </a:solidFill>
              </a:rPr>
              <a:t>5 pounds 8 ounces</a:t>
            </a:r>
            <a:r>
              <a:rPr lang="en-US" sz="2400" dirty="0">
                <a:solidFill>
                  <a:schemeClr val="bg2">
                    <a:lumMod val="50000"/>
                  </a:schemeClr>
                </a:solidFill>
              </a:rPr>
              <a:t> (</a:t>
            </a:r>
            <a:r>
              <a:rPr lang="en-US" sz="2400" b="1" dirty="0">
                <a:solidFill>
                  <a:schemeClr val="bg2">
                    <a:lumMod val="50000"/>
                  </a:schemeClr>
                </a:solidFill>
              </a:rPr>
              <a:t>2,500 grams</a:t>
            </a:r>
            <a:r>
              <a:rPr lang="en-US" sz="2400" dirty="0">
                <a:solidFill>
                  <a:schemeClr val="bg2">
                    <a:lumMod val="50000"/>
                  </a:schemeClr>
                </a:solidFill>
              </a:rPr>
              <a:t>) and </a:t>
            </a:r>
            <a:r>
              <a:rPr lang="en-US" sz="2400" b="1" dirty="0">
                <a:solidFill>
                  <a:schemeClr val="bg2">
                    <a:lumMod val="50000"/>
                  </a:schemeClr>
                </a:solidFill>
              </a:rPr>
              <a:t>8 pounds, 13 </a:t>
            </a:r>
            <a:r>
              <a:rPr lang="en-US" sz="2400" b="1" dirty="0" smtClean="0">
                <a:solidFill>
                  <a:schemeClr val="bg2">
                    <a:lumMod val="50000"/>
                  </a:schemeClr>
                </a:solidFill>
              </a:rPr>
              <a:t>ounces</a:t>
            </a:r>
          </a:p>
          <a:p>
            <a:pPr>
              <a:spcAft>
                <a:spcPts val="600"/>
              </a:spcAft>
            </a:pPr>
            <a:r>
              <a:rPr lang="en-US" sz="2400" dirty="0">
                <a:solidFill>
                  <a:schemeClr val="bg2">
                    <a:lumMod val="50000"/>
                  </a:schemeClr>
                </a:solidFill>
              </a:rPr>
              <a:t>The new mom will need </a:t>
            </a:r>
            <a:r>
              <a:rPr lang="en-US" sz="4400" b="1" u="sng" dirty="0">
                <a:solidFill>
                  <a:schemeClr val="bg2">
                    <a:lumMod val="50000"/>
                  </a:schemeClr>
                </a:solidFill>
                <a:effectLst>
                  <a:outerShdw blurRad="38100" dist="38100" dir="2700000" algn="tl">
                    <a:srgbClr val="000000">
                      <a:alpha val="43137"/>
                    </a:srgbClr>
                  </a:outerShdw>
                </a:effectLst>
              </a:rPr>
              <a:t>rest</a:t>
            </a:r>
            <a:r>
              <a:rPr lang="en-US" sz="2400" dirty="0">
                <a:solidFill>
                  <a:schemeClr val="bg2">
                    <a:lumMod val="50000"/>
                  </a:schemeClr>
                </a:solidFill>
              </a:rPr>
              <a:t> (giving birth is like running a marathon), food because she has eaten since labor started, understanding of her needs and new role, and time out of bed to get up and move around.</a:t>
            </a:r>
          </a:p>
          <a:p>
            <a:pPr>
              <a:spcAft>
                <a:spcPts val="600"/>
              </a:spcAft>
            </a:pPr>
            <a:r>
              <a:rPr lang="en-US" sz="2400" dirty="0" smtClean="0">
                <a:solidFill>
                  <a:schemeClr val="bg2">
                    <a:lumMod val="50000"/>
                  </a:schemeClr>
                </a:solidFill>
              </a:rPr>
              <a:t>The </a:t>
            </a:r>
            <a:r>
              <a:rPr lang="en-US" sz="2400" dirty="0">
                <a:solidFill>
                  <a:schemeClr val="bg2">
                    <a:lumMod val="50000"/>
                  </a:schemeClr>
                </a:solidFill>
              </a:rPr>
              <a:t>average total price charged for pregnancy and newborn care is about </a:t>
            </a:r>
            <a:r>
              <a:rPr lang="en-US" sz="2400" b="1" dirty="0">
                <a:solidFill>
                  <a:schemeClr val="bg2">
                    <a:lumMod val="50000"/>
                  </a:schemeClr>
                </a:solidFill>
              </a:rPr>
              <a:t>$30,000</a:t>
            </a:r>
            <a:r>
              <a:rPr lang="en-US" sz="2400" dirty="0">
                <a:solidFill>
                  <a:schemeClr val="bg2">
                    <a:lumMod val="50000"/>
                  </a:schemeClr>
                </a:solidFill>
              </a:rPr>
              <a:t> for a vaginal delivery and </a:t>
            </a:r>
            <a:r>
              <a:rPr lang="en-US" sz="2400" b="1" dirty="0">
                <a:solidFill>
                  <a:schemeClr val="bg2">
                    <a:lumMod val="50000"/>
                  </a:schemeClr>
                </a:solidFill>
              </a:rPr>
              <a:t>$50,000</a:t>
            </a:r>
            <a:r>
              <a:rPr lang="en-US" sz="2400" dirty="0">
                <a:solidFill>
                  <a:schemeClr val="bg2">
                    <a:lumMod val="50000"/>
                  </a:schemeClr>
                </a:solidFill>
              </a:rPr>
              <a:t> for a C-section, with insurers paying out an average of </a:t>
            </a:r>
            <a:r>
              <a:rPr lang="en-US" sz="2400" b="1" dirty="0">
                <a:solidFill>
                  <a:schemeClr val="bg2">
                    <a:lumMod val="50000"/>
                  </a:schemeClr>
                </a:solidFill>
              </a:rPr>
              <a:t>$18,329 and $27,866</a:t>
            </a:r>
            <a:r>
              <a:rPr lang="en-US" sz="2400" dirty="0">
                <a:solidFill>
                  <a:schemeClr val="bg2">
                    <a:lumMod val="50000"/>
                  </a:schemeClr>
                </a:solidFill>
              </a:rPr>
              <a:t>, </a:t>
            </a:r>
            <a:r>
              <a:rPr lang="en-US" sz="1600" dirty="0">
                <a:solidFill>
                  <a:schemeClr val="bg2">
                    <a:lumMod val="50000"/>
                  </a:schemeClr>
                </a:solidFill>
              </a:rPr>
              <a:t>according to a recent report by </a:t>
            </a:r>
            <a:r>
              <a:rPr lang="en-US" sz="1600" dirty="0" err="1">
                <a:solidFill>
                  <a:schemeClr val="bg2">
                    <a:lumMod val="50000"/>
                  </a:schemeClr>
                </a:solidFill>
              </a:rPr>
              <a:t>Truven</a:t>
            </a:r>
            <a:r>
              <a:rPr lang="en-US" sz="1600" dirty="0">
                <a:solidFill>
                  <a:schemeClr val="bg2">
                    <a:lumMod val="50000"/>
                  </a:schemeClr>
                </a:solidFill>
              </a:rPr>
              <a:t> Health Analytics</a:t>
            </a:r>
            <a:r>
              <a:rPr lang="en-US" sz="1600" dirty="0" smtClean="0">
                <a:solidFill>
                  <a:schemeClr val="bg2">
                    <a:lumMod val="50000"/>
                  </a:schemeClr>
                </a:solidFill>
              </a:rPr>
              <a:t>. Jul </a:t>
            </a:r>
            <a:r>
              <a:rPr lang="en-US" sz="1600" dirty="0">
                <a:solidFill>
                  <a:schemeClr val="bg2">
                    <a:lumMod val="50000"/>
                  </a:schemeClr>
                </a:solidFill>
              </a:rPr>
              <a:t>1, </a:t>
            </a:r>
            <a:r>
              <a:rPr lang="en-US" sz="1600" dirty="0" smtClean="0">
                <a:solidFill>
                  <a:schemeClr val="bg2">
                    <a:lumMod val="50000"/>
                  </a:schemeClr>
                </a:solidFill>
              </a:rPr>
              <a:t>2013</a:t>
            </a:r>
          </a:p>
          <a:p>
            <a:endParaRPr lang="en-US" dirty="0">
              <a:solidFill>
                <a:schemeClr val="bg2">
                  <a:lumMod val="50000"/>
                </a:schemeClr>
              </a:solidFill>
            </a:endParaRPr>
          </a:p>
        </p:txBody>
      </p:sp>
    </p:spTree>
    <p:extLst>
      <p:ext uri="{BB962C8B-B14F-4D97-AF65-F5344CB8AC3E}">
        <p14:creationId xmlns:p14="http://schemas.microsoft.com/office/powerpoint/2010/main" val="226021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200" dirty="0" smtClean="0">
                <a:latin typeface="Comic Sans MS" pitchFamily="66" charset="0"/>
              </a:rPr>
              <a:t>Doctors look for three signs to determine if it is false labor or real labor.</a:t>
            </a:r>
          </a:p>
        </p:txBody>
      </p:sp>
      <p:sp>
        <p:nvSpPr>
          <p:cNvPr id="6147" name="Rectangle 4"/>
          <p:cNvSpPr>
            <a:spLocks noGrp="1" noChangeArrowheads="1"/>
          </p:cNvSpPr>
          <p:nvPr>
            <p:ph type="body" sz="half" idx="1"/>
          </p:nvPr>
        </p:nvSpPr>
        <p:spPr>
          <a:xfrm>
            <a:off x="76200" y="1600206"/>
            <a:ext cx="4419600" cy="4525963"/>
          </a:xfrm>
        </p:spPr>
        <p:txBody>
          <a:bodyPr/>
          <a:lstStyle/>
          <a:p>
            <a:pPr marL="533400" indent="-533400" eaLnBrk="1" hangingPunct="1">
              <a:lnSpc>
                <a:spcPct val="90000"/>
              </a:lnSpc>
              <a:buFontTx/>
              <a:buAutoNum type="arabicPeriod"/>
            </a:pPr>
            <a:r>
              <a:rPr lang="en-US" altLang="en-US" sz="2800" dirty="0" smtClean="0">
                <a:solidFill>
                  <a:schemeClr val="tx1">
                    <a:lumMod val="50000"/>
                  </a:schemeClr>
                </a:solidFill>
                <a:latin typeface="Comic Sans MS" pitchFamily="66" charset="0"/>
              </a:rPr>
              <a:t>Are contractions regular &amp; rhythmic?</a:t>
            </a:r>
          </a:p>
          <a:p>
            <a:pPr marL="533400" indent="-533400" eaLnBrk="1" hangingPunct="1">
              <a:lnSpc>
                <a:spcPct val="90000"/>
              </a:lnSpc>
              <a:buFontTx/>
              <a:buAutoNum type="arabicPeriod"/>
            </a:pPr>
            <a:endParaRPr lang="en-US" altLang="en-US" sz="2800" dirty="0" smtClean="0">
              <a:solidFill>
                <a:schemeClr val="tx1">
                  <a:lumMod val="50000"/>
                </a:schemeClr>
              </a:solidFill>
              <a:latin typeface="Comic Sans MS" pitchFamily="66" charset="0"/>
            </a:endParaRPr>
          </a:p>
          <a:p>
            <a:pPr marL="533400" indent="-533400" eaLnBrk="1" hangingPunct="1">
              <a:lnSpc>
                <a:spcPct val="90000"/>
              </a:lnSpc>
              <a:buFontTx/>
              <a:buAutoNum type="arabicPeriod"/>
            </a:pPr>
            <a:r>
              <a:rPr lang="en-US" altLang="en-US" sz="2800" dirty="0" smtClean="0">
                <a:solidFill>
                  <a:schemeClr val="tx1">
                    <a:lumMod val="50000"/>
                  </a:schemeClr>
                </a:solidFill>
                <a:latin typeface="Comic Sans MS" pitchFamily="66" charset="0"/>
              </a:rPr>
              <a:t>Are contractions getting increasingly stronger?</a:t>
            </a:r>
          </a:p>
          <a:p>
            <a:pPr marL="533400" indent="-533400" eaLnBrk="1" hangingPunct="1">
              <a:lnSpc>
                <a:spcPct val="90000"/>
              </a:lnSpc>
              <a:buFontTx/>
              <a:buAutoNum type="arabicPeriod"/>
            </a:pPr>
            <a:endParaRPr lang="en-US" altLang="en-US" sz="2800" dirty="0" smtClean="0">
              <a:solidFill>
                <a:schemeClr val="tx1">
                  <a:lumMod val="50000"/>
                </a:schemeClr>
              </a:solidFill>
              <a:latin typeface="Comic Sans MS" pitchFamily="66" charset="0"/>
            </a:endParaRPr>
          </a:p>
          <a:p>
            <a:pPr marL="533400" indent="-533400" eaLnBrk="1" hangingPunct="1">
              <a:lnSpc>
                <a:spcPct val="90000"/>
              </a:lnSpc>
              <a:buFontTx/>
              <a:buAutoNum type="arabicPeriod"/>
            </a:pPr>
            <a:r>
              <a:rPr lang="en-US" altLang="en-US" sz="2800" dirty="0" smtClean="0">
                <a:solidFill>
                  <a:schemeClr val="tx1">
                    <a:lumMod val="50000"/>
                  </a:schemeClr>
                </a:solidFill>
                <a:latin typeface="Comic Sans MS" pitchFamily="66" charset="0"/>
              </a:rPr>
              <a:t>Do contractions stop if mom walks around or showers?</a:t>
            </a:r>
          </a:p>
        </p:txBody>
      </p:sp>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724400" y="1279229"/>
            <a:ext cx="3459546" cy="23021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81400"/>
            <a:ext cx="4604518" cy="2252054"/>
          </a:xfrm>
          <a:prstGeom prst="rect">
            <a:avLst/>
          </a:prstGeom>
        </p:spPr>
      </p:pic>
    </p:spTree>
    <p:extLst>
      <p:ext uri="{BB962C8B-B14F-4D97-AF65-F5344CB8AC3E}">
        <p14:creationId xmlns:p14="http://schemas.microsoft.com/office/powerpoint/2010/main" val="1241156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8" name="Rectangle 70"/>
          <p:cNvSpPr>
            <a:spLocks noChangeArrowheads="1"/>
          </p:cNvSpPr>
          <p:nvPr/>
        </p:nvSpPr>
        <p:spPr bwMode="auto">
          <a:xfrm>
            <a:off x="76200" y="413266"/>
            <a:ext cx="8763000" cy="4770537"/>
          </a:xfrm>
          <a:prstGeom prst="rect">
            <a:avLst/>
          </a:prstGeom>
          <a:noFill/>
          <a:ln w="9525">
            <a:noFill/>
            <a:miter lim="800000"/>
            <a:headEnd/>
            <a:tailEnd/>
          </a:ln>
          <a:effectLst/>
        </p:spPr>
        <p:txBody>
          <a:bodyPr wrap="square" anchor="ctr">
            <a:spAutoFit/>
          </a:bodyPr>
          <a:lstStyle/>
          <a:p>
            <a:pPr eaLnBrk="1" hangingPunct="1">
              <a:defRPr/>
            </a:pPr>
            <a:r>
              <a:rPr lang="en-US" sz="4000" b="1" dirty="0" smtClean="0">
                <a:solidFill>
                  <a:srgbClr val="7030A0"/>
                </a:solidFill>
                <a:effectLst>
                  <a:outerShdw blurRad="38100" dist="38100" dir="2700000" algn="tl">
                    <a:srgbClr val="000000"/>
                  </a:outerShdw>
                </a:effectLst>
                <a:latin typeface="Arial" charset="0"/>
              </a:rPr>
              <a:t>Labor is</a:t>
            </a:r>
            <a:r>
              <a:rPr lang="en-US" sz="2400" dirty="0" smtClean="0">
                <a:solidFill>
                  <a:schemeClr val="tx1">
                    <a:lumMod val="50000"/>
                  </a:schemeClr>
                </a:solidFill>
                <a:effectLst>
                  <a:outerShdw blurRad="38100" dist="38100" dir="2700000" algn="tl">
                    <a:srgbClr val="000000"/>
                  </a:outerShdw>
                </a:effectLst>
                <a:latin typeface="Arial" charset="0"/>
              </a:rPr>
              <a:t> </a:t>
            </a:r>
          </a:p>
          <a:p>
            <a:pPr marL="342900" indent="-342900">
              <a:buFont typeface="Arial" panose="020B0604020202020204" pitchFamily="34" charset="0"/>
              <a:buChar char="•"/>
              <a:defRPr/>
            </a:pPr>
            <a:r>
              <a:rPr lang="en-US" altLang="en-US" sz="2400" b="1" dirty="0" smtClean="0">
                <a:solidFill>
                  <a:schemeClr val="tx1">
                    <a:lumMod val="50000"/>
                  </a:schemeClr>
                </a:solidFill>
                <a:latin typeface="+mn-lt"/>
              </a:rPr>
              <a:t>the </a:t>
            </a:r>
            <a:r>
              <a:rPr lang="en-US" altLang="en-US" sz="2400" b="1" dirty="0">
                <a:solidFill>
                  <a:schemeClr val="tx1">
                    <a:lumMod val="50000"/>
                  </a:schemeClr>
                </a:solidFill>
                <a:latin typeface="+mn-lt"/>
              </a:rPr>
              <a:t>energy and effort used to push the baby out of the </a:t>
            </a:r>
            <a:r>
              <a:rPr lang="en-US" altLang="en-US" sz="2400" b="1" dirty="0" smtClean="0">
                <a:solidFill>
                  <a:schemeClr val="tx1">
                    <a:lumMod val="50000"/>
                  </a:schemeClr>
                </a:solidFill>
                <a:latin typeface="+mn-lt"/>
              </a:rPr>
              <a:t>womb through a </a:t>
            </a:r>
            <a:r>
              <a:rPr lang="en-US" sz="2400" b="1" dirty="0" smtClean="0">
                <a:solidFill>
                  <a:schemeClr val="tx1">
                    <a:lumMod val="50000"/>
                  </a:schemeClr>
                </a:solidFill>
                <a:latin typeface="+mn-lt"/>
              </a:rPr>
              <a:t>period of irregular </a:t>
            </a:r>
            <a:r>
              <a:rPr lang="en-US" sz="2400" b="1" dirty="0">
                <a:solidFill>
                  <a:schemeClr val="tx1">
                    <a:lumMod val="50000"/>
                  </a:schemeClr>
                </a:solidFill>
                <a:latin typeface="+mn-lt"/>
              </a:rPr>
              <a:t>uterine contractions in which the cervix thins, softens, and may begin to dilate. </a:t>
            </a:r>
            <a:endParaRPr lang="en-US" sz="2400" b="1" dirty="0" smtClean="0">
              <a:solidFill>
                <a:schemeClr val="tx1">
                  <a:lumMod val="50000"/>
                </a:schemeClr>
              </a:solidFill>
              <a:latin typeface="+mn-lt"/>
            </a:endParaRPr>
          </a:p>
          <a:p>
            <a:pPr marL="800100" lvl="1" indent="-342900">
              <a:buFont typeface="Arial" panose="020B0604020202020204" pitchFamily="34" charset="0"/>
              <a:buChar char="•"/>
              <a:defRPr/>
            </a:pPr>
            <a:r>
              <a:rPr lang="en-US" sz="2400" b="1" dirty="0" smtClean="0">
                <a:solidFill>
                  <a:schemeClr val="tx1">
                    <a:lumMod val="50000"/>
                  </a:schemeClr>
                </a:solidFill>
                <a:latin typeface="+mn-lt"/>
              </a:rPr>
              <a:t>As </a:t>
            </a:r>
            <a:r>
              <a:rPr lang="en-US" sz="2400" b="1" dirty="0">
                <a:solidFill>
                  <a:schemeClr val="tx1">
                    <a:lumMod val="50000"/>
                  </a:schemeClr>
                </a:solidFill>
                <a:latin typeface="+mn-lt"/>
              </a:rPr>
              <a:t>labor progresses, the contractions increase in frequency and severity. </a:t>
            </a:r>
            <a:endParaRPr lang="en-US" sz="2400" b="1" dirty="0" smtClean="0">
              <a:solidFill>
                <a:schemeClr val="tx1">
                  <a:lumMod val="50000"/>
                </a:schemeClr>
              </a:solidFill>
              <a:latin typeface="+mn-lt"/>
            </a:endParaRPr>
          </a:p>
          <a:p>
            <a:pPr marL="800100" lvl="1" indent="-342900">
              <a:buFont typeface="Arial" panose="020B0604020202020204" pitchFamily="34" charset="0"/>
              <a:buChar char="•"/>
              <a:defRPr/>
            </a:pPr>
            <a:r>
              <a:rPr lang="en-US" sz="2400" b="1" dirty="0" smtClean="0">
                <a:solidFill>
                  <a:schemeClr val="tx1">
                    <a:lumMod val="50000"/>
                  </a:schemeClr>
                </a:solidFill>
                <a:latin typeface="+mn-lt"/>
              </a:rPr>
              <a:t>For </a:t>
            </a:r>
            <a:r>
              <a:rPr lang="en-US" sz="2400" b="1" dirty="0">
                <a:solidFill>
                  <a:schemeClr val="tx1">
                    <a:lumMod val="50000"/>
                  </a:schemeClr>
                </a:solidFill>
                <a:latin typeface="+mn-lt"/>
              </a:rPr>
              <a:t>women giving birth for the first time, labor will usually last between 12 to 24 hours. However, for women who have given birth before, labor usually averages only 6 hours. </a:t>
            </a:r>
            <a:endParaRPr lang="en-US" sz="2400" b="1" dirty="0" smtClean="0">
              <a:solidFill>
                <a:schemeClr val="tx1">
                  <a:lumMod val="50000"/>
                </a:schemeClr>
              </a:solidFill>
              <a:latin typeface="+mn-lt"/>
            </a:endParaRPr>
          </a:p>
          <a:p>
            <a:pPr marL="800100" lvl="1" indent="-342900">
              <a:buFont typeface="Arial" panose="020B0604020202020204" pitchFamily="34" charset="0"/>
              <a:buChar char="•"/>
              <a:defRPr/>
            </a:pPr>
            <a:endParaRPr lang="en-US" sz="2400" b="1" dirty="0">
              <a:solidFill>
                <a:schemeClr val="tx1">
                  <a:lumMod val="50000"/>
                </a:schemeClr>
              </a:solidFill>
              <a:latin typeface="+mn-lt"/>
            </a:endParaRPr>
          </a:p>
        </p:txBody>
      </p:sp>
    </p:spTree>
    <p:extLst>
      <p:ext uri="{BB962C8B-B14F-4D97-AF65-F5344CB8AC3E}">
        <p14:creationId xmlns:p14="http://schemas.microsoft.com/office/powerpoint/2010/main" val="2545348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2775" y="228600"/>
            <a:ext cx="8153400" cy="990600"/>
          </a:xfrm>
        </p:spPr>
        <p:txBody>
          <a:bodyPr/>
          <a:lstStyle/>
          <a:p>
            <a:pPr eaLnBrk="1" hangingPunct="1"/>
            <a:r>
              <a:rPr lang="en-US" altLang="en-US" smtClean="0"/>
              <a:t>Induced Labor</a:t>
            </a:r>
          </a:p>
        </p:txBody>
      </p:sp>
      <p:sp>
        <p:nvSpPr>
          <p:cNvPr id="13315" name="Rectangle 3"/>
          <p:cNvSpPr>
            <a:spLocks noGrp="1" noChangeArrowheads="1"/>
          </p:cNvSpPr>
          <p:nvPr>
            <p:ph idx="1"/>
          </p:nvPr>
        </p:nvSpPr>
        <p:spPr>
          <a:xfrm>
            <a:off x="152400" y="1066800"/>
            <a:ext cx="8763000" cy="2590800"/>
          </a:xfrm>
        </p:spPr>
        <p:txBody>
          <a:bodyPr/>
          <a:lstStyle/>
          <a:p>
            <a:pPr eaLnBrk="1" hangingPunct="1"/>
            <a:r>
              <a:rPr lang="en-US" altLang="en-US" dirty="0" smtClean="0">
                <a:solidFill>
                  <a:schemeClr val="tx1">
                    <a:lumMod val="50000"/>
                  </a:schemeClr>
                </a:solidFill>
              </a:rPr>
              <a:t>Sometimes the body just does not go into labor or the doctor needs to control when labor begins so the doctor will induce labor.</a:t>
            </a:r>
          </a:p>
          <a:p>
            <a:pPr lvl="1"/>
            <a:r>
              <a:rPr lang="en-US" altLang="en-US" dirty="0" smtClean="0">
                <a:solidFill>
                  <a:schemeClr val="tx1">
                    <a:lumMod val="50000"/>
                  </a:schemeClr>
                </a:solidFill>
              </a:rPr>
              <a:t>A doctor causes labor to begin by injecting Pitocin which begins the contractions.</a:t>
            </a:r>
          </a:p>
          <a:p>
            <a:pPr lvl="1"/>
            <a:r>
              <a:rPr lang="en-US" altLang="en-US" dirty="0" smtClean="0">
                <a:solidFill>
                  <a:schemeClr val="tx1">
                    <a:lumMod val="50000"/>
                  </a:schemeClr>
                </a:solidFill>
              </a:rPr>
              <a:t>A doctor ruptures the amniotic sac to begin contractions.</a:t>
            </a:r>
          </a:p>
          <a:p>
            <a:pPr lvl="1"/>
            <a:r>
              <a:rPr lang="en-US" altLang="en-US" dirty="0" smtClean="0">
                <a:solidFill>
                  <a:schemeClr val="tx1">
                    <a:lumMod val="50000"/>
                  </a:schemeClr>
                </a:solidFill>
              </a:rPr>
              <a:t>A doctor will strip the membranes (show).</a:t>
            </a:r>
          </a:p>
        </p:txBody>
      </p:sp>
    </p:spTree>
    <p:extLst>
      <p:ext uri="{BB962C8B-B14F-4D97-AF65-F5344CB8AC3E}">
        <p14:creationId xmlns:p14="http://schemas.microsoft.com/office/powerpoint/2010/main" val="1761004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714500"/>
            <a:ext cx="3429000" cy="3429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03385"/>
            <a:ext cx="8839199" cy="6208644"/>
          </a:xfrm>
          <a:prstGeom prst="rect">
            <a:avLst/>
          </a:prstGeom>
        </p:spPr>
      </p:pic>
      <p:sp>
        <p:nvSpPr>
          <p:cNvPr id="4" name="Rectangle 3"/>
          <p:cNvSpPr/>
          <p:nvPr/>
        </p:nvSpPr>
        <p:spPr>
          <a:xfrm>
            <a:off x="-31955" y="76200"/>
            <a:ext cx="7620001" cy="400110"/>
          </a:xfrm>
          <a:prstGeom prst="rect">
            <a:avLst/>
          </a:prstGeom>
        </p:spPr>
        <p:txBody>
          <a:bodyPr wrap="square">
            <a:spAutoFit/>
          </a:bodyPr>
          <a:lstStyle/>
          <a:p>
            <a:pPr lvl="1">
              <a:defRPr/>
            </a:pPr>
            <a:r>
              <a:rPr lang="en-US" b="1" dirty="0">
                <a:solidFill>
                  <a:schemeClr val="tx1">
                    <a:lumMod val="50000"/>
                  </a:schemeClr>
                </a:solidFill>
              </a:rPr>
              <a:t>Labor is commonly divided into three stages.</a:t>
            </a:r>
            <a:endParaRPr lang="en-US" sz="2000" b="1" dirty="0">
              <a:solidFill>
                <a:schemeClr val="tx1">
                  <a:lumMod val="50000"/>
                </a:schemeClr>
              </a:solidFill>
            </a:endParaRPr>
          </a:p>
        </p:txBody>
      </p:sp>
    </p:spTree>
    <p:extLst>
      <p:ext uri="{BB962C8B-B14F-4D97-AF65-F5344CB8AC3E}">
        <p14:creationId xmlns:p14="http://schemas.microsoft.com/office/powerpoint/2010/main" val="2166379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Horizontal stripes design template">
  <a:themeElements>
    <a:clrScheme name="Horizontal stripes design template 2">
      <a:dk1>
        <a:srgbClr val="00335A"/>
      </a:dk1>
      <a:lt1>
        <a:srgbClr val="FFFFFF"/>
      </a:lt1>
      <a:dk2>
        <a:srgbClr val="CCECFF"/>
      </a:dk2>
      <a:lt2>
        <a:srgbClr val="99CCFF"/>
      </a:lt2>
      <a:accent1>
        <a:srgbClr val="004EC0"/>
      </a:accent1>
      <a:accent2>
        <a:srgbClr val="679CCD"/>
      </a:accent2>
      <a:accent3>
        <a:srgbClr val="E2F4FF"/>
      </a:accent3>
      <a:accent4>
        <a:srgbClr val="DADADA"/>
      </a:accent4>
      <a:accent5>
        <a:srgbClr val="AAB2DC"/>
      </a:accent5>
      <a:accent6>
        <a:srgbClr val="5D8DBA"/>
      </a:accent6>
      <a:hlink>
        <a:srgbClr val="99CCFF"/>
      </a:hlink>
      <a:folHlink>
        <a:srgbClr val="FFFFFF"/>
      </a:folHlink>
    </a:clrScheme>
    <a:fontScheme name="Horizontal stripes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orizontal stripes design template 1">
        <a:dk1>
          <a:srgbClr val="E7F6FF"/>
        </a:dk1>
        <a:lt1>
          <a:srgbClr val="FFFFFF"/>
        </a:lt1>
        <a:dk2>
          <a:srgbClr val="000000"/>
        </a:dk2>
        <a:lt2>
          <a:srgbClr val="808080"/>
        </a:lt2>
        <a:accent1>
          <a:srgbClr val="9AC4EA"/>
        </a:accent1>
        <a:accent2>
          <a:srgbClr val="333399"/>
        </a:accent2>
        <a:accent3>
          <a:srgbClr val="FFFFFF"/>
        </a:accent3>
        <a:accent4>
          <a:srgbClr val="C5D2DA"/>
        </a:accent4>
        <a:accent5>
          <a:srgbClr val="CADEF3"/>
        </a:accent5>
        <a:accent6>
          <a:srgbClr val="2D2D8A"/>
        </a:accent6>
        <a:hlink>
          <a:srgbClr val="0099CC"/>
        </a:hlink>
        <a:folHlink>
          <a:srgbClr val="0066CC"/>
        </a:folHlink>
      </a:clrScheme>
      <a:clrMap bg1="lt1" tx1="dk1" bg2="lt2" tx2="dk2" accent1="accent1" accent2="accent2" accent3="accent3" accent4="accent4" accent5="accent5" accent6="accent6" hlink="hlink" folHlink="folHlink"/>
    </a:extraClrScheme>
    <a:extraClrScheme>
      <a:clrScheme name="Horizontal stripes design template 2">
        <a:dk1>
          <a:srgbClr val="00335A"/>
        </a:dk1>
        <a:lt1>
          <a:srgbClr val="FFFFFF"/>
        </a:lt1>
        <a:dk2>
          <a:srgbClr val="CCECFF"/>
        </a:dk2>
        <a:lt2>
          <a:srgbClr val="99CCFF"/>
        </a:lt2>
        <a:accent1>
          <a:srgbClr val="004EC0"/>
        </a:accent1>
        <a:accent2>
          <a:srgbClr val="679CCD"/>
        </a:accent2>
        <a:accent3>
          <a:srgbClr val="E2F4FF"/>
        </a:accent3>
        <a:accent4>
          <a:srgbClr val="DADADA"/>
        </a:accent4>
        <a:accent5>
          <a:srgbClr val="AAB2DC"/>
        </a:accent5>
        <a:accent6>
          <a:srgbClr val="5D8DBA"/>
        </a:accent6>
        <a:hlink>
          <a:srgbClr val="99CCFF"/>
        </a:hlink>
        <a:folHlink>
          <a:srgbClr val="FFFFFF"/>
        </a:folHlink>
      </a:clrScheme>
      <a:clrMap bg1="dk2" tx1="lt1" bg2="dk1" tx2="lt2" accent1="accent1" accent2="accent2" accent3="accent3" accent4="accent4" accent5="accent5" accent6="accent6" hlink="hlink" folHlink="folHlink"/>
    </a:extraClrScheme>
    <a:extraClrScheme>
      <a:clrScheme name="Horizontal stripes design template 3">
        <a:dk1>
          <a:srgbClr val="003366"/>
        </a:dk1>
        <a:lt1>
          <a:srgbClr val="FFFFFF"/>
        </a:lt1>
        <a:dk2>
          <a:srgbClr val="000099"/>
        </a:dk2>
        <a:lt2>
          <a:srgbClr val="CCFFFF"/>
        </a:lt2>
        <a:accent1>
          <a:srgbClr val="6C91DA"/>
        </a:accent1>
        <a:accent2>
          <a:srgbClr val="00B000"/>
        </a:accent2>
        <a:accent3>
          <a:srgbClr val="AAAACA"/>
        </a:accent3>
        <a:accent4>
          <a:srgbClr val="DADADA"/>
        </a:accent4>
        <a:accent5>
          <a:srgbClr val="BAC7EA"/>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orizontal stripes design template 4">
        <a:dk1>
          <a:srgbClr val="336699"/>
        </a:dk1>
        <a:lt1>
          <a:srgbClr val="FFFFFF"/>
        </a:lt1>
        <a:dk2>
          <a:srgbClr val="000066"/>
        </a:dk2>
        <a:lt2>
          <a:srgbClr val="E3EBF1"/>
        </a:lt2>
        <a:accent1>
          <a:srgbClr val="003399"/>
        </a:accent1>
        <a:accent2>
          <a:srgbClr val="468A4B"/>
        </a:accent2>
        <a:accent3>
          <a:srgbClr val="AAAAB8"/>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orizontal stripes design template 5">
        <a:dk1>
          <a:srgbClr val="777777"/>
        </a:dk1>
        <a:lt1>
          <a:srgbClr val="FFFFFF"/>
        </a:lt1>
        <a:dk2>
          <a:srgbClr val="44463C"/>
        </a:dk2>
        <a:lt2>
          <a:srgbClr val="D1D1CB"/>
        </a:lt2>
        <a:accent1>
          <a:srgbClr val="909082"/>
        </a:accent1>
        <a:accent2>
          <a:srgbClr val="809EA8"/>
        </a:accent2>
        <a:accent3>
          <a:srgbClr val="B0B0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orizontal stripes design template 6">
        <a:dk1>
          <a:srgbClr val="3E3E5C"/>
        </a:dk1>
        <a:lt1>
          <a:srgbClr val="FFFFFF"/>
        </a:lt1>
        <a:dk2>
          <a:srgbClr val="000099"/>
        </a:dk2>
        <a:lt2>
          <a:srgbClr val="FFFFFF"/>
        </a:lt2>
        <a:accent1>
          <a:srgbClr val="35599B"/>
        </a:accent1>
        <a:accent2>
          <a:srgbClr val="6666FF"/>
        </a:accent2>
        <a:accent3>
          <a:srgbClr val="AAAACA"/>
        </a:accent3>
        <a:accent4>
          <a:srgbClr val="DADADA"/>
        </a:accent4>
        <a:accent5>
          <a:srgbClr val="AEB5CB"/>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orizontal stripes design template 7">
        <a:dk1>
          <a:srgbClr val="E3F4FF"/>
        </a:dk1>
        <a:lt1>
          <a:srgbClr val="FFFFFF"/>
        </a:lt1>
        <a:dk2>
          <a:srgbClr val="000000"/>
        </a:dk2>
        <a:lt2>
          <a:srgbClr val="969696"/>
        </a:lt2>
        <a:accent1>
          <a:srgbClr val="969696"/>
        </a:accent1>
        <a:accent2>
          <a:srgbClr val="99CCFF"/>
        </a:accent2>
        <a:accent3>
          <a:srgbClr val="FFFFFF"/>
        </a:accent3>
        <a:accent4>
          <a:srgbClr val="C2D0DA"/>
        </a:accent4>
        <a:accent5>
          <a:srgbClr val="C9C9C9"/>
        </a:accent5>
        <a:accent6>
          <a:srgbClr val="8AB9E7"/>
        </a:accent6>
        <a:hlink>
          <a:srgbClr val="C0C0C0"/>
        </a:hlink>
        <a:folHlink>
          <a:srgbClr val="000099"/>
        </a:folHlink>
      </a:clrScheme>
      <a:clrMap bg1="lt1" tx1="dk1" bg2="lt2" tx2="dk2" accent1="accent1" accent2="accent2" accent3="accent3" accent4="accent4" accent5="accent5" accent6="accent6" hlink="hlink" folHlink="folHlink"/>
    </a:extraClrScheme>
    <a:extraClrScheme>
      <a:clrScheme name="Horizontal stripes design template 8">
        <a:dk1>
          <a:srgbClr val="2D2015"/>
        </a:dk1>
        <a:lt1>
          <a:srgbClr val="FFFFFF"/>
        </a:lt1>
        <a:dk2>
          <a:srgbClr val="463520"/>
        </a:dk2>
        <a:lt2>
          <a:srgbClr val="DFC08D"/>
        </a:lt2>
        <a:accent1>
          <a:srgbClr val="8C7B70"/>
        </a:accent1>
        <a:accent2>
          <a:srgbClr val="8F5F2F"/>
        </a:accent2>
        <a:accent3>
          <a:srgbClr val="B0AEAB"/>
        </a:accent3>
        <a:accent4>
          <a:srgbClr val="DADADA"/>
        </a:accent4>
        <a:accent5>
          <a:srgbClr val="C5BFBB"/>
        </a:accent5>
        <a:accent6>
          <a:srgbClr val="81552A"/>
        </a:accent6>
        <a:hlink>
          <a:srgbClr val="CCB400"/>
        </a:hlink>
        <a:folHlink>
          <a:srgbClr val="BDC6C7"/>
        </a:folHlink>
      </a:clrScheme>
      <a:clrMap bg1="dk2" tx1="lt1" bg2="dk1" tx2="lt2" accent1="accent1" accent2="accent2" accent3="accent3" accent4="accent4" accent5="accent5" accent6="accent6" hlink="hlink" folHlink="folHlink"/>
    </a:extraClrScheme>
    <a:extraClrScheme>
      <a:clrScheme name="Horizontal stripes design template 9">
        <a:dk1>
          <a:srgbClr val="25252F"/>
        </a:dk1>
        <a:lt1>
          <a:srgbClr val="66CCFF"/>
        </a:lt1>
        <a:dk2>
          <a:srgbClr val="000000"/>
        </a:dk2>
        <a:lt2>
          <a:srgbClr val="FFFFFF"/>
        </a:lt2>
        <a:accent1>
          <a:srgbClr val="1B3BDB"/>
        </a:accent1>
        <a:accent2>
          <a:srgbClr val="003399"/>
        </a:accent2>
        <a:accent3>
          <a:srgbClr val="AAAAAA"/>
        </a:accent3>
        <a:accent4>
          <a:srgbClr val="56AEDA"/>
        </a:accent4>
        <a:accent5>
          <a:srgbClr val="ABAFEA"/>
        </a:accent5>
        <a:accent6>
          <a:srgbClr val="002D8A"/>
        </a:accent6>
        <a:hlink>
          <a:srgbClr val="24C0FE"/>
        </a:hlink>
        <a:folHlink>
          <a:srgbClr val="B2B2B2"/>
        </a:folHlink>
      </a:clrScheme>
      <a:clrMap bg1="dk2" tx1="lt1" bg2="dk1" tx2="lt2" accent1="accent1" accent2="accent2" accent3="accent3" accent4="accent4" accent5="accent5" accent6="accent6" hlink="hlink" folHlink="folHlink"/>
    </a:extraClrScheme>
    <a:extraClrScheme>
      <a:clrScheme name="Horizontal stripes design template 10">
        <a:dk1>
          <a:srgbClr val="5C1F00"/>
        </a:dk1>
        <a:lt1>
          <a:srgbClr val="FFFFFF"/>
        </a:lt1>
        <a:dk2>
          <a:srgbClr val="B38A77"/>
        </a:dk2>
        <a:lt2>
          <a:srgbClr val="DFD293"/>
        </a:lt2>
        <a:accent1>
          <a:srgbClr val="0984FF"/>
        </a:accent1>
        <a:accent2>
          <a:srgbClr val="BE7960"/>
        </a:accent2>
        <a:accent3>
          <a:srgbClr val="D6C4BD"/>
        </a:accent3>
        <a:accent4>
          <a:srgbClr val="DADADA"/>
        </a:accent4>
        <a:accent5>
          <a:srgbClr val="AAC2FF"/>
        </a:accent5>
        <a:accent6>
          <a:srgbClr val="AC6D56"/>
        </a:accent6>
        <a:hlink>
          <a:srgbClr val="FFCC99"/>
        </a:hlink>
        <a:folHlink>
          <a:srgbClr val="D3A219"/>
        </a:folHlink>
      </a:clrScheme>
      <a:clrMap bg1="dk2" tx1="lt1" bg2="dk1" tx2="lt2" accent1="accent1" accent2="accent2" accent3="accent3" accent4="accent4" accent5="accent5" accent6="accent6" hlink="hlink" folHlink="folHlink"/>
    </a:extraClrScheme>
    <a:extraClrScheme>
      <a:clrScheme name="Horizontal stripes design template 11">
        <a:dk1>
          <a:srgbClr val="C0C0C0"/>
        </a:dk1>
        <a:lt1>
          <a:srgbClr val="DEF6F1"/>
        </a:lt1>
        <a:dk2>
          <a:srgbClr val="000076"/>
        </a:dk2>
        <a:lt2>
          <a:srgbClr val="969696"/>
        </a:lt2>
        <a:accent1>
          <a:srgbClr val="FFFFFF"/>
        </a:accent1>
        <a:accent2>
          <a:srgbClr val="8DC6FF"/>
        </a:accent2>
        <a:accent3>
          <a:srgbClr val="ECFAF7"/>
        </a:accent3>
        <a:accent4>
          <a:srgbClr val="A4A4A4"/>
        </a:accent4>
        <a:accent5>
          <a:srgbClr val="FFFFFF"/>
        </a:accent5>
        <a:accent6>
          <a:srgbClr val="7FB3E7"/>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Horizontal stripes design template 12">
        <a:dk1>
          <a:srgbClr val="B2B2B2"/>
        </a:dk1>
        <a:lt1>
          <a:srgbClr val="FFFFFF"/>
        </a:lt1>
        <a:dk2>
          <a:srgbClr val="00008A"/>
        </a:dk2>
        <a:lt2>
          <a:srgbClr val="777777"/>
        </a:lt2>
        <a:accent1>
          <a:srgbClr val="FFFFF7"/>
        </a:accent1>
        <a:accent2>
          <a:srgbClr val="0099FF"/>
        </a:accent2>
        <a:accent3>
          <a:srgbClr val="FFFFFF"/>
        </a:accent3>
        <a:accent4>
          <a:srgbClr val="979797"/>
        </a:accent4>
        <a:accent5>
          <a:srgbClr val="FFFFFA"/>
        </a:accent5>
        <a:accent6>
          <a:srgbClr val="008AE7"/>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Horizontal stripes design template">
  <a:themeElements>
    <a:clrScheme name="Horizontal stripes design template 11">
      <a:dk1>
        <a:srgbClr val="C0C0C0"/>
      </a:dk1>
      <a:lt1>
        <a:srgbClr val="DEF6F1"/>
      </a:lt1>
      <a:dk2>
        <a:srgbClr val="000076"/>
      </a:dk2>
      <a:lt2>
        <a:srgbClr val="969696"/>
      </a:lt2>
      <a:accent1>
        <a:srgbClr val="FFFFFF"/>
      </a:accent1>
      <a:accent2>
        <a:srgbClr val="8DC6FF"/>
      </a:accent2>
      <a:accent3>
        <a:srgbClr val="ECFAF7"/>
      </a:accent3>
      <a:accent4>
        <a:srgbClr val="A4A4A4"/>
      </a:accent4>
      <a:accent5>
        <a:srgbClr val="FFFFFF"/>
      </a:accent5>
      <a:accent6>
        <a:srgbClr val="7FB3E7"/>
      </a:accent6>
      <a:hlink>
        <a:srgbClr val="003399"/>
      </a:hlink>
      <a:folHlink>
        <a:srgbClr val="6600CC"/>
      </a:folHlink>
    </a:clrScheme>
    <a:fontScheme name="Horizontal stripes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orizontal stripes design template 1">
        <a:dk1>
          <a:srgbClr val="E7F6FF"/>
        </a:dk1>
        <a:lt1>
          <a:srgbClr val="FFFFFF"/>
        </a:lt1>
        <a:dk2>
          <a:srgbClr val="000000"/>
        </a:dk2>
        <a:lt2>
          <a:srgbClr val="808080"/>
        </a:lt2>
        <a:accent1>
          <a:srgbClr val="9AC4EA"/>
        </a:accent1>
        <a:accent2>
          <a:srgbClr val="333399"/>
        </a:accent2>
        <a:accent3>
          <a:srgbClr val="FFFFFF"/>
        </a:accent3>
        <a:accent4>
          <a:srgbClr val="C5D2DA"/>
        </a:accent4>
        <a:accent5>
          <a:srgbClr val="CADEF3"/>
        </a:accent5>
        <a:accent6>
          <a:srgbClr val="2D2D8A"/>
        </a:accent6>
        <a:hlink>
          <a:srgbClr val="0099CC"/>
        </a:hlink>
        <a:folHlink>
          <a:srgbClr val="0066CC"/>
        </a:folHlink>
      </a:clrScheme>
      <a:clrMap bg1="lt1" tx1="dk1" bg2="lt2" tx2="dk2" accent1="accent1" accent2="accent2" accent3="accent3" accent4="accent4" accent5="accent5" accent6="accent6" hlink="hlink" folHlink="folHlink"/>
    </a:extraClrScheme>
    <a:extraClrScheme>
      <a:clrScheme name="Horizontal stripes design template 2">
        <a:dk1>
          <a:srgbClr val="00335A"/>
        </a:dk1>
        <a:lt1>
          <a:srgbClr val="FFFFFF"/>
        </a:lt1>
        <a:dk2>
          <a:srgbClr val="CCECFF"/>
        </a:dk2>
        <a:lt2>
          <a:srgbClr val="99CCFF"/>
        </a:lt2>
        <a:accent1>
          <a:srgbClr val="004EC0"/>
        </a:accent1>
        <a:accent2>
          <a:srgbClr val="679CCD"/>
        </a:accent2>
        <a:accent3>
          <a:srgbClr val="E2F4FF"/>
        </a:accent3>
        <a:accent4>
          <a:srgbClr val="DADADA"/>
        </a:accent4>
        <a:accent5>
          <a:srgbClr val="AAB2DC"/>
        </a:accent5>
        <a:accent6>
          <a:srgbClr val="5D8DBA"/>
        </a:accent6>
        <a:hlink>
          <a:srgbClr val="99CCFF"/>
        </a:hlink>
        <a:folHlink>
          <a:srgbClr val="FFFFFF"/>
        </a:folHlink>
      </a:clrScheme>
      <a:clrMap bg1="dk2" tx1="lt1" bg2="dk1" tx2="lt2" accent1="accent1" accent2="accent2" accent3="accent3" accent4="accent4" accent5="accent5" accent6="accent6" hlink="hlink" folHlink="folHlink"/>
    </a:extraClrScheme>
    <a:extraClrScheme>
      <a:clrScheme name="Horizontal stripes design template 3">
        <a:dk1>
          <a:srgbClr val="003366"/>
        </a:dk1>
        <a:lt1>
          <a:srgbClr val="FFFFFF"/>
        </a:lt1>
        <a:dk2>
          <a:srgbClr val="000099"/>
        </a:dk2>
        <a:lt2>
          <a:srgbClr val="CCFFFF"/>
        </a:lt2>
        <a:accent1>
          <a:srgbClr val="6C91DA"/>
        </a:accent1>
        <a:accent2>
          <a:srgbClr val="00B000"/>
        </a:accent2>
        <a:accent3>
          <a:srgbClr val="AAAACA"/>
        </a:accent3>
        <a:accent4>
          <a:srgbClr val="DADADA"/>
        </a:accent4>
        <a:accent5>
          <a:srgbClr val="BAC7EA"/>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orizontal stripes design template 4">
        <a:dk1>
          <a:srgbClr val="336699"/>
        </a:dk1>
        <a:lt1>
          <a:srgbClr val="FFFFFF"/>
        </a:lt1>
        <a:dk2>
          <a:srgbClr val="000066"/>
        </a:dk2>
        <a:lt2>
          <a:srgbClr val="E3EBF1"/>
        </a:lt2>
        <a:accent1>
          <a:srgbClr val="003399"/>
        </a:accent1>
        <a:accent2>
          <a:srgbClr val="468A4B"/>
        </a:accent2>
        <a:accent3>
          <a:srgbClr val="AAAAB8"/>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orizontal stripes design template 5">
        <a:dk1>
          <a:srgbClr val="777777"/>
        </a:dk1>
        <a:lt1>
          <a:srgbClr val="FFFFFF"/>
        </a:lt1>
        <a:dk2>
          <a:srgbClr val="44463C"/>
        </a:dk2>
        <a:lt2>
          <a:srgbClr val="D1D1CB"/>
        </a:lt2>
        <a:accent1>
          <a:srgbClr val="909082"/>
        </a:accent1>
        <a:accent2>
          <a:srgbClr val="809EA8"/>
        </a:accent2>
        <a:accent3>
          <a:srgbClr val="B0B0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orizontal stripes design template 6">
        <a:dk1>
          <a:srgbClr val="3E3E5C"/>
        </a:dk1>
        <a:lt1>
          <a:srgbClr val="FFFFFF"/>
        </a:lt1>
        <a:dk2>
          <a:srgbClr val="000099"/>
        </a:dk2>
        <a:lt2>
          <a:srgbClr val="FFFFFF"/>
        </a:lt2>
        <a:accent1>
          <a:srgbClr val="35599B"/>
        </a:accent1>
        <a:accent2>
          <a:srgbClr val="6666FF"/>
        </a:accent2>
        <a:accent3>
          <a:srgbClr val="AAAACA"/>
        </a:accent3>
        <a:accent4>
          <a:srgbClr val="DADADA"/>
        </a:accent4>
        <a:accent5>
          <a:srgbClr val="AEB5CB"/>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orizontal stripes design template 7">
        <a:dk1>
          <a:srgbClr val="E3F4FF"/>
        </a:dk1>
        <a:lt1>
          <a:srgbClr val="FFFFFF"/>
        </a:lt1>
        <a:dk2>
          <a:srgbClr val="000000"/>
        </a:dk2>
        <a:lt2>
          <a:srgbClr val="969696"/>
        </a:lt2>
        <a:accent1>
          <a:srgbClr val="969696"/>
        </a:accent1>
        <a:accent2>
          <a:srgbClr val="99CCFF"/>
        </a:accent2>
        <a:accent3>
          <a:srgbClr val="FFFFFF"/>
        </a:accent3>
        <a:accent4>
          <a:srgbClr val="C2D0DA"/>
        </a:accent4>
        <a:accent5>
          <a:srgbClr val="C9C9C9"/>
        </a:accent5>
        <a:accent6>
          <a:srgbClr val="8AB9E7"/>
        </a:accent6>
        <a:hlink>
          <a:srgbClr val="C0C0C0"/>
        </a:hlink>
        <a:folHlink>
          <a:srgbClr val="000099"/>
        </a:folHlink>
      </a:clrScheme>
      <a:clrMap bg1="lt1" tx1="dk1" bg2="lt2" tx2="dk2" accent1="accent1" accent2="accent2" accent3="accent3" accent4="accent4" accent5="accent5" accent6="accent6" hlink="hlink" folHlink="folHlink"/>
    </a:extraClrScheme>
    <a:extraClrScheme>
      <a:clrScheme name="Horizontal stripes design template 8">
        <a:dk1>
          <a:srgbClr val="2D2015"/>
        </a:dk1>
        <a:lt1>
          <a:srgbClr val="FFFFFF"/>
        </a:lt1>
        <a:dk2>
          <a:srgbClr val="463520"/>
        </a:dk2>
        <a:lt2>
          <a:srgbClr val="DFC08D"/>
        </a:lt2>
        <a:accent1>
          <a:srgbClr val="8C7B70"/>
        </a:accent1>
        <a:accent2>
          <a:srgbClr val="8F5F2F"/>
        </a:accent2>
        <a:accent3>
          <a:srgbClr val="B0AEAB"/>
        </a:accent3>
        <a:accent4>
          <a:srgbClr val="DADADA"/>
        </a:accent4>
        <a:accent5>
          <a:srgbClr val="C5BFBB"/>
        </a:accent5>
        <a:accent6>
          <a:srgbClr val="81552A"/>
        </a:accent6>
        <a:hlink>
          <a:srgbClr val="CCB400"/>
        </a:hlink>
        <a:folHlink>
          <a:srgbClr val="BDC6C7"/>
        </a:folHlink>
      </a:clrScheme>
      <a:clrMap bg1="dk2" tx1="lt1" bg2="dk1" tx2="lt2" accent1="accent1" accent2="accent2" accent3="accent3" accent4="accent4" accent5="accent5" accent6="accent6" hlink="hlink" folHlink="folHlink"/>
    </a:extraClrScheme>
    <a:extraClrScheme>
      <a:clrScheme name="Horizontal stripes design template 9">
        <a:dk1>
          <a:srgbClr val="25252F"/>
        </a:dk1>
        <a:lt1>
          <a:srgbClr val="66CCFF"/>
        </a:lt1>
        <a:dk2>
          <a:srgbClr val="000000"/>
        </a:dk2>
        <a:lt2>
          <a:srgbClr val="FFFFFF"/>
        </a:lt2>
        <a:accent1>
          <a:srgbClr val="1B3BDB"/>
        </a:accent1>
        <a:accent2>
          <a:srgbClr val="003399"/>
        </a:accent2>
        <a:accent3>
          <a:srgbClr val="AAAAAA"/>
        </a:accent3>
        <a:accent4>
          <a:srgbClr val="56AEDA"/>
        </a:accent4>
        <a:accent5>
          <a:srgbClr val="ABAFEA"/>
        </a:accent5>
        <a:accent6>
          <a:srgbClr val="002D8A"/>
        </a:accent6>
        <a:hlink>
          <a:srgbClr val="24C0FE"/>
        </a:hlink>
        <a:folHlink>
          <a:srgbClr val="B2B2B2"/>
        </a:folHlink>
      </a:clrScheme>
      <a:clrMap bg1="dk2" tx1="lt1" bg2="dk1" tx2="lt2" accent1="accent1" accent2="accent2" accent3="accent3" accent4="accent4" accent5="accent5" accent6="accent6" hlink="hlink" folHlink="folHlink"/>
    </a:extraClrScheme>
    <a:extraClrScheme>
      <a:clrScheme name="Horizontal stripes design template 10">
        <a:dk1>
          <a:srgbClr val="5C1F00"/>
        </a:dk1>
        <a:lt1>
          <a:srgbClr val="FFFFFF"/>
        </a:lt1>
        <a:dk2>
          <a:srgbClr val="B38A77"/>
        </a:dk2>
        <a:lt2>
          <a:srgbClr val="DFD293"/>
        </a:lt2>
        <a:accent1>
          <a:srgbClr val="0984FF"/>
        </a:accent1>
        <a:accent2>
          <a:srgbClr val="BE7960"/>
        </a:accent2>
        <a:accent3>
          <a:srgbClr val="D6C4BD"/>
        </a:accent3>
        <a:accent4>
          <a:srgbClr val="DADADA"/>
        </a:accent4>
        <a:accent5>
          <a:srgbClr val="AAC2FF"/>
        </a:accent5>
        <a:accent6>
          <a:srgbClr val="AC6D56"/>
        </a:accent6>
        <a:hlink>
          <a:srgbClr val="FFCC99"/>
        </a:hlink>
        <a:folHlink>
          <a:srgbClr val="D3A219"/>
        </a:folHlink>
      </a:clrScheme>
      <a:clrMap bg1="dk2" tx1="lt1" bg2="dk1" tx2="lt2" accent1="accent1" accent2="accent2" accent3="accent3" accent4="accent4" accent5="accent5" accent6="accent6" hlink="hlink" folHlink="folHlink"/>
    </a:extraClrScheme>
    <a:extraClrScheme>
      <a:clrScheme name="Horizontal stripes design template 11">
        <a:dk1>
          <a:srgbClr val="C0C0C0"/>
        </a:dk1>
        <a:lt1>
          <a:srgbClr val="DEF6F1"/>
        </a:lt1>
        <a:dk2>
          <a:srgbClr val="000076"/>
        </a:dk2>
        <a:lt2>
          <a:srgbClr val="969696"/>
        </a:lt2>
        <a:accent1>
          <a:srgbClr val="FFFFFF"/>
        </a:accent1>
        <a:accent2>
          <a:srgbClr val="8DC6FF"/>
        </a:accent2>
        <a:accent3>
          <a:srgbClr val="ECFAF7"/>
        </a:accent3>
        <a:accent4>
          <a:srgbClr val="A4A4A4"/>
        </a:accent4>
        <a:accent5>
          <a:srgbClr val="FFFFFF"/>
        </a:accent5>
        <a:accent6>
          <a:srgbClr val="7FB3E7"/>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Horizontal stripes design template 12">
        <a:dk1>
          <a:srgbClr val="B2B2B2"/>
        </a:dk1>
        <a:lt1>
          <a:srgbClr val="FFFFFF"/>
        </a:lt1>
        <a:dk2>
          <a:srgbClr val="00008A"/>
        </a:dk2>
        <a:lt2>
          <a:srgbClr val="777777"/>
        </a:lt2>
        <a:accent1>
          <a:srgbClr val="FFFFF7"/>
        </a:accent1>
        <a:accent2>
          <a:srgbClr val="0099FF"/>
        </a:accent2>
        <a:accent3>
          <a:srgbClr val="FFFFFF"/>
        </a:accent3>
        <a:accent4>
          <a:srgbClr val="979797"/>
        </a:accent4>
        <a:accent5>
          <a:srgbClr val="FFFFFA"/>
        </a:accent5>
        <a:accent6>
          <a:srgbClr val="008AE7"/>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1220</TotalTime>
  <Words>1802</Words>
  <Application>Microsoft Office PowerPoint</Application>
  <PresentationFormat>On-screen Show (4:3)</PresentationFormat>
  <Paragraphs>203</Paragraphs>
  <Slides>53</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Arial Black</vt:lpstr>
      <vt:lpstr>Comic Sans MS</vt:lpstr>
      <vt:lpstr>MS Reference Sans Serif</vt:lpstr>
      <vt:lpstr>Tempus Sans ITC</vt:lpstr>
      <vt:lpstr>Verdana</vt:lpstr>
      <vt:lpstr>1_Horizontal stripes design template</vt:lpstr>
      <vt:lpstr>10_Horizontal stripes design template</vt:lpstr>
      <vt:lpstr> LABOR &amp; DELIVERY</vt:lpstr>
      <vt:lpstr> Lightening</vt:lpstr>
      <vt:lpstr>Reliable Indicators that labor has begun</vt:lpstr>
      <vt:lpstr>Reliable Indicators that labor has begun</vt:lpstr>
      <vt:lpstr>Contractions</vt:lpstr>
      <vt:lpstr>Doctors look for three signs to determine if it is false labor or real labor.</vt:lpstr>
      <vt:lpstr>PowerPoint Presentation</vt:lpstr>
      <vt:lpstr>Induced Labor</vt:lpstr>
      <vt:lpstr>PowerPoint Presentation</vt:lpstr>
      <vt:lpstr>First stage of Labor (Dilation)</vt:lpstr>
      <vt:lpstr>PowerPoint Presentation</vt:lpstr>
      <vt:lpstr>PowerPoint Presentation</vt:lpstr>
      <vt:lpstr>PowerPoint Presentation</vt:lpstr>
      <vt:lpstr>PowerPoint Presentation</vt:lpstr>
      <vt:lpstr>Fetal monitor is attached to the mom to                                                     observe the baby. </vt:lpstr>
      <vt:lpstr>PowerPoint Presentation</vt:lpstr>
      <vt:lpstr>PowerPoint Presentation</vt:lpstr>
      <vt:lpstr>PowerPoint Presentation</vt:lpstr>
      <vt:lpstr>Transition</vt:lpstr>
      <vt:lpstr>PowerPoint Presentation</vt:lpstr>
      <vt:lpstr>PowerPoint Presentation</vt:lpstr>
      <vt:lpstr>PowerPoint Presentation</vt:lpstr>
      <vt:lpstr>DELIVERY &amp; EQUIPMENT </vt:lpstr>
      <vt:lpstr>EPISIOTOMY</vt:lpstr>
      <vt:lpstr>FORCEPS</vt:lpstr>
      <vt:lpstr>VACUUM EXTRACTOR</vt:lpstr>
      <vt:lpstr>Third Stage of Labor</vt:lpstr>
      <vt:lpstr>PowerPoint Presentation</vt:lpstr>
      <vt:lpstr>PowerPoint Presentation</vt:lpstr>
      <vt:lpstr>VAGINAL DELIVERY</vt:lpstr>
      <vt:lpstr>Positions for Giving Birth</vt:lpstr>
      <vt:lpstr>CAESAREAN Section Delivery </vt:lpstr>
      <vt:lpstr>PowerPoint Presentation</vt:lpstr>
      <vt:lpstr>PowerPoint Presentation</vt:lpstr>
      <vt:lpstr>PowerPoint Presentation</vt:lpstr>
      <vt:lpstr>Cesarean Delivery Used When:</vt:lpstr>
      <vt:lpstr>Cesarean Delivery is necessary in Placenta Previa</vt:lpstr>
      <vt:lpstr>Possible Complications</vt:lpstr>
      <vt:lpstr>Delivery Presentations</vt:lpstr>
      <vt:lpstr>BIRTH POSITIONS</vt:lpstr>
      <vt:lpstr>BIRTH POSITIONS</vt:lpstr>
      <vt:lpstr>BIRTH POSITIONS</vt:lpstr>
      <vt:lpstr>BIRTH POSITIONS</vt:lpstr>
      <vt:lpstr>Who are these People?</vt:lpstr>
      <vt:lpstr>Birthing room</vt:lpstr>
      <vt:lpstr>Operating Room</vt:lpstr>
      <vt:lpstr>Natural Childbirth http://www.babycenter.com/natural-childbirth  </vt:lpstr>
      <vt:lpstr>Epidural</vt:lpstr>
      <vt:lpstr>EPIDURAL</vt:lpstr>
      <vt:lpstr>Epidural</vt:lpstr>
      <vt:lpstr>Epidural Disadvantages</vt:lpstr>
      <vt:lpstr>Post Partum (after delivery)</vt:lpstr>
      <vt:lpstr>Post-Partum</vt:lpstr>
    </vt:vector>
  </TitlesOfParts>
  <Company>WJHS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dc:title>
  <dc:creator>Kris Haas</dc:creator>
  <cp:lastModifiedBy>McCormack, Tracey Lee (ASD-N)</cp:lastModifiedBy>
  <cp:revision>140</cp:revision>
  <dcterms:created xsi:type="dcterms:W3CDTF">2006-10-05T20:59:35Z</dcterms:created>
  <dcterms:modified xsi:type="dcterms:W3CDTF">2019-03-25T17:16:30Z</dcterms:modified>
</cp:coreProperties>
</file>