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12" r:id="rId1"/>
  </p:sldMasterIdLst>
  <p:sldIdLst>
    <p:sldId id="256" r:id="rId2"/>
    <p:sldId id="257" r:id="rId3"/>
    <p:sldId id="354" r:id="rId4"/>
    <p:sldId id="355" r:id="rId5"/>
    <p:sldId id="304" r:id="rId6"/>
    <p:sldId id="305" r:id="rId7"/>
    <p:sldId id="311" r:id="rId8"/>
    <p:sldId id="356" r:id="rId9"/>
    <p:sldId id="309" r:id="rId10"/>
    <p:sldId id="320" r:id="rId11"/>
    <p:sldId id="358" r:id="rId12"/>
    <p:sldId id="323" r:id="rId13"/>
    <p:sldId id="324" r:id="rId14"/>
    <p:sldId id="325" r:id="rId15"/>
    <p:sldId id="326" r:id="rId16"/>
    <p:sldId id="327" r:id="rId17"/>
    <p:sldId id="328" r:id="rId18"/>
    <p:sldId id="329" r:id="rId19"/>
    <p:sldId id="330" r:id="rId20"/>
    <p:sldId id="331" r:id="rId21"/>
    <p:sldId id="332" r:id="rId22"/>
    <p:sldId id="333" r:id="rId23"/>
    <p:sldId id="337" r:id="rId24"/>
    <p:sldId id="334" r:id="rId25"/>
    <p:sldId id="339" r:id="rId26"/>
    <p:sldId id="338" r:id="rId27"/>
    <p:sldId id="340" r:id="rId28"/>
    <p:sldId id="342" r:id="rId29"/>
    <p:sldId id="343" r:id="rId30"/>
    <p:sldId id="344" r:id="rId31"/>
    <p:sldId id="345" r:id="rId32"/>
    <p:sldId id="351" r:id="rId33"/>
    <p:sldId id="352" r:id="rId34"/>
    <p:sldId id="350" r:id="rId35"/>
    <p:sldId id="353" r:id="rId36"/>
    <p:sldId id="357" r:id="rId3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41" autoAdjust="0"/>
    <p:restoredTop sz="94660"/>
  </p:normalViewPr>
  <p:slideViewPr>
    <p:cSldViewPr>
      <p:cViewPr varScale="1">
        <p:scale>
          <a:sx n="121" d="100"/>
          <a:sy n="121" d="100"/>
        </p:scale>
        <p:origin x="1326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Wood, Stacey (ASD-S)" userId="S::stacey.wood@nbed.nb.ca::d92d7501-2da4-4088-8f2d-2440109d19fd" providerId="AD" clId="Web-{5296948B-5B6A-485D-6C5D-2D868BAFF022}"/>
    <pc:docChg chg="delSld modSld">
      <pc:chgData name="Wood, Stacey (ASD-S)" userId="S::stacey.wood@nbed.nb.ca::d92d7501-2da4-4088-8f2d-2440109d19fd" providerId="AD" clId="Web-{5296948B-5B6A-485D-6C5D-2D868BAFF022}" dt="2018-10-01T14:17:46.303" v="173" actId="20577"/>
      <pc:docMkLst>
        <pc:docMk/>
      </pc:docMkLst>
      <pc:sldChg chg="modSp">
        <pc:chgData name="Wood, Stacey (ASD-S)" userId="S::stacey.wood@nbed.nb.ca::d92d7501-2da4-4088-8f2d-2440109d19fd" providerId="AD" clId="Web-{5296948B-5B6A-485D-6C5D-2D868BAFF022}" dt="2018-10-01T14:11:41.502" v="4" actId="20577"/>
        <pc:sldMkLst>
          <pc:docMk/>
          <pc:sldMk cId="0" sldId="257"/>
        </pc:sldMkLst>
        <pc:spChg chg="mod">
          <ac:chgData name="Wood, Stacey (ASD-S)" userId="S::stacey.wood@nbed.nb.ca::d92d7501-2da4-4088-8f2d-2440109d19fd" providerId="AD" clId="Web-{5296948B-5B6A-485D-6C5D-2D868BAFF022}" dt="2018-10-01T14:11:41.502" v="4" actId="20577"/>
          <ac:spMkLst>
            <pc:docMk/>
            <pc:sldMk cId="0" sldId="257"/>
            <ac:spMk id="3" creationId="{00000000-0000-0000-0000-000000000000}"/>
          </ac:spMkLst>
        </pc:spChg>
      </pc:sldChg>
      <pc:sldChg chg="modSp">
        <pc:chgData name="Wood, Stacey (ASD-S)" userId="S::stacey.wood@nbed.nb.ca::d92d7501-2da4-4088-8f2d-2440109d19fd" providerId="AD" clId="Web-{5296948B-5B6A-485D-6C5D-2D868BAFF022}" dt="2018-10-01T14:15:33.717" v="144" actId="20577"/>
        <pc:sldMkLst>
          <pc:docMk/>
          <pc:sldMk cId="0" sldId="304"/>
        </pc:sldMkLst>
        <pc:spChg chg="mod">
          <ac:chgData name="Wood, Stacey (ASD-S)" userId="S::stacey.wood@nbed.nb.ca::d92d7501-2da4-4088-8f2d-2440109d19fd" providerId="AD" clId="Web-{5296948B-5B6A-485D-6C5D-2D868BAFF022}" dt="2018-10-01T14:15:33.717" v="144" actId="20577"/>
          <ac:spMkLst>
            <pc:docMk/>
            <pc:sldMk cId="0" sldId="304"/>
            <ac:spMk id="3" creationId="{00000000-0000-0000-0000-000000000000}"/>
          </ac:spMkLst>
        </pc:spChg>
      </pc:sldChg>
      <pc:sldChg chg="modSp">
        <pc:chgData name="Wood, Stacey (ASD-S)" userId="S::stacey.wood@nbed.nb.ca::d92d7501-2da4-4088-8f2d-2440109d19fd" providerId="AD" clId="Web-{5296948B-5B6A-485D-6C5D-2D868BAFF022}" dt="2018-10-01T14:16:01.688" v="159" actId="20577"/>
        <pc:sldMkLst>
          <pc:docMk/>
          <pc:sldMk cId="0" sldId="305"/>
        </pc:sldMkLst>
        <pc:spChg chg="mod">
          <ac:chgData name="Wood, Stacey (ASD-S)" userId="S::stacey.wood@nbed.nb.ca::d92d7501-2da4-4088-8f2d-2440109d19fd" providerId="AD" clId="Web-{5296948B-5B6A-485D-6C5D-2D868BAFF022}" dt="2018-10-01T14:15:39.921" v="146" actId="20577"/>
          <ac:spMkLst>
            <pc:docMk/>
            <pc:sldMk cId="0" sldId="305"/>
            <ac:spMk id="2" creationId="{00000000-0000-0000-0000-000000000000}"/>
          </ac:spMkLst>
        </pc:spChg>
        <pc:spChg chg="mod">
          <ac:chgData name="Wood, Stacey (ASD-S)" userId="S::stacey.wood@nbed.nb.ca::d92d7501-2da4-4088-8f2d-2440109d19fd" providerId="AD" clId="Web-{5296948B-5B6A-485D-6C5D-2D868BAFF022}" dt="2018-10-01T14:16:01.688" v="159" actId="20577"/>
          <ac:spMkLst>
            <pc:docMk/>
            <pc:sldMk cId="0" sldId="305"/>
            <ac:spMk id="3" creationId="{00000000-0000-0000-0000-000000000000}"/>
          </ac:spMkLst>
        </pc:spChg>
      </pc:sldChg>
      <pc:sldChg chg="del">
        <pc:chgData name="Wood, Stacey (ASD-S)" userId="S::stacey.wood@nbed.nb.ca::d92d7501-2da4-4088-8f2d-2440109d19fd" providerId="AD" clId="Web-{5296948B-5B6A-485D-6C5D-2D868BAFF022}" dt="2018-10-01T14:16:45.596" v="162"/>
        <pc:sldMkLst>
          <pc:docMk/>
          <pc:sldMk cId="0" sldId="308"/>
        </pc:sldMkLst>
      </pc:sldChg>
      <pc:sldChg chg="modSp">
        <pc:chgData name="Wood, Stacey (ASD-S)" userId="S::stacey.wood@nbed.nb.ca::d92d7501-2da4-4088-8f2d-2440109d19fd" providerId="AD" clId="Web-{5296948B-5B6A-485D-6C5D-2D868BAFF022}" dt="2018-10-01T14:17:46.303" v="172" actId="20577"/>
        <pc:sldMkLst>
          <pc:docMk/>
          <pc:sldMk cId="0" sldId="309"/>
        </pc:sldMkLst>
        <pc:spChg chg="mod">
          <ac:chgData name="Wood, Stacey (ASD-S)" userId="S::stacey.wood@nbed.nb.ca::d92d7501-2da4-4088-8f2d-2440109d19fd" providerId="AD" clId="Web-{5296948B-5B6A-485D-6C5D-2D868BAFF022}" dt="2018-10-01T14:17:46.303" v="172" actId="20577"/>
          <ac:spMkLst>
            <pc:docMk/>
            <pc:sldMk cId="0" sldId="309"/>
            <ac:spMk id="3" creationId="{00000000-0000-0000-0000-000000000000}"/>
          </ac:spMkLst>
        </pc:spChg>
      </pc:sldChg>
      <pc:sldChg chg="del">
        <pc:chgData name="Wood, Stacey (ASD-S)" userId="S::stacey.wood@nbed.nb.ca::d92d7501-2da4-4088-8f2d-2440109d19fd" providerId="AD" clId="Web-{5296948B-5B6A-485D-6C5D-2D868BAFF022}" dt="2018-10-01T14:16:33.658" v="161"/>
        <pc:sldMkLst>
          <pc:docMk/>
          <pc:sldMk cId="0" sldId="310"/>
        </pc:sldMkLst>
      </pc:sldChg>
      <pc:sldChg chg="del">
        <pc:chgData name="Wood, Stacey (ASD-S)" userId="S::stacey.wood@nbed.nb.ca::d92d7501-2da4-4088-8f2d-2440109d19fd" providerId="AD" clId="Web-{5296948B-5B6A-485D-6C5D-2D868BAFF022}" dt="2018-10-01T14:17:22.020" v="163"/>
        <pc:sldMkLst>
          <pc:docMk/>
          <pc:sldMk cId="0" sldId="315"/>
        </pc:sldMkLst>
      </pc:sldChg>
    </pc:docChg>
  </pc:docChgLst>
  <pc:docChgLst>
    <pc:chgData name="Wood, Stacey (ASD-S)" userId="S::stacey.wood@nbed.nb.ca::d92d7501-2da4-4088-8f2d-2440109d19fd" providerId="AD" clId="Web-{9AD33EAD-F88A-4576-DF8F-46C17A854707}"/>
    <pc:docChg chg="modSld">
      <pc:chgData name="Wood, Stacey (ASD-S)" userId="S::stacey.wood@nbed.nb.ca::d92d7501-2da4-4088-8f2d-2440109d19fd" providerId="AD" clId="Web-{9AD33EAD-F88A-4576-DF8F-46C17A854707}" dt="2018-10-01T15:14:18.707" v="120" actId="20577"/>
      <pc:docMkLst>
        <pc:docMk/>
      </pc:docMkLst>
      <pc:sldChg chg="modSp">
        <pc:chgData name="Wood, Stacey (ASD-S)" userId="S::stacey.wood@nbed.nb.ca::d92d7501-2da4-4088-8f2d-2440109d19fd" providerId="AD" clId="Web-{9AD33EAD-F88A-4576-DF8F-46C17A854707}" dt="2018-10-01T15:06:58.216" v="26" actId="20577"/>
        <pc:sldMkLst>
          <pc:docMk/>
          <pc:sldMk cId="0" sldId="309"/>
        </pc:sldMkLst>
        <pc:spChg chg="mod">
          <ac:chgData name="Wood, Stacey (ASD-S)" userId="S::stacey.wood@nbed.nb.ca::d92d7501-2da4-4088-8f2d-2440109d19fd" providerId="AD" clId="Web-{9AD33EAD-F88A-4576-DF8F-46C17A854707}" dt="2018-10-01T15:06:58.216" v="26" actId="20577"/>
          <ac:spMkLst>
            <pc:docMk/>
            <pc:sldMk cId="0" sldId="309"/>
            <ac:spMk id="3" creationId="{00000000-0000-0000-0000-000000000000}"/>
          </ac:spMkLst>
        </pc:spChg>
      </pc:sldChg>
      <pc:sldChg chg="modSp">
        <pc:chgData name="Wood, Stacey (ASD-S)" userId="S::stacey.wood@nbed.nb.ca::d92d7501-2da4-4088-8f2d-2440109d19fd" providerId="AD" clId="Web-{9AD33EAD-F88A-4576-DF8F-46C17A854707}" dt="2018-10-01T15:10:09.851" v="118" actId="20577"/>
        <pc:sldMkLst>
          <pc:docMk/>
          <pc:sldMk cId="0" sldId="320"/>
        </pc:sldMkLst>
        <pc:spChg chg="mod">
          <ac:chgData name="Wood, Stacey (ASD-S)" userId="S::stacey.wood@nbed.nb.ca::d92d7501-2da4-4088-8f2d-2440109d19fd" providerId="AD" clId="Web-{9AD33EAD-F88A-4576-DF8F-46C17A854707}" dt="2018-10-01T15:09:23.317" v="85" actId="20577"/>
          <ac:spMkLst>
            <pc:docMk/>
            <pc:sldMk cId="0" sldId="320"/>
            <ac:spMk id="2" creationId="{00000000-0000-0000-0000-000000000000}"/>
          </ac:spMkLst>
        </pc:spChg>
        <pc:spChg chg="mod">
          <ac:chgData name="Wood, Stacey (ASD-S)" userId="S::stacey.wood@nbed.nb.ca::d92d7501-2da4-4088-8f2d-2440109d19fd" providerId="AD" clId="Web-{9AD33EAD-F88A-4576-DF8F-46C17A854707}" dt="2018-10-01T15:10:09.851" v="118" actId="20577"/>
          <ac:spMkLst>
            <pc:docMk/>
            <pc:sldMk cId="0" sldId="320"/>
            <ac:spMk id="3" creationId="{00000000-0000-0000-0000-000000000000}"/>
          </ac:spMkLst>
        </pc:spChg>
      </pc:sldChg>
      <pc:sldChg chg="modSp">
        <pc:chgData name="Wood, Stacey (ASD-S)" userId="S::stacey.wood@nbed.nb.ca::d92d7501-2da4-4088-8f2d-2440109d19fd" providerId="AD" clId="Web-{9AD33EAD-F88A-4576-DF8F-46C17A854707}" dt="2018-10-01T15:10:01.694" v="106" actId="20577"/>
        <pc:sldMkLst>
          <pc:docMk/>
          <pc:sldMk cId="0" sldId="321"/>
        </pc:sldMkLst>
        <pc:spChg chg="mod">
          <ac:chgData name="Wood, Stacey (ASD-S)" userId="S::stacey.wood@nbed.nb.ca::d92d7501-2da4-4088-8f2d-2440109d19fd" providerId="AD" clId="Web-{9AD33EAD-F88A-4576-DF8F-46C17A854707}" dt="2018-10-01T15:09:38.490" v="92" actId="20577"/>
          <ac:spMkLst>
            <pc:docMk/>
            <pc:sldMk cId="0" sldId="321"/>
            <ac:spMk id="2" creationId="{00000000-0000-0000-0000-000000000000}"/>
          </ac:spMkLst>
        </pc:spChg>
        <pc:spChg chg="mod">
          <ac:chgData name="Wood, Stacey (ASD-S)" userId="S::stacey.wood@nbed.nb.ca::d92d7501-2da4-4088-8f2d-2440109d19fd" providerId="AD" clId="Web-{9AD33EAD-F88A-4576-DF8F-46C17A854707}" dt="2018-10-01T15:10:01.694" v="106" actId="20577"/>
          <ac:spMkLst>
            <pc:docMk/>
            <pc:sldMk cId="0" sldId="321"/>
            <ac:spMk id="3" creationId="{00000000-0000-0000-0000-000000000000}"/>
          </ac:spMkLst>
        </pc:spChg>
      </pc:sldChg>
    </pc:docChg>
  </pc:docChgLst>
  <pc:docChgLst>
    <pc:chgData name="Wood, Stacey (ASD-S)" userId="S::stacey.wood@nbed.nb.ca::d92d7501-2da4-4088-8f2d-2440109d19fd" providerId="AD" clId="Web-{66B553FC-9AC9-46A0-BB77-74A2C29509BF}"/>
    <pc:docChg chg="delSld modSld">
      <pc:chgData name="Wood, Stacey (ASD-S)" userId="S::stacey.wood@nbed.nb.ca::d92d7501-2da4-4088-8f2d-2440109d19fd" providerId="AD" clId="Web-{66B553FC-9AC9-46A0-BB77-74A2C29509BF}" dt="2018-09-26T18:30:23.959" v="54" actId="20577"/>
      <pc:docMkLst>
        <pc:docMk/>
      </pc:docMkLst>
      <pc:sldChg chg="del">
        <pc:chgData name="Wood, Stacey (ASD-S)" userId="S::stacey.wood@nbed.nb.ca::d92d7501-2da4-4088-8f2d-2440109d19fd" providerId="AD" clId="Web-{66B553FC-9AC9-46A0-BB77-74A2C29509BF}" dt="2018-09-26T18:25:02.961" v="0"/>
        <pc:sldMkLst>
          <pc:docMk/>
          <pc:sldMk cId="0" sldId="296"/>
        </pc:sldMkLst>
      </pc:sldChg>
      <pc:sldChg chg="modSp">
        <pc:chgData name="Wood, Stacey (ASD-S)" userId="S::stacey.wood@nbed.nb.ca::d92d7501-2da4-4088-8f2d-2440109d19fd" providerId="AD" clId="Web-{66B553FC-9AC9-46A0-BB77-74A2C29509BF}" dt="2018-09-26T18:28:52.174" v="33" actId="20577"/>
        <pc:sldMkLst>
          <pc:docMk/>
          <pc:sldMk cId="0" sldId="308"/>
        </pc:sldMkLst>
        <pc:spChg chg="mod">
          <ac:chgData name="Wood, Stacey (ASD-S)" userId="S::stacey.wood@nbed.nb.ca::d92d7501-2da4-4088-8f2d-2440109d19fd" providerId="AD" clId="Web-{66B553FC-9AC9-46A0-BB77-74A2C29509BF}" dt="2018-09-26T18:28:52.174" v="33" actId="20577"/>
          <ac:spMkLst>
            <pc:docMk/>
            <pc:sldMk cId="0" sldId="308"/>
            <ac:spMk id="3" creationId="{00000000-0000-0000-0000-000000000000}"/>
          </ac:spMkLst>
        </pc:spChg>
      </pc:sldChg>
      <pc:sldChg chg="modSp">
        <pc:chgData name="Wood, Stacey (ASD-S)" userId="S::stacey.wood@nbed.nb.ca::d92d7501-2da4-4088-8f2d-2440109d19fd" providerId="AD" clId="Web-{66B553FC-9AC9-46A0-BB77-74A2C29509BF}" dt="2018-09-26T18:30:21.850" v="52" actId="20577"/>
        <pc:sldMkLst>
          <pc:docMk/>
          <pc:sldMk cId="0" sldId="309"/>
        </pc:sldMkLst>
        <pc:spChg chg="mod">
          <ac:chgData name="Wood, Stacey (ASD-S)" userId="S::stacey.wood@nbed.nb.ca::d92d7501-2da4-4088-8f2d-2440109d19fd" providerId="AD" clId="Web-{66B553FC-9AC9-46A0-BB77-74A2C29509BF}" dt="2018-09-26T18:30:21.850" v="52" actId="20577"/>
          <ac:spMkLst>
            <pc:docMk/>
            <pc:sldMk cId="0" sldId="309"/>
            <ac:spMk id="3" creationId="{00000000-0000-0000-0000-000000000000}"/>
          </ac:spMkLst>
        </pc:spChg>
      </pc:sldChg>
      <pc:sldChg chg="modSp">
        <pc:chgData name="Wood, Stacey (ASD-S)" userId="S::stacey.wood@nbed.nb.ca::d92d7501-2da4-4088-8f2d-2440109d19fd" providerId="AD" clId="Web-{66B553FC-9AC9-46A0-BB77-74A2C29509BF}" dt="2018-09-26T18:29:46.739" v="41" actId="20577"/>
        <pc:sldMkLst>
          <pc:docMk/>
          <pc:sldMk cId="0" sldId="311"/>
        </pc:sldMkLst>
        <pc:spChg chg="mod">
          <ac:chgData name="Wood, Stacey (ASD-S)" userId="S::stacey.wood@nbed.nb.ca::d92d7501-2da4-4088-8f2d-2440109d19fd" providerId="AD" clId="Web-{66B553FC-9AC9-46A0-BB77-74A2C29509BF}" dt="2018-09-26T18:29:46.739" v="41" actId="20577"/>
          <ac:spMkLst>
            <pc:docMk/>
            <pc:sldMk cId="0" sldId="311"/>
            <ac:spMk id="3" creationId="{00000000-0000-0000-0000-000000000000}"/>
          </ac:spMkLst>
        </pc:spChg>
      </pc:sldChg>
    </pc:docChg>
  </pc:docChgLst>
  <pc:docChgLst>
    <pc:chgData name="Wood, Stacey (ASD-S)" userId="S::stacey.wood@nbed.nb.ca::d92d7501-2da4-4088-8f2d-2440109d19fd" providerId="AD" clId="Web-{2ED650BB-BFCE-6F71-E6E5-51BDB05C5674}"/>
    <pc:docChg chg="addSld delSld modSld sldOrd">
      <pc:chgData name="Wood, Stacey (ASD-S)" userId="S::stacey.wood@nbed.nb.ca::d92d7501-2da4-4088-8f2d-2440109d19fd" providerId="AD" clId="Web-{2ED650BB-BFCE-6F71-E6E5-51BDB05C5674}" dt="2018-10-02T13:31:54.068" v="530" actId="20577"/>
      <pc:docMkLst>
        <pc:docMk/>
      </pc:docMkLst>
      <pc:sldChg chg="modSp">
        <pc:chgData name="Wood, Stacey (ASD-S)" userId="S::stacey.wood@nbed.nb.ca::d92d7501-2da4-4088-8f2d-2440109d19fd" providerId="AD" clId="Web-{2ED650BB-BFCE-6F71-E6E5-51BDB05C5674}" dt="2018-10-02T12:58:27.044" v="56" actId="20577"/>
        <pc:sldMkLst>
          <pc:docMk/>
          <pc:sldMk cId="0" sldId="320"/>
        </pc:sldMkLst>
        <pc:spChg chg="mod">
          <ac:chgData name="Wood, Stacey (ASD-S)" userId="S::stacey.wood@nbed.nb.ca::d92d7501-2da4-4088-8f2d-2440109d19fd" providerId="AD" clId="Web-{2ED650BB-BFCE-6F71-E6E5-51BDB05C5674}" dt="2018-10-02T12:58:27.044" v="56" actId="20577"/>
          <ac:spMkLst>
            <pc:docMk/>
            <pc:sldMk cId="0" sldId="320"/>
            <ac:spMk id="3" creationId="{00000000-0000-0000-0000-000000000000}"/>
          </ac:spMkLst>
        </pc:spChg>
      </pc:sldChg>
      <pc:sldChg chg="modSp">
        <pc:chgData name="Wood, Stacey (ASD-S)" userId="S::stacey.wood@nbed.nb.ca::d92d7501-2da4-4088-8f2d-2440109d19fd" providerId="AD" clId="Web-{2ED650BB-BFCE-6F71-E6E5-51BDB05C5674}" dt="2018-10-02T13:02:05.870" v="180" actId="20577"/>
        <pc:sldMkLst>
          <pc:docMk/>
          <pc:sldMk cId="0" sldId="321"/>
        </pc:sldMkLst>
        <pc:spChg chg="mod">
          <ac:chgData name="Wood, Stacey (ASD-S)" userId="S::stacey.wood@nbed.nb.ca::d92d7501-2da4-4088-8f2d-2440109d19fd" providerId="AD" clId="Web-{2ED650BB-BFCE-6F71-E6E5-51BDB05C5674}" dt="2018-10-02T13:02:05.870" v="180" actId="20577"/>
          <ac:spMkLst>
            <pc:docMk/>
            <pc:sldMk cId="0" sldId="321"/>
            <ac:spMk id="3" creationId="{00000000-0000-0000-0000-000000000000}"/>
          </ac:spMkLst>
        </pc:spChg>
      </pc:sldChg>
      <pc:sldChg chg="modSp">
        <pc:chgData name="Wood, Stacey (ASD-S)" userId="S::stacey.wood@nbed.nb.ca::d92d7501-2da4-4088-8f2d-2440109d19fd" providerId="AD" clId="Web-{2ED650BB-BFCE-6F71-E6E5-51BDB05C5674}" dt="2018-10-02T13:02:33.402" v="186" actId="20577"/>
        <pc:sldMkLst>
          <pc:docMk/>
          <pc:sldMk cId="0" sldId="334"/>
        </pc:sldMkLst>
        <pc:spChg chg="mod">
          <ac:chgData name="Wood, Stacey (ASD-S)" userId="S::stacey.wood@nbed.nb.ca::d92d7501-2da4-4088-8f2d-2440109d19fd" providerId="AD" clId="Web-{2ED650BB-BFCE-6F71-E6E5-51BDB05C5674}" dt="2018-10-02T13:02:33.402" v="186" actId="20577"/>
          <ac:spMkLst>
            <pc:docMk/>
            <pc:sldMk cId="0" sldId="334"/>
            <ac:spMk id="2" creationId="{00000000-0000-0000-0000-000000000000}"/>
          </ac:spMkLst>
        </pc:spChg>
      </pc:sldChg>
      <pc:sldChg chg="del">
        <pc:chgData name="Wood, Stacey (ASD-S)" userId="S::stacey.wood@nbed.nb.ca::d92d7501-2da4-4088-8f2d-2440109d19fd" providerId="AD" clId="Web-{2ED650BB-BFCE-6F71-E6E5-51BDB05C5674}" dt="2018-10-02T13:04:00.314" v="195"/>
        <pc:sldMkLst>
          <pc:docMk/>
          <pc:sldMk cId="0" sldId="335"/>
        </pc:sldMkLst>
      </pc:sldChg>
      <pc:sldChg chg="modSp">
        <pc:chgData name="Wood, Stacey (ASD-S)" userId="S::stacey.wood@nbed.nb.ca::d92d7501-2da4-4088-8f2d-2440109d19fd" providerId="AD" clId="Web-{2ED650BB-BFCE-6F71-E6E5-51BDB05C5674}" dt="2018-10-02T13:04:29.268" v="199" actId="20577"/>
        <pc:sldMkLst>
          <pc:docMk/>
          <pc:sldMk cId="0" sldId="338"/>
        </pc:sldMkLst>
        <pc:spChg chg="mod">
          <ac:chgData name="Wood, Stacey (ASD-S)" userId="S::stacey.wood@nbed.nb.ca::d92d7501-2da4-4088-8f2d-2440109d19fd" providerId="AD" clId="Web-{2ED650BB-BFCE-6F71-E6E5-51BDB05C5674}" dt="2018-10-02T13:04:29.268" v="199" actId="20577"/>
          <ac:spMkLst>
            <pc:docMk/>
            <pc:sldMk cId="0" sldId="338"/>
            <ac:spMk id="2" creationId="{00000000-0000-0000-0000-000000000000}"/>
          </ac:spMkLst>
        </pc:spChg>
      </pc:sldChg>
      <pc:sldChg chg="modSp">
        <pc:chgData name="Wood, Stacey (ASD-S)" userId="S::stacey.wood@nbed.nb.ca::d92d7501-2da4-4088-8f2d-2440109d19fd" providerId="AD" clId="Web-{2ED650BB-BFCE-6F71-E6E5-51BDB05C5674}" dt="2018-10-02T13:03:51.469" v="193" actId="20577"/>
        <pc:sldMkLst>
          <pc:docMk/>
          <pc:sldMk cId="0" sldId="339"/>
        </pc:sldMkLst>
        <pc:spChg chg="mod">
          <ac:chgData name="Wood, Stacey (ASD-S)" userId="S::stacey.wood@nbed.nb.ca::d92d7501-2da4-4088-8f2d-2440109d19fd" providerId="AD" clId="Web-{2ED650BB-BFCE-6F71-E6E5-51BDB05C5674}" dt="2018-10-02T13:03:51.469" v="193" actId="20577"/>
          <ac:spMkLst>
            <pc:docMk/>
            <pc:sldMk cId="0" sldId="339"/>
            <ac:spMk id="2" creationId="{00000000-0000-0000-0000-000000000000}"/>
          </ac:spMkLst>
        </pc:spChg>
      </pc:sldChg>
      <pc:sldChg chg="del">
        <pc:chgData name="Wood, Stacey (ASD-S)" userId="S::stacey.wood@nbed.nb.ca::d92d7501-2da4-4088-8f2d-2440109d19fd" providerId="AD" clId="Web-{2ED650BB-BFCE-6F71-E6E5-51BDB05C5674}" dt="2018-10-02T13:04:12.549" v="196"/>
        <pc:sldMkLst>
          <pc:docMk/>
          <pc:sldMk cId="0" sldId="341"/>
        </pc:sldMkLst>
      </pc:sldChg>
      <pc:sldChg chg="del">
        <pc:chgData name="Wood, Stacey (ASD-S)" userId="S::stacey.wood@nbed.nb.ca::d92d7501-2da4-4088-8f2d-2440109d19fd" providerId="AD" clId="Web-{2ED650BB-BFCE-6F71-E6E5-51BDB05C5674}" dt="2018-10-02T13:04:48.285" v="201"/>
        <pc:sldMkLst>
          <pc:docMk/>
          <pc:sldMk cId="0" sldId="346"/>
        </pc:sldMkLst>
      </pc:sldChg>
      <pc:sldChg chg="del">
        <pc:chgData name="Wood, Stacey (ASD-S)" userId="S::stacey.wood@nbed.nb.ca::d92d7501-2da4-4088-8f2d-2440109d19fd" providerId="AD" clId="Web-{2ED650BB-BFCE-6F71-E6E5-51BDB05C5674}" dt="2018-10-02T13:04:22.127" v="197"/>
        <pc:sldMkLst>
          <pc:docMk/>
          <pc:sldMk cId="0" sldId="349"/>
        </pc:sldMkLst>
      </pc:sldChg>
      <pc:sldChg chg="modSp">
        <pc:chgData name="Wood, Stacey (ASD-S)" userId="S::stacey.wood@nbed.nb.ca::d92d7501-2da4-4088-8f2d-2440109d19fd" providerId="AD" clId="Web-{2ED650BB-BFCE-6F71-E6E5-51BDB05C5674}" dt="2018-10-02T13:10:36.776" v="225" actId="20577"/>
        <pc:sldMkLst>
          <pc:docMk/>
          <pc:sldMk cId="0" sldId="350"/>
        </pc:sldMkLst>
        <pc:spChg chg="mod">
          <ac:chgData name="Wood, Stacey (ASD-S)" userId="S::stacey.wood@nbed.nb.ca::d92d7501-2da4-4088-8f2d-2440109d19fd" providerId="AD" clId="Web-{2ED650BB-BFCE-6F71-E6E5-51BDB05C5674}" dt="2018-10-02T13:10:36.776" v="225" actId="20577"/>
          <ac:spMkLst>
            <pc:docMk/>
            <pc:sldMk cId="0" sldId="350"/>
            <ac:spMk id="2" creationId="{00000000-0000-0000-0000-000000000000}"/>
          </ac:spMkLst>
        </pc:spChg>
        <pc:spChg chg="mod">
          <ac:chgData name="Wood, Stacey (ASD-S)" userId="S::stacey.wood@nbed.nb.ca::d92d7501-2da4-4088-8f2d-2440109d19fd" providerId="AD" clId="Web-{2ED650BB-BFCE-6F71-E6E5-51BDB05C5674}" dt="2018-10-02T13:10:29.258" v="220" actId="20577"/>
          <ac:spMkLst>
            <pc:docMk/>
            <pc:sldMk cId="0" sldId="350"/>
            <ac:spMk id="3" creationId="{00000000-0000-0000-0000-000000000000}"/>
          </ac:spMkLst>
        </pc:spChg>
      </pc:sldChg>
      <pc:sldChg chg="del">
        <pc:chgData name="Wood, Stacey (ASD-S)" userId="S::stacey.wood@nbed.nb.ca::d92d7501-2da4-4088-8f2d-2440109d19fd" providerId="AD" clId="Web-{2ED650BB-BFCE-6F71-E6E5-51BDB05C5674}" dt="2018-10-02T13:05:26.851" v="202"/>
        <pc:sldMkLst>
          <pc:docMk/>
          <pc:sldMk cId="0" sldId="351"/>
        </pc:sldMkLst>
      </pc:sldChg>
      <pc:sldChg chg="modSp new ord">
        <pc:chgData name="Wood, Stacey (ASD-S)" userId="S::stacey.wood@nbed.nb.ca::d92d7501-2da4-4088-8f2d-2440109d19fd" providerId="AD" clId="Web-{2ED650BB-BFCE-6F71-E6E5-51BDB05C5674}" dt="2018-10-02T13:21:09.045" v="361" actId="20577"/>
        <pc:sldMkLst>
          <pc:docMk/>
          <pc:sldMk cId="1777098139" sldId="351"/>
        </pc:sldMkLst>
        <pc:spChg chg="mod">
          <ac:chgData name="Wood, Stacey (ASD-S)" userId="S::stacey.wood@nbed.nb.ca::d92d7501-2da4-4088-8f2d-2440109d19fd" providerId="AD" clId="Web-{2ED650BB-BFCE-6F71-E6E5-51BDB05C5674}" dt="2018-10-02T13:17:32.049" v="244" actId="20577"/>
          <ac:spMkLst>
            <pc:docMk/>
            <pc:sldMk cId="1777098139" sldId="351"/>
            <ac:spMk id="2" creationId="{02CAF2A4-B87A-42B1-B165-BA9E9A155C6E}"/>
          </ac:spMkLst>
        </pc:spChg>
        <pc:spChg chg="mod">
          <ac:chgData name="Wood, Stacey (ASD-S)" userId="S::stacey.wood@nbed.nb.ca::d92d7501-2da4-4088-8f2d-2440109d19fd" providerId="AD" clId="Web-{2ED650BB-BFCE-6F71-E6E5-51BDB05C5674}" dt="2018-10-02T13:21:09.045" v="361" actId="20577"/>
          <ac:spMkLst>
            <pc:docMk/>
            <pc:sldMk cId="1777098139" sldId="351"/>
            <ac:spMk id="3" creationId="{8C9A94A3-F9FF-4260-A998-69AC95EA4948}"/>
          </ac:spMkLst>
        </pc:spChg>
      </pc:sldChg>
      <pc:sldChg chg="del">
        <pc:chgData name="Wood, Stacey (ASD-S)" userId="S::stacey.wood@nbed.nb.ca::d92d7501-2da4-4088-8f2d-2440109d19fd" providerId="AD" clId="Web-{2ED650BB-BFCE-6F71-E6E5-51BDB05C5674}" dt="2018-10-02T13:06:24.431" v="208"/>
        <pc:sldMkLst>
          <pc:docMk/>
          <pc:sldMk cId="0" sldId="352"/>
        </pc:sldMkLst>
      </pc:sldChg>
      <pc:sldChg chg="modSp new">
        <pc:chgData name="Wood, Stacey (ASD-S)" userId="S::stacey.wood@nbed.nb.ca::d92d7501-2da4-4088-8f2d-2440109d19fd" providerId="AD" clId="Web-{2ED650BB-BFCE-6F71-E6E5-51BDB05C5674}" dt="2018-10-02T13:23:29.209" v="422" actId="20577"/>
        <pc:sldMkLst>
          <pc:docMk/>
          <pc:sldMk cId="1408134621" sldId="352"/>
        </pc:sldMkLst>
        <pc:spChg chg="mod">
          <ac:chgData name="Wood, Stacey (ASD-S)" userId="S::stacey.wood@nbed.nb.ca::d92d7501-2da4-4088-8f2d-2440109d19fd" providerId="AD" clId="Web-{2ED650BB-BFCE-6F71-E6E5-51BDB05C5674}" dt="2018-10-02T13:23:29.209" v="422" actId="20577"/>
          <ac:spMkLst>
            <pc:docMk/>
            <pc:sldMk cId="1408134621" sldId="352"/>
            <ac:spMk id="3" creationId="{F80CFAC6-857B-48FA-B6E8-5656ADE2AC20}"/>
          </ac:spMkLst>
        </pc:spChg>
      </pc:sldChg>
      <pc:sldChg chg="del">
        <pc:chgData name="Wood, Stacey (ASD-S)" userId="S::stacey.wood@nbed.nb.ca::d92d7501-2da4-4088-8f2d-2440109d19fd" providerId="AD" clId="Web-{2ED650BB-BFCE-6F71-E6E5-51BDB05C5674}" dt="2018-10-02T13:06:16.165" v="206"/>
        <pc:sldMkLst>
          <pc:docMk/>
          <pc:sldMk cId="0" sldId="353"/>
        </pc:sldMkLst>
      </pc:sldChg>
      <pc:sldChg chg="modSp new">
        <pc:chgData name="Wood, Stacey (ASD-S)" userId="S::stacey.wood@nbed.nb.ca::d92d7501-2da4-4088-8f2d-2440109d19fd" providerId="AD" clId="Web-{2ED650BB-BFCE-6F71-E6E5-51BDB05C5674}" dt="2018-10-02T13:31:54.051" v="529" actId="20577"/>
        <pc:sldMkLst>
          <pc:docMk/>
          <pc:sldMk cId="2752107686" sldId="353"/>
        </pc:sldMkLst>
        <pc:spChg chg="mod">
          <ac:chgData name="Wood, Stacey (ASD-S)" userId="S::stacey.wood@nbed.nb.ca::d92d7501-2da4-4088-8f2d-2440109d19fd" providerId="AD" clId="Web-{2ED650BB-BFCE-6F71-E6E5-51BDB05C5674}" dt="2018-10-02T13:31:54.051" v="529" actId="20577"/>
          <ac:spMkLst>
            <pc:docMk/>
            <pc:sldMk cId="2752107686" sldId="353"/>
            <ac:spMk id="3" creationId="{822FA043-2676-4419-85DD-830BF5B8A341}"/>
          </ac:spMkLst>
        </pc:spChg>
      </pc:sldChg>
      <pc:sldChg chg="del">
        <pc:chgData name="Wood, Stacey (ASD-S)" userId="S::stacey.wood@nbed.nb.ca::d92d7501-2da4-4088-8f2d-2440109d19fd" providerId="AD" clId="Web-{2ED650BB-BFCE-6F71-E6E5-51BDB05C5674}" dt="2018-10-02T13:05:57.539" v="205"/>
        <pc:sldMkLst>
          <pc:docMk/>
          <pc:sldMk cId="0" sldId="354"/>
        </pc:sldMkLst>
      </pc:sldChg>
      <pc:sldChg chg="del">
        <pc:chgData name="Wood, Stacey (ASD-S)" userId="S::stacey.wood@nbed.nb.ca::d92d7501-2da4-4088-8f2d-2440109d19fd" providerId="AD" clId="Web-{2ED650BB-BFCE-6F71-E6E5-51BDB05C5674}" dt="2018-10-02T13:05:49.039" v="203"/>
        <pc:sldMkLst>
          <pc:docMk/>
          <pc:sldMk cId="0" sldId="355"/>
        </pc:sldMkLst>
      </pc:sldChg>
      <pc:sldChg chg="del">
        <pc:chgData name="Wood, Stacey (ASD-S)" userId="S::stacey.wood@nbed.nb.ca::d92d7501-2da4-4088-8f2d-2440109d19fd" providerId="AD" clId="Web-{2ED650BB-BFCE-6F71-E6E5-51BDB05C5674}" dt="2018-10-02T13:05:52.336" v="204"/>
        <pc:sldMkLst>
          <pc:docMk/>
          <pc:sldMk cId="0" sldId="356"/>
        </pc:sldMkLst>
      </pc:sldChg>
      <pc:sldChg chg="del">
        <pc:chgData name="Wood, Stacey (ASD-S)" userId="S::stacey.wood@nbed.nb.ca::d92d7501-2da4-4088-8f2d-2440109d19fd" providerId="AD" clId="Web-{2ED650BB-BFCE-6F71-E6E5-51BDB05C5674}" dt="2018-10-02T13:06:20.197" v="207"/>
        <pc:sldMkLst>
          <pc:docMk/>
          <pc:sldMk cId="0" sldId="357"/>
        </pc:sldMkLst>
      </pc:sldChg>
      <pc:sldChg chg="del">
        <pc:chgData name="Wood, Stacey (ASD-S)" userId="S::stacey.wood@nbed.nb.ca::d92d7501-2da4-4088-8f2d-2440109d19fd" providerId="AD" clId="Web-{2ED650BB-BFCE-6F71-E6E5-51BDB05C5674}" dt="2018-10-02T13:06:28.494" v="209"/>
        <pc:sldMkLst>
          <pc:docMk/>
          <pc:sldMk cId="0" sldId="358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9314" y="596019"/>
            <a:ext cx="7510506" cy="3213982"/>
          </a:xfrm>
        </p:spPr>
        <p:txBody>
          <a:bodyPr anchor="b">
            <a:normAutofit/>
          </a:bodyPr>
          <a:lstStyle>
            <a:lvl1pPr algn="ctr">
              <a:defRPr sz="40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9314" y="3886200"/>
            <a:ext cx="7510506" cy="2219108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0" scaled="1"/>
                  <a:tileRect/>
                </a:gra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AE865-4E51-4E73-AFFB-E2225267B6C2}" type="datetimeFigureOut">
              <a:rPr lang="en-US" smtClean="0"/>
              <a:pPr/>
              <a:t>1/29/2019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E13E8-1AC9-4F47-A8F6-0C9CBFDC6653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2839111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677" y="4377485"/>
            <a:ext cx="7413007" cy="907505"/>
          </a:xfrm>
        </p:spPr>
        <p:txBody>
          <a:bodyPr anchor="b">
            <a:normAutofit/>
          </a:bodyPr>
          <a:lstStyle>
            <a:lvl1pPr algn="l">
              <a:defRPr sz="2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17678" y="996188"/>
            <a:ext cx="7301427" cy="298112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7677" y="5284990"/>
            <a:ext cx="7413007" cy="81707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AE865-4E51-4E73-AFFB-E2225267B6C2}" type="datetimeFigureOut">
              <a:rPr lang="en-US" smtClean="0"/>
              <a:pPr/>
              <a:t>1/29/2019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7678" y="6181344"/>
            <a:ext cx="5337278" cy="365125"/>
          </a:xfrm>
        </p:spPr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E13E8-1AC9-4F47-A8F6-0C9CBFDC6653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614759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347" y="596018"/>
            <a:ext cx="7511474" cy="3137782"/>
          </a:xfrm>
        </p:spPr>
        <p:txBody>
          <a:bodyPr anchor="ctr">
            <a:normAutofit/>
          </a:bodyPr>
          <a:lstStyle>
            <a:lvl1pPr algn="l">
              <a:defRPr sz="28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8347" y="4343400"/>
            <a:ext cx="7511474" cy="1758660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AE865-4E51-4E73-AFFB-E2225267B6C2}" type="datetimeFigureOut">
              <a:rPr lang="en-US" smtClean="0"/>
              <a:pPr/>
              <a:t>1/29/2019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E13E8-1AC9-4F47-A8F6-0C9CBFDC6653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588122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583818" y="86027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888822" y="2985923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942" y="596018"/>
            <a:ext cx="6974115" cy="3044079"/>
          </a:xfrm>
        </p:spPr>
        <p:txBody>
          <a:bodyPr anchor="ctr">
            <a:normAutofit/>
          </a:bodyPr>
          <a:lstStyle>
            <a:lvl1pPr algn="l">
              <a:defRPr sz="2800" b="0" cap="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256436" y="3650606"/>
            <a:ext cx="6631128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4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8347" y="4641206"/>
            <a:ext cx="7511473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0" scaled="1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AE865-4E51-4E73-AFFB-E2225267B6C2}" type="datetimeFigureOut">
              <a:rPr lang="en-US" smtClean="0"/>
              <a:pPr/>
              <a:t>1/29/2019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E13E8-1AC9-4F47-A8F6-0C9CBFDC6653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813333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347" y="3603566"/>
            <a:ext cx="7512338" cy="1468800"/>
          </a:xfrm>
        </p:spPr>
        <p:txBody>
          <a:bodyPr anchor="b">
            <a:normAutofit/>
          </a:bodyPr>
          <a:lstStyle>
            <a:lvl1pPr algn="l">
              <a:defRPr sz="28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1015" y="5072366"/>
            <a:ext cx="7512339" cy="102969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AE865-4E51-4E73-AFFB-E2225267B6C2}" type="datetimeFigureOut">
              <a:rPr lang="en-US" smtClean="0"/>
              <a:pPr/>
              <a:t>1/29/2019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E13E8-1AC9-4F47-A8F6-0C9CBFDC6653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849758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583818" y="75385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887556" y="287949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942" y="596018"/>
            <a:ext cx="6974115" cy="2844369"/>
          </a:xfrm>
        </p:spPr>
        <p:txBody>
          <a:bodyPr anchor="ctr">
            <a:normAutofit/>
          </a:bodyPr>
          <a:lstStyle>
            <a:lvl1pPr algn="l">
              <a:defRPr sz="2800" b="0" cap="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818347" y="3886200"/>
            <a:ext cx="7512338" cy="105366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0" scaled="1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8347" y="4939862"/>
            <a:ext cx="7512338" cy="1162198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AE865-4E51-4E73-AFFB-E2225267B6C2}" type="datetimeFigureOut">
              <a:rPr lang="en-US" smtClean="0"/>
              <a:pPr/>
              <a:t>1/29/2019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E13E8-1AC9-4F47-A8F6-0C9CBFDC6653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800691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346" y="596018"/>
            <a:ext cx="7511473" cy="2756783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800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818346" y="3682941"/>
            <a:ext cx="7511473" cy="1049283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8347" y="4732224"/>
            <a:ext cx="7511472" cy="1369836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AE865-4E51-4E73-AFFB-E2225267B6C2}" type="datetimeFigureOut">
              <a:rPr lang="en-US" smtClean="0"/>
              <a:pPr/>
              <a:t>1/29/2019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E13E8-1AC9-4F47-A8F6-0C9CBFDC6653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981241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818347" y="596018"/>
            <a:ext cx="7511473" cy="131248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AE865-4E51-4E73-AFFB-E2225267B6C2}" type="datetimeFigureOut">
              <a:rPr lang="en-US" smtClean="0"/>
              <a:pPr/>
              <a:t>1/29/2019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E13E8-1AC9-4F47-A8F6-0C9CBFDC6653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1596284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1708" y="596018"/>
            <a:ext cx="1778112" cy="550604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8347" y="596018"/>
            <a:ext cx="5624137" cy="5506042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AE865-4E51-4E73-AFFB-E2225267B6C2}" type="datetimeFigureOut">
              <a:rPr lang="en-US" smtClean="0"/>
              <a:pPr/>
              <a:t>1/29/2019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E13E8-1AC9-4F47-A8F6-0C9CBFDC6653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828336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AE865-4E51-4E73-AFFB-E2225267B6C2}" type="datetimeFigureOut">
              <a:rPr lang="en-US" smtClean="0"/>
              <a:pPr/>
              <a:t>1/29/2019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E13E8-1AC9-4F47-A8F6-0C9CBFDC6653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726399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9314" y="3270698"/>
            <a:ext cx="7510506" cy="1823305"/>
          </a:xfrm>
        </p:spPr>
        <p:txBody>
          <a:bodyPr anchor="b">
            <a:normAutofit/>
          </a:bodyPr>
          <a:lstStyle>
            <a:lvl1pPr algn="r">
              <a:defRPr sz="28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9314" y="5103810"/>
            <a:ext cx="7510506" cy="99825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AE865-4E51-4E73-AFFB-E2225267B6C2}" type="datetimeFigureOut">
              <a:rPr lang="en-US" smtClean="0"/>
              <a:pPr/>
              <a:t>1/29/2019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E13E8-1AC9-4F47-A8F6-0C9CBFDC6653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2497945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8347" y="2060898"/>
            <a:ext cx="3685073" cy="4031331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0580" y="2060898"/>
            <a:ext cx="3689239" cy="4031330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AE865-4E51-4E73-AFFB-E2225267B6C2}" type="datetimeFigureOut">
              <a:rPr lang="en-US" smtClean="0"/>
              <a:pPr/>
              <a:t>1/29/2019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E13E8-1AC9-4F47-A8F6-0C9CBFDC6653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312952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6306" y="2060898"/>
            <a:ext cx="3397113" cy="733596"/>
          </a:xfrm>
        </p:spPr>
        <p:txBody>
          <a:bodyPr anchor="b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8347" y="2786027"/>
            <a:ext cx="3685073" cy="3316033"/>
          </a:xfrm>
        </p:spPr>
        <p:txBody>
          <a:bodyPr anchor="t"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10150" y="2060898"/>
            <a:ext cx="3419670" cy="725129"/>
          </a:xfrm>
        </p:spPr>
        <p:txBody>
          <a:bodyPr anchor="b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65" y="2786027"/>
            <a:ext cx="3701520" cy="3316033"/>
          </a:xfrm>
        </p:spPr>
        <p:txBody>
          <a:bodyPr anchor="t"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AE865-4E51-4E73-AFFB-E2225267B6C2}" type="datetimeFigureOut">
              <a:rPr lang="en-US" smtClean="0"/>
              <a:pPr/>
              <a:t>1/29/2019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E13E8-1AC9-4F47-A8F6-0C9CBFDC6653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362798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AE865-4E51-4E73-AFFB-E2225267B6C2}" type="datetimeFigureOut">
              <a:rPr lang="en-US" smtClean="0"/>
              <a:pPr/>
              <a:t>1/29/2019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E13E8-1AC9-4F47-A8F6-0C9CBFDC6653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675708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AE865-4E51-4E73-AFFB-E2225267B6C2}" type="datetimeFigureOut">
              <a:rPr lang="en-US" smtClean="0"/>
              <a:pPr/>
              <a:t>1/29/2019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E13E8-1AC9-4F47-A8F6-0C9CBFDC6653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1917371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347" y="1754928"/>
            <a:ext cx="2729523" cy="1371600"/>
          </a:xfrm>
        </p:spPr>
        <p:txBody>
          <a:bodyPr anchor="b">
            <a:normAutofit/>
          </a:bodyPr>
          <a:lstStyle>
            <a:lvl1pPr algn="l">
              <a:defRPr sz="22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28856" y="596018"/>
            <a:ext cx="4500964" cy="5506041"/>
          </a:xfrm>
        </p:spPr>
        <p:txBody>
          <a:bodyPr anchor="ctr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8347" y="3126528"/>
            <a:ext cx="2729523" cy="18288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AE865-4E51-4E73-AFFB-E2225267B6C2}" type="datetimeFigureOut">
              <a:rPr lang="en-US" smtClean="0"/>
              <a:pPr/>
              <a:t>1/29/2019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E13E8-1AC9-4F47-A8F6-0C9CBFDC6653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1838497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347" y="1898269"/>
            <a:ext cx="4423803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15442" y="-18288"/>
            <a:ext cx="2500062" cy="6903720"/>
          </a:xfr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080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7318" y="3269869"/>
            <a:ext cx="4423803" cy="18288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23649" y="6181344"/>
            <a:ext cx="718502" cy="365125"/>
          </a:xfrm>
        </p:spPr>
        <p:txBody>
          <a:bodyPr/>
          <a:lstStyle/>
          <a:p>
            <a:fld id="{9A9AE865-4E51-4E73-AFFB-E2225267B6C2}" type="datetimeFigureOut">
              <a:rPr lang="en-US" smtClean="0"/>
              <a:pPr/>
              <a:t>1/29/2019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18348" y="6181344"/>
            <a:ext cx="37053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24262" y="6181344"/>
            <a:ext cx="305186" cy="329250"/>
          </a:xfrm>
        </p:spPr>
        <p:txBody>
          <a:bodyPr/>
          <a:lstStyle/>
          <a:p>
            <a:fld id="{2FDE13E8-1AC9-4F47-A8F6-0C9CBFDC6653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93840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8347" y="596018"/>
            <a:ext cx="7511473" cy="13124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8348" y="2060898"/>
            <a:ext cx="7511472" cy="40411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51708" y="6178260"/>
            <a:ext cx="12874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9A9AE865-4E51-4E73-AFFB-E2225267B6C2}" type="datetimeFigureOut">
              <a:rPr lang="en-US" smtClean="0"/>
              <a:pPr/>
              <a:t>1/29/2019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18347" y="6178260"/>
            <a:ext cx="56241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17202" y="6178260"/>
            <a:ext cx="4134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2FDE13E8-1AC9-4F47-A8F6-0C9CBFDC6653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8566834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13" r:id="rId1"/>
    <p:sldLayoutId id="2147483914" r:id="rId2"/>
    <p:sldLayoutId id="2147483915" r:id="rId3"/>
    <p:sldLayoutId id="2147483916" r:id="rId4"/>
    <p:sldLayoutId id="2147483917" r:id="rId5"/>
    <p:sldLayoutId id="2147483918" r:id="rId6"/>
    <p:sldLayoutId id="2147483919" r:id="rId7"/>
    <p:sldLayoutId id="2147483920" r:id="rId8"/>
    <p:sldLayoutId id="2147483921" r:id="rId9"/>
    <p:sldLayoutId id="2147483922" r:id="rId10"/>
    <p:sldLayoutId id="2147483923" r:id="rId11"/>
    <p:sldLayoutId id="2147483924" r:id="rId12"/>
    <p:sldLayoutId id="2147483925" r:id="rId13"/>
    <p:sldLayoutId id="2147483926" r:id="rId14"/>
    <p:sldLayoutId id="2147483927" r:id="rId15"/>
    <p:sldLayoutId id="2147483928" r:id="rId16"/>
    <p:sldLayoutId id="214748392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2800" kern="1200" cap="all">
          <a:ln w="3175" cmpd="sng">
            <a:noFill/>
          </a:ln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400000" scaled="0"/>
            <a:tileRect/>
          </a:gradFill>
          <a:effectLst>
            <a:glow rad="38100">
              <a:schemeClr val="bg1">
                <a:lumMod val="65000"/>
                <a:lumOff val="35000"/>
                <a:alpha val="40000"/>
              </a:schemeClr>
            </a:glow>
            <a:outerShdw blurRad="28575" dist="38100" dir="1404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30000"/>
        <a:buFont typeface="Arial"/>
        <a:buChar char="•"/>
        <a:defRPr sz="18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40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30000"/>
        <a:buFont typeface="Arial"/>
        <a:buChar char="•"/>
        <a:defRPr sz="16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40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3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40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3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40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3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40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30000"/>
        <a:buFont typeface="Arial"/>
        <a:buChar char="•"/>
        <a:defRPr sz="11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40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30000"/>
        <a:buFont typeface="Arial"/>
        <a:buChar char="•"/>
        <a:defRPr sz="11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40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30000"/>
        <a:buFont typeface="Arial"/>
        <a:buChar char="•"/>
        <a:defRPr sz="11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40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1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40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goo.gl/forms/o4HFazlN1yzhNVcl1" TargetMode="External"/><Relationship Id="rId2" Type="http://schemas.openxmlformats.org/officeDocument/2006/relationships/hyperlink" Target="http://entrepreneur-1794303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hyperlink" Target="https://www.youtube.com/watch?v=5WiDIhIkPoM" TargetMode="Externa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hyperlink" Target="https://www.youtube.com/watch?v=saQK8Y4h2uM" TargetMode="Externa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ji5_MqicxSo" TargetMode="External"/><Relationship Id="rId2" Type="http://schemas.openxmlformats.org/officeDocument/2006/relationships/hyperlink" Target="https://www.youtube.com/watch?v=ji5_MqicxSo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hyperlink" Target="http://en.wikipedia.org/wiki/File:RandyPausch_Wiki_2.jpg" TargetMode="Externa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hyperlink" Target="https://nbcc.ca/entrepreneurship/oasis" TargetMode="External"/><Relationship Id="rId3" Type="http://schemas.openxmlformats.org/officeDocument/2006/relationships/image" Target="../media/image24.png"/><Relationship Id="rId7" Type="http://schemas.openxmlformats.org/officeDocument/2006/relationships/hyperlink" Target="https://www.startupcan.ca/" TargetMode="Externa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facebook.com/startupmiramichi/" TargetMode="External"/><Relationship Id="rId5" Type="http://schemas.openxmlformats.org/officeDocument/2006/relationships/hyperlink" Target="http://www.mypie.ca/" TargetMode="External"/><Relationship Id="rId4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SiLIWoyxQU8&amp;feature=youtu.be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54834" y="2596458"/>
            <a:ext cx="7510506" cy="381000"/>
          </a:xfrm>
        </p:spPr>
        <p:txBody>
          <a:bodyPr>
            <a:noAutofit/>
          </a:bodyPr>
          <a:lstStyle/>
          <a:p>
            <a:r>
              <a:rPr lang="en-US" sz="3600" dirty="0"/>
              <a:t>Mr. </a:t>
            </a:r>
            <a:r>
              <a:rPr lang="en-US" sz="3600" dirty="0" err="1" smtClean="0"/>
              <a:t>Hallihan</a:t>
            </a:r>
            <a:endParaRPr lang="en-CA" sz="36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152400"/>
            <a:ext cx="7953375" cy="244198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3272880"/>
            <a:ext cx="4572000" cy="3429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" y="3741533"/>
            <a:ext cx="3733800" cy="249169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228600"/>
            <a:ext cx="8305800" cy="1981200"/>
          </a:xfrm>
        </p:spPr>
        <p:txBody>
          <a:bodyPr vert="horz" anchor="t">
            <a:normAutofit/>
          </a:bodyPr>
          <a:lstStyle/>
          <a:p>
            <a:pPr marL="0" indent="0">
              <a:buNone/>
            </a:pPr>
            <a:r>
              <a:rPr lang="en-US" sz="5400" b="1" dirty="0" smtClean="0"/>
              <a:t>What Is An Entrepreneur?</a:t>
            </a:r>
            <a:endParaRPr lang="en-US" sz="5400" b="1" dirty="0"/>
          </a:p>
          <a:p>
            <a:pPr lvl="1"/>
            <a:r>
              <a:rPr lang="en-US" sz="2400" dirty="0"/>
              <a:t>Read the attached article and answer </a:t>
            </a:r>
            <a:r>
              <a:rPr lang="en-US" sz="2400" dirty="0" smtClean="0"/>
              <a:t>these </a:t>
            </a:r>
            <a:r>
              <a:rPr lang="en-US" sz="2400" dirty="0"/>
              <a:t>questions </a:t>
            </a:r>
            <a:r>
              <a:rPr lang="en-US" dirty="0" smtClean="0">
                <a:hlinkClick r:id="rId2"/>
              </a:rPr>
              <a:t>https</a:t>
            </a:r>
            <a:r>
              <a:rPr lang="en-US" dirty="0">
                <a:hlinkClick r:id="rId2"/>
              </a:rPr>
              <a:t>://www.thebalancesmb.com/entrepreneur-what-is-an-entrepreneur-1794303</a:t>
            </a:r>
          </a:p>
          <a:p>
            <a:pPr lvl="1"/>
            <a:endParaRPr lang="en-US" dirty="0"/>
          </a:p>
          <a:p>
            <a:pPr lvl="1" indent="0">
              <a:buNone/>
            </a:pPr>
            <a:endParaRPr lang="en-US" dirty="0" smtClean="0">
              <a:solidFill>
                <a:srgbClr val="646B86"/>
              </a:solidFill>
            </a:endParaRPr>
          </a:p>
          <a:p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pPr>
              <a:buNone/>
            </a:pPr>
            <a:endParaRPr lang="en-CA" dirty="0" smtClean="0"/>
          </a:p>
          <a:p>
            <a:endParaRPr lang="en-CA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304800" y="2194034"/>
            <a:ext cx="8534400" cy="3597166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/>
              <a:buChar char="•"/>
              <a:defRPr sz="18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/>
              <a:buChar char="•"/>
              <a:defRPr sz="16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/>
              <a:buChar char="•"/>
              <a:defRPr sz="14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/>
              <a:buChar char="•"/>
              <a:defRPr sz="14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/>
              <a:buChar char="•"/>
              <a:defRPr sz="11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/>
              <a:buChar char="•"/>
              <a:defRPr sz="11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/>
              <a:buChar char="•"/>
              <a:defRPr sz="11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1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/>
              <a:buNone/>
            </a:pPr>
            <a:r>
              <a:rPr lang="en-US" sz="3200" b="1" dirty="0" smtClean="0"/>
              <a:t>Article Questions…Answer for Homework!</a:t>
            </a:r>
          </a:p>
          <a:p>
            <a:pPr>
              <a:buFont typeface="Arial"/>
              <a:buNone/>
            </a:pP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What are the types of entrepreneurs that the article identifies.  Can you think of any types that might be missing?</a:t>
            </a:r>
          </a:p>
          <a:p>
            <a:pPr marL="514350" indent="-514350">
              <a:buFont typeface="+mj-lt"/>
              <a:buAutoNum type="arabicPeriod"/>
            </a:pP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There are several characteristics listed in the article.  What do you think are </a:t>
            </a:r>
            <a:r>
              <a:rPr lang="en-US" dirty="0" smtClean="0"/>
              <a:t>the </a:t>
            </a:r>
            <a:r>
              <a:rPr lang="en-US" dirty="0" smtClean="0"/>
              <a:t>top 3 and why?</a:t>
            </a:r>
          </a:p>
          <a:p>
            <a:pPr marL="514350" indent="-514350">
              <a:buFont typeface="+mj-lt"/>
              <a:buAutoNum type="arabicPeriod"/>
            </a:pP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In your opinion, are entrepreneurs </a:t>
            </a:r>
            <a:r>
              <a:rPr lang="en-US" b="1" dirty="0" smtClean="0"/>
              <a:t>born</a:t>
            </a:r>
            <a:r>
              <a:rPr lang="en-US" dirty="0" smtClean="0"/>
              <a:t> to be successful, or are they </a:t>
            </a:r>
            <a:r>
              <a:rPr lang="en-US" b="1" dirty="0" smtClean="0"/>
              <a:t>made</a:t>
            </a:r>
            <a:r>
              <a:rPr lang="en-US" dirty="0" smtClean="0"/>
              <a:t>? In other words, could anyone become a successful entrepreneur?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endParaRPr lang="en-CA" dirty="0"/>
          </a:p>
        </p:txBody>
      </p:sp>
      <p:sp>
        <p:nvSpPr>
          <p:cNvPr id="2" name="Rectangle 1"/>
          <p:cNvSpPr/>
          <p:nvPr/>
        </p:nvSpPr>
        <p:spPr>
          <a:xfrm>
            <a:off x="914400" y="5778062"/>
            <a:ext cx="8382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hlinkClick r:id="rId3"/>
              </a:rPr>
              <a:t>Respond Using Google Forms... Link on my teacher homepage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b="1" dirty="0" smtClean="0"/>
              <a:t>Types of entrepreneurs…</a:t>
            </a:r>
            <a:endParaRPr lang="en-US" sz="440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6668434"/>
              </p:ext>
            </p:extLst>
          </p:nvPr>
        </p:nvGraphicFramePr>
        <p:xfrm>
          <a:off x="817563" y="2060575"/>
          <a:ext cx="7512050" cy="4211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20837"/>
                <a:gridCol w="5891213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Type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Description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Small Business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Any business with less than 500 employees</a:t>
                      </a:r>
                    </a:p>
                    <a:p>
                      <a:r>
                        <a:rPr lang="en-US" dirty="0" smtClean="0"/>
                        <a:t>Examples: Partnerships, Sole Proprietors,</a:t>
                      </a:r>
                      <a:r>
                        <a:rPr lang="en-US" baseline="0" dirty="0" smtClean="0"/>
                        <a:t> Local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Home-Based</a:t>
                      </a:r>
                    </a:p>
                    <a:p>
                      <a:r>
                        <a:rPr lang="en-US" dirty="0" smtClean="0"/>
                        <a:t>Business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 small</a:t>
                      </a:r>
                      <a:r>
                        <a:rPr lang="en-US" baseline="0" dirty="0" smtClean="0"/>
                        <a:t> business that it is run from home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Online Business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Business</a:t>
                      </a:r>
                      <a:r>
                        <a:rPr lang="en-US" baseline="0" dirty="0" smtClean="0"/>
                        <a:t> is run online…can be small, home or even large </a:t>
                      </a:r>
                      <a:r>
                        <a:rPr lang="en-US" baseline="0" dirty="0" err="1" smtClean="0"/>
                        <a:t>coorporations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Inventors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In order to become an entrepreneur one needs to go beyond the</a:t>
                      </a:r>
                      <a:r>
                        <a:rPr lang="en-US" baseline="0" dirty="0" smtClean="0"/>
                        <a:t> idea stage and get it to market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Serial Entrepreneur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Starting</a:t>
                      </a:r>
                      <a:r>
                        <a:rPr lang="en-US" baseline="0" dirty="0" smtClean="0"/>
                        <a:t> a business, sell it and invest in another…having multiple businesses on the go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Lifestyle Entrepreneur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 business built upon their interests</a:t>
                      </a:r>
                      <a:r>
                        <a:rPr lang="en-US" baseline="0" dirty="0" smtClean="0"/>
                        <a:t> and passion so that the business supports their lifestyle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18933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04800"/>
            <a:ext cx="8534400" cy="758952"/>
          </a:xfrm>
        </p:spPr>
        <p:txBody>
          <a:bodyPr>
            <a:noAutofit/>
          </a:bodyPr>
          <a:lstStyle/>
          <a:p>
            <a:r>
              <a:rPr lang="en-US" sz="4400" b="1" dirty="0"/>
              <a:t>Do you have what it takes?</a:t>
            </a:r>
            <a:endParaRPr lang="en-CA" sz="4400" b="1" dirty="0"/>
          </a:p>
        </p:txBody>
      </p:sp>
      <p:pic>
        <p:nvPicPr>
          <p:cNvPr id="4" name="Picture 8" descr="j043879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5000" y="1447800"/>
            <a:ext cx="5257800" cy="5120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-138171"/>
            <a:ext cx="8762999" cy="1312480"/>
          </a:xfrm>
        </p:spPr>
        <p:txBody>
          <a:bodyPr>
            <a:normAutofit/>
          </a:bodyPr>
          <a:lstStyle/>
          <a:p>
            <a:r>
              <a:rPr lang="en-US" sz="3200" b="1" dirty="0"/>
              <a:t>Answer yes or no to the following:</a:t>
            </a:r>
            <a:endParaRPr lang="en-CA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30563" y="1312803"/>
            <a:ext cx="7511472" cy="106330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800" dirty="0"/>
              <a:t>1) Would you like to be your own boss? </a:t>
            </a:r>
          </a:p>
          <a:p>
            <a:pPr>
              <a:buNone/>
            </a:pPr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2514600"/>
            <a:ext cx="3855574" cy="380500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3000" y="228600"/>
            <a:ext cx="7511472" cy="1596702"/>
          </a:xfrm>
        </p:spPr>
        <p:txBody>
          <a:bodyPr/>
          <a:lstStyle/>
          <a:p>
            <a:pPr>
              <a:buNone/>
            </a:pPr>
            <a:r>
              <a:rPr lang="en-US" sz="2800" dirty="0"/>
              <a:t>2) Do you have a high level of energy? </a:t>
            </a:r>
          </a:p>
          <a:p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3200" y="1447800"/>
            <a:ext cx="3601517" cy="4800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52400"/>
            <a:ext cx="8458200" cy="1901502"/>
          </a:xfrm>
        </p:spPr>
        <p:txBody>
          <a:bodyPr/>
          <a:lstStyle/>
          <a:p>
            <a:pPr>
              <a:buNone/>
            </a:pPr>
            <a:r>
              <a:rPr lang="en-US" sz="2800" dirty="0"/>
              <a:t>3) Are you willing to risk losing money or personal assets? </a:t>
            </a:r>
          </a:p>
          <a:p>
            <a:pPr>
              <a:buNone/>
            </a:pPr>
            <a:endParaRPr lang="en-CA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0" y="2023422"/>
            <a:ext cx="6172200" cy="41122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52400"/>
            <a:ext cx="8915400" cy="2206302"/>
          </a:xfrm>
        </p:spPr>
        <p:txBody>
          <a:bodyPr/>
          <a:lstStyle/>
          <a:p>
            <a:pPr>
              <a:buNone/>
            </a:pPr>
            <a:r>
              <a:rPr lang="en-US" sz="3200" dirty="0"/>
              <a:t>4) Are you able to inspire and energize others? </a:t>
            </a:r>
          </a:p>
          <a:p>
            <a:pPr>
              <a:buNone/>
            </a:pPr>
            <a:endParaRPr lang="en-CA" dirty="0"/>
          </a:p>
        </p:txBody>
      </p:sp>
      <p:pic>
        <p:nvPicPr>
          <p:cNvPr id="7170" name="Picture 2" descr="http://shawnram.files.wordpress.com/2010/09/leader-carried-by-followers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2396" y="1600200"/>
            <a:ext cx="4835407" cy="4572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457200"/>
            <a:ext cx="7511472" cy="1672902"/>
          </a:xfrm>
        </p:spPr>
        <p:txBody>
          <a:bodyPr/>
          <a:lstStyle/>
          <a:p>
            <a:pPr>
              <a:buNone/>
            </a:pPr>
            <a:r>
              <a:rPr lang="en-US" sz="4400" dirty="0"/>
              <a:t>5) Are you strong willed? </a:t>
            </a:r>
          </a:p>
          <a:p>
            <a:pPr>
              <a:buNone/>
            </a:pPr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4600" y="1600200"/>
            <a:ext cx="4724400" cy="4724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76200"/>
            <a:ext cx="8686800" cy="1825302"/>
          </a:xfrm>
        </p:spPr>
        <p:txBody>
          <a:bodyPr/>
          <a:lstStyle/>
          <a:p>
            <a:pPr>
              <a:buNone/>
            </a:pPr>
            <a:r>
              <a:rPr lang="en-US" sz="2800" dirty="0"/>
              <a:t>6) Do you have an ability to learn from failures? </a:t>
            </a:r>
          </a:p>
          <a:p>
            <a:pPr>
              <a:buNone/>
            </a:pPr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752600"/>
            <a:ext cx="7289074" cy="411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228600"/>
            <a:ext cx="8610600" cy="1825302"/>
          </a:xfrm>
        </p:spPr>
        <p:txBody>
          <a:bodyPr/>
          <a:lstStyle/>
          <a:p>
            <a:pPr>
              <a:buNone/>
            </a:pPr>
            <a:r>
              <a:rPr lang="en-US" sz="2800" dirty="0"/>
              <a:t>7) Are you willing to devote a lot of time </a:t>
            </a:r>
            <a:r>
              <a:rPr lang="en-US" sz="2800" dirty="0" smtClean="0"/>
              <a:t>and</a:t>
            </a:r>
          </a:p>
          <a:p>
            <a:pPr>
              <a:buNone/>
            </a:pPr>
            <a:r>
              <a:rPr lang="en-US" sz="2800" dirty="0"/>
              <a:t> </a:t>
            </a:r>
            <a:r>
              <a:rPr lang="en-US" sz="2800" dirty="0" smtClean="0"/>
              <a:t>   </a:t>
            </a:r>
            <a:r>
              <a:rPr lang="en-US" sz="2800" dirty="0"/>
              <a:t>effort </a:t>
            </a:r>
            <a:r>
              <a:rPr lang="en-US" sz="2800" dirty="0" smtClean="0"/>
              <a:t>to </a:t>
            </a:r>
            <a:r>
              <a:rPr lang="en-US" sz="2800" dirty="0"/>
              <a:t>your ideas? </a:t>
            </a:r>
          </a:p>
          <a:p>
            <a:pPr>
              <a:buNone/>
            </a:pPr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8700" y="1676400"/>
            <a:ext cx="6858000" cy="4572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8655" y="457200"/>
            <a:ext cx="7796420" cy="1312480"/>
          </a:xfrm>
        </p:spPr>
        <p:txBody>
          <a:bodyPr>
            <a:normAutofit/>
          </a:bodyPr>
          <a:lstStyle/>
          <a:p>
            <a:r>
              <a:rPr lang="en-US" sz="4000" b="1" dirty="0"/>
              <a:t>Why take Entrepreneurship?</a:t>
            </a:r>
            <a:endParaRPr lang="en-CA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vert="horz" anchor="t">
            <a:normAutofit fontScale="92500" lnSpcReduction="20000"/>
          </a:bodyPr>
          <a:lstStyle/>
          <a:p>
            <a:r>
              <a:rPr lang="en-US" sz="2600" dirty="0"/>
              <a:t>It is a practical, hands-on class.</a:t>
            </a:r>
          </a:p>
          <a:p>
            <a:endParaRPr lang="en-US" sz="2600" dirty="0"/>
          </a:p>
          <a:p>
            <a:r>
              <a:rPr lang="en-US" sz="2600" dirty="0"/>
              <a:t>Social Entrepreneurship </a:t>
            </a:r>
            <a:r>
              <a:rPr lang="en-US" sz="2600" b="1" dirty="0"/>
              <a:t>can change the world</a:t>
            </a:r>
            <a:r>
              <a:rPr lang="en-US" sz="2600" dirty="0"/>
              <a:t>.</a:t>
            </a:r>
          </a:p>
          <a:p>
            <a:pPr>
              <a:buNone/>
            </a:pPr>
            <a:endParaRPr lang="en-US" sz="2600" dirty="0"/>
          </a:p>
          <a:p>
            <a:r>
              <a:rPr lang="en-US" sz="2600" dirty="0"/>
              <a:t>Our  goal is to give you the ability to apply your entrepreneurship knowledge and skills to </a:t>
            </a:r>
            <a:r>
              <a:rPr lang="en-US" sz="2600" b="1" dirty="0"/>
              <a:t>real-life</a:t>
            </a:r>
            <a:r>
              <a:rPr lang="en-US" sz="2600" dirty="0"/>
              <a:t> issues and situations.</a:t>
            </a:r>
          </a:p>
          <a:p>
            <a:endParaRPr lang="en-US" sz="2600" dirty="0"/>
          </a:p>
          <a:p>
            <a:r>
              <a:rPr lang="en-US" sz="2600" dirty="0"/>
              <a:t>You </a:t>
            </a:r>
            <a:r>
              <a:rPr lang="en-US" sz="2600" b="1" dirty="0"/>
              <a:t>will</a:t>
            </a:r>
            <a:r>
              <a:rPr lang="en-US" sz="2600" dirty="0"/>
              <a:t> use the skills you develop in this class in real life.</a:t>
            </a:r>
          </a:p>
          <a:p>
            <a:endParaRPr lang="en-US" sz="2600" dirty="0"/>
          </a:p>
          <a:p>
            <a:pPr>
              <a:buNone/>
            </a:pPr>
            <a:endParaRPr lang="en-C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0"/>
            <a:ext cx="8854440" cy="1825302"/>
          </a:xfrm>
        </p:spPr>
        <p:txBody>
          <a:bodyPr/>
          <a:lstStyle/>
          <a:p>
            <a:pPr>
              <a:buNone/>
            </a:pPr>
            <a:r>
              <a:rPr lang="en-US" sz="2800" dirty="0"/>
              <a:t>8) Are you competitive?  Are you highly motivated?</a:t>
            </a:r>
          </a:p>
          <a:p>
            <a:pPr>
              <a:buNone/>
            </a:pPr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2620" y="1825302"/>
            <a:ext cx="5486400" cy="3657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30480"/>
            <a:ext cx="7511472" cy="1977702"/>
          </a:xfrm>
        </p:spPr>
        <p:txBody>
          <a:bodyPr/>
          <a:lstStyle/>
          <a:p>
            <a:pPr>
              <a:buNone/>
            </a:pPr>
            <a:r>
              <a:rPr lang="en-US" sz="2800" dirty="0"/>
              <a:t>9) Do you have business skills? </a:t>
            </a:r>
            <a:endParaRPr lang="en-US" sz="2800" dirty="0" smtClean="0"/>
          </a:p>
          <a:p>
            <a:pPr>
              <a:buNone/>
            </a:pPr>
            <a:r>
              <a:rPr lang="en-US" sz="2800" dirty="0"/>
              <a:t> </a:t>
            </a:r>
            <a:r>
              <a:rPr lang="en-US" sz="2800" dirty="0" smtClean="0"/>
              <a:t>   Or</a:t>
            </a:r>
            <a:r>
              <a:rPr lang="en-US" sz="2800" dirty="0"/>
              <a:t>, are you willing to gain them? </a:t>
            </a:r>
          </a:p>
          <a:p>
            <a:pPr>
              <a:buNone/>
            </a:pPr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993" y="1894116"/>
            <a:ext cx="2143125" cy="21431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3540" y="1918491"/>
            <a:ext cx="2857500" cy="1752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4200" y="3896193"/>
            <a:ext cx="5219700" cy="26955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22270" y="1527966"/>
            <a:ext cx="2143125" cy="21431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9993" y="4343400"/>
            <a:ext cx="2314575" cy="1981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76200"/>
            <a:ext cx="8686800" cy="1828800"/>
          </a:xfrm>
        </p:spPr>
        <p:txBody>
          <a:bodyPr/>
          <a:lstStyle/>
          <a:p>
            <a:pPr>
              <a:buNone/>
            </a:pPr>
            <a:r>
              <a:rPr lang="en-US" sz="3600" dirty="0"/>
              <a:t>10) A "never, never, never quit" attitude? </a:t>
            </a:r>
          </a:p>
          <a:p>
            <a:pPr>
              <a:buNone/>
            </a:pPr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1700" y="1447800"/>
            <a:ext cx="4800600" cy="4800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52400"/>
            <a:ext cx="8836152" cy="987552"/>
          </a:xfrm>
        </p:spPr>
        <p:txBody>
          <a:bodyPr>
            <a:noAutofit/>
          </a:bodyPr>
          <a:lstStyle/>
          <a:p>
            <a:r>
              <a:rPr lang="en-US" sz="3200" b="1" dirty="0"/>
              <a:t/>
            </a:r>
            <a:br>
              <a:rPr lang="en-US" sz="3200" b="1" dirty="0"/>
            </a:br>
            <a:r>
              <a:rPr lang="en-US" sz="3200" b="1" dirty="0"/>
              <a:t/>
            </a:r>
            <a:br>
              <a:rPr lang="en-US" sz="3200" b="1" dirty="0"/>
            </a:br>
            <a:r>
              <a:rPr lang="en-US" sz="3200" b="1" dirty="0"/>
              <a:t>If You Answered Yes to 7 Questions….</a:t>
            </a:r>
            <a:br>
              <a:rPr lang="en-US" sz="3200" b="1" dirty="0"/>
            </a:br>
            <a:endParaRPr lang="en-CA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76200" y="1269920"/>
            <a:ext cx="9220200" cy="4978480"/>
          </a:xfrm>
        </p:spPr>
        <p:txBody>
          <a:bodyPr/>
          <a:lstStyle/>
          <a:p>
            <a:pPr>
              <a:buNone/>
            </a:pPr>
            <a:endParaRPr lang="en-US" dirty="0"/>
          </a:p>
          <a:p>
            <a:pPr algn="ctr">
              <a:buNone/>
            </a:pPr>
            <a:r>
              <a:rPr lang="en-US" sz="6000" dirty="0">
                <a:latin typeface="Papyrus" pitchFamily="66" charset="0"/>
              </a:rPr>
              <a:t>You Might Be Interested In Starting a </a:t>
            </a:r>
            <a:r>
              <a:rPr lang="en-US" sz="6000" dirty="0" smtClean="0">
                <a:latin typeface="Papyrus" pitchFamily="66" charset="0"/>
              </a:rPr>
              <a:t>Business…</a:t>
            </a:r>
          </a:p>
          <a:p>
            <a:pPr algn="ctr">
              <a:buNone/>
            </a:pPr>
            <a:endParaRPr lang="en-US" sz="6000" dirty="0">
              <a:latin typeface="Papyrus" pitchFamily="66" charset="0"/>
            </a:endParaRPr>
          </a:p>
          <a:p>
            <a:pPr>
              <a:buNone/>
            </a:pPr>
            <a:endParaRPr lang="en-CA" dirty="0"/>
          </a:p>
        </p:txBody>
      </p:sp>
      <p:sp>
        <p:nvSpPr>
          <p:cNvPr id="4" name="Rectangle 3"/>
          <p:cNvSpPr/>
          <p:nvPr/>
        </p:nvSpPr>
        <p:spPr>
          <a:xfrm>
            <a:off x="2286000" y="31058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C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76200" y="-1295400"/>
            <a:ext cx="9144000" cy="1219200"/>
          </a:xfrm>
        </p:spPr>
        <p:txBody>
          <a:bodyPr>
            <a:noAutofit/>
          </a:bodyPr>
          <a:lstStyle/>
          <a:p>
            <a:r>
              <a:rPr lang="en-US" sz="3200" b="1" dirty="0"/>
              <a:t/>
            </a:r>
            <a:br>
              <a:rPr lang="en-US" sz="3200" b="1" dirty="0"/>
            </a:br>
            <a:r>
              <a:rPr lang="en-US" sz="3200" b="1" dirty="0"/>
              <a:t/>
            </a:r>
            <a:br>
              <a:rPr lang="en-US" sz="3200" b="1" dirty="0"/>
            </a:br>
            <a:r>
              <a:rPr lang="en-US" sz="3200" b="1" dirty="0"/>
              <a:t/>
            </a:r>
            <a:br>
              <a:rPr lang="en-US" sz="3200" b="1" dirty="0"/>
            </a:br>
            <a:r>
              <a:rPr lang="en-US" sz="3200" b="1" dirty="0"/>
              <a:t/>
            </a:r>
            <a:br>
              <a:rPr lang="en-US" sz="3200" b="1" dirty="0"/>
            </a:br>
            <a:r>
              <a:rPr lang="en-US" sz="3200" b="1" dirty="0"/>
              <a:t/>
            </a:r>
            <a:br>
              <a:rPr lang="en-US" sz="3200" b="1" dirty="0"/>
            </a:br>
            <a:r>
              <a:rPr lang="en-US" sz="3200" b="1" dirty="0"/>
              <a:t/>
            </a:r>
            <a:br>
              <a:rPr lang="en-US" sz="3200" b="1" dirty="0"/>
            </a:br>
            <a:r>
              <a:rPr lang="en-US" sz="4800" b="1" dirty="0"/>
              <a:t>The Characteristics of an </a:t>
            </a:r>
            <a:r>
              <a:rPr lang="en-US" sz="4800" b="1" dirty="0" smtClean="0"/>
              <a:t>Entrepreneur…</a:t>
            </a:r>
            <a:endParaRPr lang="en-CA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143000"/>
            <a:ext cx="8686800" cy="5334000"/>
          </a:xfrm>
        </p:spPr>
        <p:txBody>
          <a:bodyPr>
            <a:normAutofit lnSpcReduction="10000"/>
          </a:bodyPr>
          <a:lstStyle/>
          <a:p>
            <a:endParaRPr lang="en-US" dirty="0"/>
          </a:p>
          <a:p>
            <a:r>
              <a:rPr lang="en-US" sz="2400" dirty="0"/>
              <a:t>Vision! Awareness of problems, needs and opportunities </a:t>
            </a:r>
          </a:p>
          <a:p>
            <a:r>
              <a:rPr lang="en-US" sz="2400" dirty="0"/>
              <a:t>Adventurous</a:t>
            </a:r>
          </a:p>
          <a:p>
            <a:r>
              <a:rPr lang="en-US" sz="2400" dirty="0"/>
              <a:t>Self-confident</a:t>
            </a:r>
          </a:p>
          <a:p>
            <a:r>
              <a:rPr lang="en-US" sz="2400" dirty="0"/>
              <a:t>Innovative and Creative</a:t>
            </a:r>
          </a:p>
          <a:p>
            <a:r>
              <a:rPr lang="en-US" sz="2400" dirty="0"/>
              <a:t>Persistent</a:t>
            </a:r>
          </a:p>
          <a:p>
            <a:r>
              <a:rPr lang="en-US" sz="2400" dirty="0"/>
              <a:t>Positive Attitude</a:t>
            </a:r>
          </a:p>
          <a:p>
            <a:r>
              <a:rPr lang="en-US" sz="2400" dirty="0"/>
              <a:t>Integrity / Strong ethics and morals</a:t>
            </a:r>
          </a:p>
          <a:p>
            <a:r>
              <a:rPr lang="en-US" sz="2400" dirty="0"/>
              <a:t>Patience</a:t>
            </a:r>
          </a:p>
          <a:p>
            <a:r>
              <a:rPr lang="en-US" sz="2400" dirty="0"/>
              <a:t>Ability to deal with failure</a:t>
            </a:r>
          </a:p>
          <a:p>
            <a:r>
              <a:rPr lang="en-US" sz="2400" dirty="0"/>
              <a:t>Leader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347" y="76200"/>
            <a:ext cx="7511473" cy="1312480"/>
          </a:xfrm>
        </p:spPr>
        <p:txBody>
          <a:bodyPr>
            <a:normAutofit/>
          </a:bodyPr>
          <a:lstStyle/>
          <a:p>
            <a:r>
              <a:rPr lang="en-US" sz="4400" b="1" dirty="0" smtClean="0"/>
              <a:t>REFLECTION Questions</a:t>
            </a:r>
            <a:r>
              <a:rPr lang="en-US" sz="4400" b="1" dirty="0"/>
              <a:t>:</a:t>
            </a:r>
            <a:endParaRPr lang="en-CA" sz="4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1600200"/>
            <a:ext cx="7511472" cy="4041162"/>
          </a:xfrm>
        </p:spPr>
        <p:txBody>
          <a:bodyPr>
            <a:noAutofit/>
          </a:bodyPr>
          <a:lstStyle/>
          <a:p>
            <a:r>
              <a:rPr lang="en-US" sz="2800" b="1" dirty="0"/>
              <a:t>Which of these traits do you feel you already have?</a:t>
            </a:r>
          </a:p>
          <a:p>
            <a:endParaRPr lang="en-US" sz="2800" b="1" dirty="0"/>
          </a:p>
          <a:p>
            <a:r>
              <a:rPr lang="en-US" sz="2800" b="1" dirty="0"/>
              <a:t>Which traits do you know you need to work on?</a:t>
            </a:r>
          </a:p>
          <a:p>
            <a:endParaRPr lang="en-US" sz="2800" b="1" dirty="0"/>
          </a:p>
          <a:p>
            <a:r>
              <a:rPr lang="en-US" sz="2800" b="1" dirty="0"/>
              <a:t>Do you want to be an entrepreneur? Or would you rather work for someone else?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04800"/>
            <a:ext cx="8534400" cy="758952"/>
          </a:xfrm>
        </p:spPr>
        <p:txBody>
          <a:bodyPr>
            <a:noAutofit/>
          </a:bodyPr>
          <a:lstStyle/>
          <a:p>
            <a:r>
              <a:rPr lang="en-US" sz="4400" b="1" dirty="0"/>
              <a:t>Myths about Entrepreneurs</a:t>
            </a:r>
            <a:endParaRPr lang="en-CA" sz="4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527048"/>
            <a:ext cx="8577072" cy="4873752"/>
          </a:xfrm>
        </p:spPr>
        <p:txBody>
          <a:bodyPr>
            <a:normAutofit fontScale="92500"/>
          </a:bodyPr>
          <a:lstStyle/>
          <a:p>
            <a:pPr marL="514350" indent="-514350">
              <a:buNone/>
            </a:pPr>
            <a:r>
              <a:rPr lang="en-US" sz="2800" b="1" dirty="0"/>
              <a:t>MYTH</a:t>
            </a:r>
          </a:p>
          <a:p>
            <a:pPr marL="514350" indent="-514350">
              <a:buNone/>
            </a:pPr>
            <a:r>
              <a:rPr lang="en-US" sz="2800" dirty="0"/>
              <a:t>	Successful entrepreneurs are those who come up with the most creative, original ideas for their businesses.</a:t>
            </a:r>
          </a:p>
          <a:p>
            <a:pPr marL="514350" indent="-514350">
              <a:buNone/>
            </a:pPr>
            <a:endParaRPr lang="en-US" sz="2800" dirty="0"/>
          </a:p>
          <a:p>
            <a:pPr marL="514350" indent="-514350">
              <a:buNone/>
            </a:pPr>
            <a:r>
              <a:rPr lang="en-US" sz="2800" b="1" dirty="0"/>
              <a:t>REALITY</a:t>
            </a:r>
          </a:p>
          <a:p>
            <a:pPr marL="514350" indent="-514350">
              <a:buNone/>
            </a:pPr>
            <a:r>
              <a:rPr lang="en-US" sz="2800" dirty="0"/>
              <a:t>	70-90% of ideas for new businesses come from an entrepreneur’s previous employment. The more experience you get working for someone else, the more likely you are to come up with a new idea.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None/>
            </a:pPr>
            <a:endParaRPr lang="en-C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76200"/>
            <a:ext cx="7511473" cy="1312480"/>
          </a:xfrm>
        </p:spPr>
        <p:txBody>
          <a:bodyPr>
            <a:normAutofit/>
          </a:bodyPr>
          <a:lstStyle/>
          <a:p>
            <a:r>
              <a:rPr lang="en-US" sz="4000" b="1" dirty="0"/>
              <a:t>#</a:t>
            </a:r>
            <a:r>
              <a:rPr lang="en-US" sz="4000" b="1" dirty="0" smtClean="0"/>
              <a:t>2…</a:t>
            </a:r>
            <a:endParaRPr lang="en-CA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752600"/>
            <a:ext cx="7511472" cy="4041162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sz="2800" b="1" dirty="0"/>
              <a:t>MYTH</a:t>
            </a:r>
          </a:p>
          <a:p>
            <a:pPr>
              <a:buNone/>
            </a:pPr>
            <a:r>
              <a:rPr lang="en-US" sz="2800" dirty="0"/>
              <a:t>Most entrepreneurs are motivated by money or greed.</a:t>
            </a:r>
          </a:p>
          <a:p>
            <a:pPr>
              <a:buNone/>
            </a:pPr>
            <a:endParaRPr lang="en-US" sz="2800" dirty="0"/>
          </a:p>
          <a:p>
            <a:pPr>
              <a:buNone/>
            </a:pPr>
            <a:r>
              <a:rPr lang="en-US" sz="2800" b="1" dirty="0"/>
              <a:t>REALITY</a:t>
            </a:r>
          </a:p>
          <a:p>
            <a:pPr>
              <a:buNone/>
            </a:pPr>
            <a:r>
              <a:rPr lang="en-US" sz="2800" dirty="0"/>
              <a:t>Way, way off. Most are motivated by a desire to work for themselves, and a passion for solving problems. Most successful entrepreneurs will tell you that if you’re “in it for the money” get out now! It</a:t>
            </a:r>
            <a:r>
              <a:rPr lang="en-CA" sz="2800" dirty="0"/>
              <a:t>’s easier to make money working for someone else.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5240" y="-152400"/>
            <a:ext cx="7511473" cy="1312480"/>
          </a:xfrm>
        </p:spPr>
        <p:txBody>
          <a:bodyPr>
            <a:normAutofit/>
          </a:bodyPr>
          <a:lstStyle/>
          <a:p>
            <a:r>
              <a:rPr lang="en-US" sz="4000" b="1" dirty="0"/>
              <a:t>#</a:t>
            </a:r>
            <a:r>
              <a:rPr lang="en-US" sz="4000" b="1" dirty="0" smtClean="0"/>
              <a:t>3…</a:t>
            </a:r>
            <a:endParaRPr lang="en-CA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447800"/>
            <a:ext cx="8458200" cy="4041162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sz="2800" b="1" dirty="0"/>
              <a:t>MYTH</a:t>
            </a:r>
          </a:p>
          <a:p>
            <a:pPr>
              <a:buNone/>
            </a:pPr>
            <a:r>
              <a:rPr lang="en-US" sz="2800" dirty="0"/>
              <a:t>Entrepreneurship is a young person’s game; most first-time entrepreneurs are either in university or right out of it.</a:t>
            </a:r>
          </a:p>
          <a:p>
            <a:pPr>
              <a:buNone/>
            </a:pPr>
            <a:endParaRPr lang="en-US" sz="2800" dirty="0"/>
          </a:p>
          <a:p>
            <a:pPr>
              <a:buNone/>
            </a:pPr>
            <a:r>
              <a:rPr lang="en-US" sz="2800" b="1" dirty="0"/>
              <a:t>REALITY</a:t>
            </a:r>
          </a:p>
          <a:p>
            <a:pPr>
              <a:buNone/>
            </a:pPr>
            <a:r>
              <a:rPr lang="en-US" sz="2800" dirty="0"/>
              <a:t>The average age of a first-time entrepreneur starting a business is 39. </a:t>
            </a:r>
            <a:endParaRPr lang="en-CA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381000"/>
            <a:ext cx="7511473" cy="1312480"/>
          </a:xfrm>
        </p:spPr>
        <p:txBody>
          <a:bodyPr>
            <a:normAutofit/>
          </a:bodyPr>
          <a:lstStyle/>
          <a:p>
            <a:r>
              <a:rPr lang="en-US" sz="3600" b="1" dirty="0"/>
              <a:t>#</a:t>
            </a:r>
            <a:r>
              <a:rPr lang="en-US" sz="3600" b="1" dirty="0" smtClean="0"/>
              <a:t>4…</a:t>
            </a:r>
            <a:endParaRPr lang="en-CA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2060898"/>
            <a:ext cx="8610600" cy="4041162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sz="3600" b="1" dirty="0"/>
              <a:t>MYTH</a:t>
            </a:r>
          </a:p>
          <a:p>
            <a:pPr>
              <a:buNone/>
            </a:pPr>
            <a:r>
              <a:rPr lang="en-US" sz="3600" dirty="0"/>
              <a:t>Entrepreneurs are “born different.”</a:t>
            </a:r>
          </a:p>
          <a:p>
            <a:pPr>
              <a:buNone/>
            </a:pPr>
            <a:endParaRPr lang="en-US" sz="3600" dirty="0"/>
          </a:p>
          <a:p>
            <a:pPr>
              <a:buNone/>
            </a:pPr>
            <a:r>
              <a:rPr lang="en-US" sz="3600" b="1" dirty="0"/>
              <a:t>REALITY</a:t>
            </a:r>
          </a:p>
          <a:p>
            <a:pPr>
              <a:buNone/>
            </a:pPr>
            <a:r>
              <a:rPr lang="en-US" sz="3600" dirty="0"/>
              <a:t>A good number of entrepreneurs never planned to be. The characteristics of successful entrepreneurs </a:t>
            </a:r>
            <a:r>
              <a:rPr lang="en-US" sz="3600" b="1" dirty="0"/>
              <a:t>can</a:t>
            </a:r>
            <a:r>
              <a:rPr lang="en-US" sz="3600" dirty="0"/>
              <a:t> be taught .</a:t>
            </a:r>
            <a:endParaRPr lang="en-CA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4294967295"/>
          </p:nvPr>
        </p:nvSpPr>
        <p:spPr>
          <a:xfrm>
            <a:off x="152400" y="1371600"/>
            <a:ext cx="8839200" cy="4267200"/>
          </a:xfrm>
        </p:spPr>
        <p:txBody>
          <a:bodyPr/>
          <a:lstStyle/>
          <a:p>
            <a:r>
              <a:rPr lang="en-US" altLang="en-US" sz="3600" dirty="0"/>
              <a:t>“Entrepreneurship encompasses those characteristics and skills that prompt and equip a person to take the initiative to launch new ventures of all kinds that addresses problems, needs and wants in our society”</a:t>
            </a:r>
          </a:p>
          <a:p>
            <a:pPr>
              <a:buNone/>
            </a:pPr>
            <a:r>
              <a:rPr lang="en-US" altLang="en-US" dirty="0"/>
              <a:t>Entrepreneurship for Canadian’s:  The Spirit of Adventure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786771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28600"/>
            <a:ext cx="7511473" cy="1312480"/>
          </a:xfrm>
        </p:spPr>
        <p:txBody>
          <a:bodyPr>
            <a:normAutofit/>
          </a:bodyPr>
          <a:lstStyle/>
          <a:p>
            <a:r>
              <a:rPr lang="en-US" sz="3600" b="1" dirty="0"/>
              <a:t>#</a:t>
            </a:r>
            <a:r>
              <a:rPr lang="en-US" sz="3600" b="1" dirty="0" smtClean="0"/>
              <a:t>5…</a:t>
            </a:r>
            <a:endParaRPr lang="en-CA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524000"/>
            <a:ext cx="8382000" cy="4041162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sz="2800" b="1" dirty="0"/>
              <a:t>MYTH</a:t>
            </a:r>
          </a:p>
          <a:p>
            <a:pPr>
              <a:buNone/>
            </a:pPr>
            <a:r>
              <a:rPr lang="en-US" sz="2800" dirty="0"/>
              <a:t>Most entrepreneurs are millionaires and lead relatively easy lives.</a:t>
            </a:r>
          </a:p>
          <a:p>
            <a:pPr>
              <a:buNone/>
            </a:pPr>
            <a:endParaRPr lang="en-US" sz="2800" dirty="0"/>
          </a:p>
          <a:p>
            <a:pPr>
              <a:buNone/>
            </a:pPr>
            <a:r>
              <a:rPr lang="en-US" sz="2800" b="1" dirty="0"/>
              <a:t>REALITY</a:t>
            </a:r>
          </a:p>
          <a:p>
            <a:pPr>
              <a:buNone/>
            </a:pPr>
            <a:r>
              <a:rPr lang="en-US" sz="2800" dirty="0"/>
              <a:t>Most new businesses fail. The average entrepreneur makes less than they would working for someone else. Entrepreneurs work more hours than those working for someone else.</a:t>
            </a:r>
            <a:endParaRPr lang="en-CA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7620" y="-228600"/>
            <a:ext cx="7511473" cy="1312480"/>
          </a:xfrm>
        </p:spPr>
        <p:txBody>
          <a:bodyPr>
            <a:normAutofit/>
          </a:bodyPr>
          <a:lstStyle/>
          <a:p>
            <a:r>
              <a:rPr lang="en-US" sz="3600" b="1" dirty="0"/>
              <a:t>#</a:t>
            </a:r>
            <a:r>
              <a:rPr lang="en-US" sz="3600" b="1" dirty="0" smtClean="0"/>
              <a:t>6…</a:t>
            </a:r>
            <a:endParaRPr lang="en-CA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447800"/>
            <a:ext cx="7511472" cy="4041162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en-US" sz="2600" b="1" dirty="0"/>
              <a:t>MYTH</a:t>
            </a:r>
          </a:p>
          <a:p>
            <a:pPr>
              <a:buNone/>
            </a:pPr>
            <a:r>
              <a:rPr lang="en-US" sz="2600" dirty="0"/>
              <a:t>You can’t be an entrepreneur without somebody rich investing in your idea, and it usually costs millions of dollars to start a business.</a:t>
            </a:r>
          </a:p>
          <a:p>
            <a:pPr>
              <a:buNone/>
            </a:pPr>
            <a:endParaRPr lang="en-US" sz="2600" dirty="0"/>
          </a:p>
          <a:p>
            <a:pPr>
              <a:buNone/>
            </a:pPr>
            <a:r>
              <a:rPr lang="en-US" sz="2600" b="1" dirty="0"/>
              <a:t>REALITY</a:t>
            </a:r>
          </a:p>
          <a:p>
            <a:pPr>
              <a:buNone/>
            </a:pPr>
            <a:r>
              <a:rPr lang="en-US" sz="2600" dirty="0"/>
              <a:t>65% of entrepreneurs finance their companies themselves and use their own savings to do so. The average amount of money used to start a business is between $15,000 and $20,000. </a:t>
            </a:r>
          </a:p>
          <a:p>
            <a:pPr>
              <a:buNone/>
            </a:pPr>
            <a:endParaRPr lang="en-C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2CAF2A4-B87A-42B1-B165-BA9E9A155C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8100" y="-15240"/>
            <a:ext cx="8991599" cy="1312480"/>
          </a:xfrm>
        </p:spPr>
        <p:txBody>
          <a:bodyPr>
            <a:normAutofit/>
          </a:bodyPr>
          <a:lstStyle/>
          <a:p>
            <a:r>
              <a:rPr lang="en-US" b="1" dirty="0"/>
              <a:t>Mark Zuckerberg and Bill Gates Comparison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C9A94A3-F9FF-4260-A998-69AC95EA49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38100" y="1335340"/>
            <a:ext cx="9144000" cy="4041162"/>
          </a:xfrm>
        </p:spPr>
        <p:txBody>
          <a:bodyPr vert="horz" anchor="t">
            <a:normAutofit fontScale="92500" lnSpcReduction="10000"/>
          </a:bodyPr>
          <a:lstStyle/>
          <a:p>
            <a:r>
              <a:rPr lang="en-US" b="1" dirty="0"/>
              <a:t>Watch the video on Mark Zuckerberg </a:t>
            </a:r>
            <a:r>
              <a:rPr lang="en-US" b="1" dirty="0" smtClean="0"/>
              <a:t>here:</a:t>
            </a:r>
          </a:p>
          <a:p>
            <a:pPr marL="0" indent="0" algn="ctr">
              <a:buNone/>
            </a:pPr>
            <a:r>
              <a:rPr lang="en-US" sz="3600" b="1" dirty="0" smtClean="0">
                <a:hlinkClick r:id="rId2"/>
              </a:rPr>
              <a:t>Mark Zuckerberg Story</a:t>
            </a:r>
            <a:endParaRPr lang="en-US" sz="3600" b="1" dirty="0"/>
          </a:p>
          <a:p>
            <a:pPr>
              <a:buNone/>
            </a:pPr>
            <a:r>
              <a:rPr lang="en-US" dirty="0" smtClean="0"/>
              <a:t>While watching the video, Answer </a:t>
            </a:r>
            <a:r>
              <a:rPr lang="en-US" dirty="0"/>
              <a:t>the following </a:t>
            </a:r>
            <a:r>
              <a:rPr lang="en-US" dirty="0" smtClean="0"/>
              <a:t>questions…</a:t>
            </a:r>
          </a:p>
          <a:p>
            <a:pPr>
              <a:buNone/>
            </a:pPr>
            <a:endParaRPr lang="en-US" dirty="0"/>
          </a:p>
          <a:p>
            <a:pPr marL="342900" indent="-342900">
              <a:buAutoNum type="arabicPeriod"/>
            </a:pPr>
            <a:r>
              <a:rPr lang="en-US" dirty="0"/>
              <a:t>Who is Mark Zuckerberg?</a:t>
            </a:r>
          </a:p>
          <a:p>
            <a:pPr marL="342900" indent="-342900">
              <a:buAutoNum type="arabicPeriod" startAt="2"/>
            </a:pPr>
            <a:r>
              <a:rPr lang="en-US" dirty="0"/>
              <a:t>What did he create?</a:t>
            </a:r>
          </a:p>
          <a:p>
            <a:pPr marL="342900" indent="-342900">
              <a:buAutoNum type="arabicPeriod" startAt="3"/>
            </a:pPr>
            <a:r>
              <a:rPr lang="en-US" dirty="0"/>
              <a:t>Identify at least 3 characteristics or </a:t>
            </a:r>
            <a:endParaRPr lang="en-US" dirty="0" smtClean="0"/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personality </a:t>
            </a:r>
            <a:r>
              <a:rPr lang="en-US" dirty="0"/>
              <a:t>traits that Mark Zuckerberg </a:t>
            </a:r>
            <a:endParaRPr lang="en-US" dirty="0" smtClean="0"/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possesses </a:t>
            </a:r>
            <a:r>
              <a:rPr lang="en-US" dirty="0"/>
              <a:t>that have enabled him to </a:t>
            </a:r>
            <a:endParaRPr lang="en-US" dirty="0" smtClean="0"/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become </a:t>
            </a:r>
            <a:r>
              <a:rPr lang="en-US" dirty="0"/>
              <a:t>successful.</a:t>
            </a:r>
          </a:p>
          <a:p>
            <a:pPr marL="457200" indent="0">
              <a:buNone/>
            </a:pPr>
            <a:endParaRPr lang="en-US" dirty="0"/>
          </a:p>
          <a:p>
            <a:pPr>
              <a:buNone/>
            </a:pPr>
            <a:endParaRPr lang="en-US" dirty="0"/>
          </a:p>
          <a:p>
            <a:pPr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3899" y="2743200"/>
            <a:ext cx="4341163" cy="289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098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80CFAC6-857B-48FA-B6E8-5656ADE2AC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381000"/>
            <a:ext cx="8915400" cy="5029200"/>
          </a:xfrm>
        </p:spPr>
        <p:txBody>
          <a:bodyPr vert="horz" anchor="t">
            <a:normAutofit fontScale="92500" lnSpcReduction="20000"/>
          </a:bodyPr>
          <a:lstStyle/>
          <a:p>
            <a:r>
              <a:rPr lang="en-US" sz="2800" b="1" dirty="0"/>
              <a:t>Watch the following video on Bill Gates here</a:t>
            </a:r>
            <a:r>
              <a:rPr lang="en-US" sz="2800" b="1" dirty="0" smtClean="0"/>
              <a:t>:</a:t>
            </a:r>
            <a:endParaRPr lang="en-US" sz="2800" b="1" dirty="0"/>
          </a:p>
          <a:p>
            <a:pPr marL="0" indent="0" algn="ctr">
              <a:buNone/>
            </a:pPr>
            <a:r>
              <a:rPr lang="en-US" sz="5200" dirty="0" smtClean="0">
                <a:hlinkClick r:id="rId2"/>
              </a:rPr>
              <a:t>Bill Gates' Story</a:t>
            </a:r>
            <a:endParaRPr lang="en-US" sz="5200" dirty="0" smtClean="0"/>
          </a:p>
          <a:p>
            <a:pPr marL="0" indent="0">
              <a:buNone/>
            </a:pPr>
            <a:r>
              <a:rPr lang="en-US" sz="2800" dirty="0" smtClean="0"/>
              <a:t>Answer </a:t>
            </a:r>
            <a:r>
              <a:rPr lang="en-US" sz="2800" dirty="0"/>
              <a:t>the following questions in a word document.</a:t>
            </a:r>
          </a:p>
          <a:p>
            <a:pPr marL="0" indent="0">
              <a:buNone/>
            </a:pPr>
            <a:endParaRPr lang="en-US" sz="2800" dirty="0"/>
          </a:p>
          <a:p>
            <a:pPr marL="342900" indent="-342900">
              <a:buAutoNum type="arabicPeriod"/>
            </a:pPr>
            <a:r>
              <a:rPr lang="en-US" sz="2800" dirty="0"/>
              <a:t>Who is Bill Gates?</a:t>
            </a:r>
          </a:p>
          <a:p>
            <a:pPr marL="342900" indent="-342900">
              <a:buAutoNum type="arabicPeriod" startAt="2"/>
            </a:pPr>
            <a:r>
              <a:rPr lang="en-US" sz="2800" dirty="0"/>
              <a:t>Identify at least 3 characteristics that Bill Gates possesses that have enabled him to become successful.</a:t>
            </a:r>
          </a:p>
          <a:p>
            <a:pPr marL="342900" indent="-342900">
              <a:buAutoNum type="arabicPeriod" startAt="3"/>
            </a:pPr>
            <a:r>
              <a:rPr lang="en-US" sz="2800" dirty="0"/>
              <a:t>Are there any similarities between Bill Gates and Mark Zuckerberg?  Differences?</a:t>
            </a:r>
          </a:p>
          <a:p>
            <a:pPr marL="45720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00" y="4657039"/>
            <a:ext cx="2895600" cy="1986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134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04800"/>
            <a:ext cx="8534400" cy="758952"/>
          </a:xfrm>
        </p:spPr>
        <p:txBody>
          <a:bodyPr>
            <a:noAutofit/>
          </a:bodyPr>
          <a:lstStyle/>
          <a:p>
            <a:r>
              <a:rPr lang="en-US" b="1" dirty="0"/>
              <a:t>Really Achieving Your Childhood Dreams</a:t>
            </a:r>
            <a:endParaRPr lang="en-CA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" y="1143144"/>
            <a:ext cx="9044940" cy="5257656"/>
          </a:xfrm>
        </p:spPr>
        <p:txBody>
          <a:bodyPr vert="horz" anchor="t">
            <a:normAutofit fontScale="85000" lnSpcReduction="10000"/>
          </a:bodyPr>
          <a:lstStyle/>
          <a:p>
            <a:pPr marL="0" indent="0">
              <a:buNone/>
            </a:pPr>
            <a:endParaRPr lang="en-CA" sz="2200" dirty="0"/>
          </a:p>
          <a:p>
            <a:r>
              <a:rPr lang="en-CA" sz="2200" dirty="0"/>
              <a:t>On September 18, 2007, computer science professor </a:t>
            </a:r>
            <a:r>
              <a:rPr lang="en-CA" sz="2200" b="1" dirty="0"/>
              <a:t>Randy Pausch </a:t>
            </a:r>
            <a:r>
              <a:rPr lang="en-CA" sz="2200" dirty="0"/>
              <a:t>stepped in front of an audience of 400 people at Carnegie Mellon University to deliver a last lecture called “Really Achieving Your Childhood Dreams.”</a:t>
            </a:r>
          </a:p>
          <a:p>
            <a:endParaRPr lang="en-US" sz="2200" dirty="0"/>
          </a:p>
          <a:p>
            <a:r>
              <a:rPr lang="en-US" sz="2200" dirty="0"/>
              <a:t>He was sick with pancreatic cancer and knew that he only had a few months to live. </a:t>
            </a:r>
          </a:p>
          <a:p>
            <a:endParaRPr lang="en-US" sz="2200" dirty="0"/>
          </a:p>
          <a:p>
            <a:r>
              <a:rPr lang="en-CA" sz="2200" dirty="0"/>
              <a:t>Randy’s lecture has become a phenomenon, as has the book he wrote based on the same principles, celebrating the dreams we all strive to make realities.</a:t>
            </a:r>
          </a:p>
          <a:p>
            <a:endParaRPr lang="en-US" sz="2200" dirty="0"/>
          </a:p>
          <a:p>
            <a:r>
              <a:rPr lang="en-US" sz="2200" dirty="0"/>
              <a:t>He died in July, 2oo8</a:t>
            </a:r>
          </a:p>
          <a:p>
            <a:pPr algn="ctr">
              <a:buNone/>
            </a:pPr>
            <a:r>
              <a:rPr lang="en-CA" sz="6500" dirty="0" smtClean="0">
                <a:hlinkClick r:id="rId2"/>
              </a:rPr>
              <a:t>The LAST Lecture</a:t>
            </a:r>
            <a:endParaRPr lang="en-CA" sz="6500" dirty="0"/>
          </a:p>
          <a:p>
            <a:pPr>
              <a:buNone/>
            </a:pPr>
            <a:endParaRPr lang="en-CA" dirty="0"/>
          </a:p>
          <a:p>
            <a:pPr>
              <a:buNone/>
            </a:pPr>
            <a:endParaRPr lang="en-CA" dirty="0"/>
          </a:p>
          <a:p>
            <a:endParaRPr lang="en-US" dirty="0">
              <a:hlinkClick r:id="rId3"/>
            </a:endParaRPr>
          </a:p>
          <a:p>
            <a:endParaRPr lang="en-CA" dirty="0">
              <a:hlinkClick r:id="rId3"/>
            </a:endParaRPr>
          </a:p>
          <a:p>
            <a:pPr>
              <a:buNone/>
            </a:pPr>
            <a:endParaRPr lang="en-CA" dirty="0">
              <a:hlinkClick r:id="rId3"/>
            </a:endParaRPr>
          </a:p>
          <a:p>
            <a:pPr>
              <a:buNone/>
            </a:pPr>
            <a:endParaRPr lang="en-CA" dirty="0">
              <a:hlinkClick r:id="rId3"/>
            </a:endParaRPr>
          </a:p>
          <a:p>
            <a:pPr>
              <a:buNone/>
            </a:pPr>
            <a:endParaRPr lang="en-CA" dirty="0">
              <a:hlinkClick r:id="rId3"/>
            </a:endParaRPr>
          </a:p>
          <a:p>
            <a:pPr>
              <a:buNone/>
            </a:pPr>
            <a:endParaRPr lang="en-CA" dirty="0">
              <a:hlinkClick r:id="rId3"/>
            </a:endParaRPr>
          </a:p>
        </p:txBody>
      </p:sp>
      <p:pic>
        <p:nvPicPr>
          <p:cNvPr id="1026" name="Picture 2" descr="http://upload.wikimedia.org/wikipedia/commons/thumb/4/4e/RandyPausch_Wiki_2.jpg/200px-RandyPausch_Wiki_2.jpg">
            <a:hlinkClick r:id="rId4" tooltip="Randy Pausch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72400" y="4800600"/>
            <a:ext cx="1371600" cy="2057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22FA043-2676-4419-85DD-830BF5B8A3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762000"/>
            <a:ext cx="7511472" cy="1215702"/>
          </a:xfrm>
        </p:spPr>
        <p:txBody>
          <a:bodyPr vert="horz" anchor="t">
            <a:noAutofit/>
          </a:bodyPr>
          <a:lstStyle/>
          <a:p>
            <a:pPr marL="0" indent="0" algn="ctr">
              <a:buNone/>
            </a:pPr>
            <a:r>
              <a:rPr lang="en-US" sz="4800" b="1" dirty="0"/>
              <a:t>Write a summary that consists of at least one paragraph that describes what the video was about and what your thoughts and feelings are after watching the video.</a:t>
            </a:r>
          </a:p>
        </p:txBody>
      </p:sp>
    </p:spTree>
    <p:extLst>
      <p:ext uri="{BB962C8B-B14F-4D97-AF65-F5344CB8AC3E}">
        <p14:creationId xmlns:p14="http://schemas.microsoft.com/office/powerpoint/2010/main" val="2752107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8393"/>
            <a:ext cx="7511473" cy="1312480"/>
          </a:xfrm>
        </p:spPr>
        <p:txBody>
          <a:bodyPr>
            <a:normAutofit/>
          </a:bodyPr>
          <a:lstStyle/>
          <a:p>
            <a:r>
              <a:rPr lang="en-US" sz="4800" b="1" dirty="0" smtClean="0"/>
              <a:t>LOCAL ENTREPRENEURS…</a:t>
            </a:r>
            <a:endParaRPr lang="en-US" sz="48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066800"/>
            <a:ext cx="1777218" cy="1524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338" y="2971800"/>
            <a:ext cx="1779016" cy="177396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4953000"/>
            <a:ext cx="2490439" cy="1524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642839" y="1447800"/>
            <a:ext cx="54864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hlinkClick r:id="rId5"/>
              </a:rPr>
              <a:t>http://www.mypie.ca/</a:t>
            </a:r>
            <a:endParaRPr lang="en-US" sz="3600" dirty="0"/>
          </a:p>
        </p:txBody>
      </p:sp>
      <p:sp>
        <p:nvSpPr>
          <p:cNvPr id="9" name="Rectangle 8"/>
          <p:cNvSpPr/>
          <p:nvPr/>
        </p:nvSpPr>
        <p:spPr>
          <a:xfrm>
            <a:off x="2688021" y="3123455"/>
            <a:ext cx="6477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hlinkClick r:id="rId6"/>
              </a:rPr>
              <a:t>https://www.facebook.com/startupmiramichi/</a:t>
            </a:r>
            <a:endParaRPr lang="en-US" sz="2000" dirty="0"/>
          </a:p>
        </p:txBody>
      </p:sp>
      <p:sp>
        <p:nvSpPr>
          <p:cNvPr id="10" name="Rectangle 9"/>
          <p:cNvSpPr/>
          <p:nvPr/>
        </p:nvSpPr>
        <p:spPr>
          <a:xfrm>
            <a:off x="2688021" y="3858781"/>
            <a:ext cx="507061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hlinkClick r:id="rId7"/>
              </a:rPr>
              <a:t>https://www.startupcan.ca/</a:t>
            </a:r>
            <a:endParaRPr lang="en-US" sz="2800" dirty="0"/>
          </a:p>
        </p:txBody>
      </p:sp>
      <p:sp>
        <p:nvSpPr>
          <p:cNvPr id="11" name="Rectangle 10"/>
          <p:cNvSpPr/>
          <p:nvPr/>
        </p:nvSpPr>
        <p:spPr>
          <a:xfrm>
            <a:off x="2723095" y="5484167"/>
            <a:ext cx="60724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hlinkClick r:id="rId8"/>
              </a:rPr>
              <a:t>https://nbcc.ca/entrepreneurship/oasis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5143829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5"/>
          <p:cNvSpPr>
            <a:spLocks noGrp="1"/>
          </p:cNvSpPr>
          <p:nvPr>
            <p:ph idx="1"/>
          </p:nvPr>
        </p:nvSpPr>
        <p:spPr>
          <a:xfrm>
            <a:off x="228600" y="609600"/>
            <a:ext cx="8610600" cy="540483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3600" b="1" dirty="0" smtClean="0"/>
              <a:t>Why do you think they equate being an entrepreneur with being a kid?</a:t>
            </a:r>
          </a:p>
          <a:p>
            <a:pPr marL="0" indent="0">
              <a:buNone/>
            </a:pPr>
            <a:endParaRPr lang="en-US" sz="3600" b="1" dirty="0" smtClean="0"/>
          </a:p>
          <a:p>
            <a:r>
              <a:rPr lang="en-US" sz="3600" dirty="0"/>
              <a:t>The idea that </a:t>
            </a:r>
            <a:r>
              <a:rPr lang="en-US" sz="3600" b="1" dirty="0">
                <a:solidFill>
                  <a:srgbClr val="00B050"/>
                </a:solidFill>
              </a:rPr>
              <a:t>kids</a:t>
            </a:r>
            <a:r>
              <a:rPr lang="en-US" sz="3600" dirty="0"/>
              <a:t> are </a:t>
            </a:r>
            <a:r>
              <a:rPr lang="en-US" sz="3600" b="1" dirty="0">
                <a:solidFill>
                  <a:srgbClr val="FF0066"/>
                </a:solidFill>
              </a:rPr>
              <a:t>creative</a:t>
            </a:r>
            <a:r>
              <a:rPr lang="en-US" sz="3600" dirty="0"/>
              <a:t>, </a:t>
            </a:r>
            <a:r>
              <a:rPr lang="en-US" sz="3600" b="1" dirty="0">
                <a:solidFill>
                  <a:srgbClr val="7030A0"/>
                </a:solidFill>
              </a:rPr>
              <a:t>innovative</a:t>
            </a:r>
            <a:r>
              <a:rPr lang="en-US" sz="3600" dirty="0"/>
              <a:t>, have a </a:t>
            </a:r>
            <a:r>
              <a:rPr lang="en-US" sz="3600" b="1" dirty="0">
                <a:solidFill>
                  <a:srgbClr val="FF3300"/>
                </a:solidFill>
              </a:rPr>
              <a:t>love of life </a:t>
            </a:r>
            <a:r>
              <a:rPr lang="en-US" sz="3600" dirty="0"/>
              <a:t>and are 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passionate</a:t>
            </a:r>
            <a:r>
              <a:rPr lang="en-US" sz="3600" dirty="0"/>
              <a:t> about what they are doing/playing with are all characteristics of good entrepreneurs!</a:t>
            </a:r>
          </a:p>
          <a:p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618016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6263" y="10510"/>
            <a:ext cx="7511473" cy="1312480"/>
          </a:xfrm>
        </p:spPr>
        <p:txBody>
          <a:bodyPr>
            <a:normAutofit/>
          </a:bodyPr>
          <a:lstStyle/>
          <a:p>
            <a:r>
              <a:rPr lang="en-US" sz="4400" dirty="0"/>
              <a:t>Protect Your Dreams</a:t>
            </a:r>
            <a:endParaRPr lang="en-CA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4483" y="2590800"/>
            <a:ext cx="8839200" cy="3581400"/>
          </a:xfrm>
        </p:spPr>
        <p:txBody>
          <a:bodyPr vert="horz" anchor="t">
            <a:normAutofit/>
          </a:bodyPr>
          <a:lstStyle/>
          <a:p>
            <a:pPr marL="514350" indent="-514350">
              <a:buNone/>
            </a:pPr>
            <a:endParaRPr lang="en-US" dirty="0" smtClean="0"/>
          </a:p>
          <a:p>
            <a:pPr marL="514350" indent="-514350">
              <a:buNone/>
            </a:pPr>
            <a:endParaRPr lang="en-US" dirty="0"/>
          </a:p>
          <a:p>
            <a:pPr marL="514350" indent="-514350" algn="just">
              <a:buNone/>
            </a:pPr>
            <a:r>
              <a:rPr lang="en-CA" sz="2800" dirty="0" smtClean="0"/>
              <a:t>Answer </a:t>
            </a:r>
            <a:r>
              <a:rPr lang="en-CA" sz="2800" dirty="0"/>
              <a:t>the following </a:t>
            </a:r>
            <a:r>
              <a:rPr lang="en-CA" sz="2800" dirty="0" smtClean="0"/>
              <a:t>question in your scribbler…</a:t>
            </a:r>
          </a:p>
          <a:p>
            <a:pPr marL="514350" indent="-514350" algn="just">
              <a:buNone/>
            </a:pPr>
            <a:endParaRPr lang="en-CA" sz="3000" dirty="0"/>
          </a:p>
          <a:p>
            <a:pPr marL="514350" indent="-514350">
              <a:buNone/>
            </a:pPr>
            <a:r>
              <a:rPr lang="en-CA" sz="3000" b="1" dirty="0"/>
              <a:t>Question #1</a:t>
            </a:r>
          </a:p>
          <a:p>
            <a:pPr marL="514350" indent="-514350">
              <a:buNone/>
            </a:pPr>
            <a:r>
              <a:rPr lang="en-CA" sz="3000" b="1" dirty="0"/>
              <a:t> </a:t>
            </a:r>
            <a:r>
              <a:rPr lang="en-CA" sz="3000" dirty="0"/>
              <a:t>What is entrepreneurship?</a:t>
            </a:r>
          </a:p>
        </p:txBody>
      </p:sp>
      <p:sp>
        <p:nvSpPr>
          <p:cNvPr id="7" name="Rectangle 6"/>
          <p:cNvSpPr/>
          <p:nvPr/>
        </p:nvSpPr>
        <p:spPr>
          <a:xfrm>
            <a:off x="1143000" y="1676400"/>
            <a:ext cx="75438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lvl="0" indent="-514350" defTabSz="457200"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130000"/>
            </a:pPr>
            <a:r>
              <a:rPr lang="en-CA" sz="6000" cap="small" dirty="0">
                <a:gradFill flip="none" rotWithShape="1">
                  <a:gsLst>
                    <a:gs pos="0">
                      <a:prstClr val="white"/>
                    </a:gs>
                    <a:gs pos="100000">
                      <a:prstClr val="white">
                        <a:lumMod val="75000"/>
                      </a:prstClr>
                    </a:gs>
                  </a:gsLst>
                  <a:lin ang="5400000" scaled="0"/>
                  <a:tileRect/>
                </a:gradFill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hlinkClick r:id="rId2"/>
              </a:rPr>
              <a:t>Pursuit of Happiness</a:t>
            </a:r>
            <a:endParaRPr lang="en-CA" sz="6000" cap="small" dirty="0">
              <a:gradFill flip="none" rotWithShape="1">
                <a:gsLst>
                  <a:gs pos="0">
                    <a:prstClr val="white"/>
                  </a:gs>
                  <a:gs pos="100000">
                    <a:prstClr val="white">
                      <a:lumMod val="75000"/>
                    </a:prstClr>
                  </a:gs>
                </a:gsLst>
                <a:lin ang="5400000" scaled="0"/>
                <a:tileRect/>
              </a:gradFill>
              <a:effectLst>
                <a:glow rad="38100">
                  <a:prstClr val="black">
                    <a:lumMod val="50000"/>
                    <a:lumOff val="50000"/>
                    <a:alpha val="20000"/>
                  </a:prstClr>
                </a:glow>
                <a:outerShdw blurRad="44450" dist="12700" dir="13860000" algn="tl" rotWithShape="0">
                  <a:srgbClr val="000000">
                    <a:alpha val="2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381000"/>
            <a:ext cx="8915400" cy="6096000"/>
          </a:xfrm>
        </p:spPr>
        <p:txBody>
          <a:bodyPr vert="horz" anchor="t">
            <a:normAutofit fontScale="92500" lnSpcReduction="20000"/>
          </a:bodyPr>
          <a:lstStyle/>
          <a:p>
            <a:pPr>
              <a:buNone/>
            </a:pPr>
            <a:r>
              <a:rPr lang="en-US" sz="2600" b="1" dirty="0"/>
              <a:t>Question #2</a:t>
            </a:r>
          </a:p>
          <a:p>
            <a:pPr marL="0" indent="0">
              <a:buNone/>
            </a:pPr>
            <a:r>
              <a:rPr lang="en-US" sz="2600" dirty="0"/>
              <a:t>What is something you love to do?</a:t>
            </a:r>
          </a:p>
          <a:p>
            <a:endParaRPr lang="en-US" sz="2600" dirty="0"/>
          </a:p>
          <a:p>
            <a:pPr marL="0" indent="0">
              <a:buNone/>
            </a:pPr>
            <a:r>
              <a:rPr lang="en-US" sz="2200" dirty="0"/>
              <a:t>Brainstorm ideas of how you could possibly turn it into a business.</a:t>
            </a:r>
          </a:p>
          <a:p>
            <a:endParaRPr lang="en-US" sz="2600" dirty="0"/>
          </a:p>
          <a:p>
            <a:pPr>
              <a:buNone/>
            </a:pPr>
            <a:r>
              <a:rPr lang="en-US" sz="2600" dirty="0" smtClean="0"/>
              <a:t>EXAMPLE…</a:t>
            </a:r>
            <a:endParaRPr lang="en-US" sz="2600" dirty="0"/>
          </a:p>
          <a:p>
            <a:pPr>
              <a:buNone/>
            </a:pPr>
            <a:endParaRPr lang="en-US" sz="2600" dirty="0"/>
          </a:p>
          <a:p>
            <a:pPr>
              <a:buNone/>
            </a:pPr>
            <a:r>
              <a:rPr lang="en-US" sz="2600" dirty="0"/>
              <a:t>I love to </a:t>
            </a:r>
            <a:r>
              <a:rPr lang="en-US" sz="2600" b="1" dirty="0" smtClean="0"/>
              <a:t>HUNT &amp; FISH </a:t>
            </a:r>
            <a:r>
              <a:rPr lang="en-US" sz="2600" dirty="0" smtClean="0"/>
              <a:t>so </a:t>
            </a:r>
            <a:r>
              <a:rPr lang="en-US" sz="2600" dirty="0"/>
              <a:t>I could open a:</a:t>
            </a:r>
          </a:p>
          <a:p>
            <a:pPr>
              <a:buNone/>
            </a:pPr>
            <a:r>
              <a:rPr lang="en-US" sz="2600" dirty="0" smtClean="0"/>
              <a:t>Outfitter Business</a:t>
            </a:r>
            <a:endParaRPr lang="en-US" sz="2600" dirty="0"/>
          </a:p>
          <a:p>
            <a:pPr>
              <a:buNone/>
            </a:pPr>
            <a:r>
              <a:rPr lang="en-US" sz="2600" dirty="0" smtClean="0"/>
              <a:t>Youth Fishing Programs</a:t>
            </a:r>
            <a:endParaRPr lang="en-US" sz="2600" dirty="0"/>
          </a:p>
          <a:p>
            <a:pPr>
              <a:buNone/>
            </a:pPr>
            <a:r>
              <a:rPr lang="en-US" sz="2600" dirty="0" smtClean="0"/>
              <a:t>Adventure Video Production</a:t>
            </a:r>
            <a:endParaRPr lang="en-US" sz="2600" dirty="0"/>
          </a:p>
          <a:p>
            <a:pPr>
              <a:buNone/>
            </a:pPr>
            <a:r>
              <a:rPr lang="en-US" sz="2600" dirty="0" smtClean="0"/>
              <a:t>Online Fly Shop</a:t>
            </a:r>
            <a:endParaRPr lang="en-US" sz="2600" dirty="0"/>
          </a:p>
          <a:p>
            <a:pPr>
              <a:buNone/>
            </a:pPr>
            <a:r>
              <a:rPr lang="en-US" sz="2600" dirty="0" smtClean="0"/>
              <a:t>Sporting Camp</a:t>
            </a:r>
            <a:endParaRPr lang="en-US" sz="2600" dirty="0"/>
          </a:p>
          <a:p>
            <a:pPr>
              <a:buNone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710" y="34159"/>
            <a:ext cx="7872620" cy="1312480"/>
          </a:xfrm>
        </p:spPr>
        <p:txBody>
          <a:bodyPr>
            <a:normAutofit/>
          </a:bodyPr>
          <a:lstStyle/>
          <a:p>
            <a:r>
              <a:rPr lang="en-US" sz="3600" b="1" dirty="0"/>
              <a:t>Definitions you </a:t>
            </a:r>
            <a:r>
              <a:rPr lang="en-US" sz="3600" b="1" dirty="0" smtClean="0"/>
              <a:t>NEED to know</a:t>
            </a:r>
            <a:r>
              <a:rPr lang="en-US" sz="3600" b="1" dirty="0"/>
              <a:t>:</a:t>
            </a:r>
            <a:endParaRPr lang="en-CA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447800"/>
            <a:ext cx="8839200" cy="4876800"/>
          </a:xfrm>
        </p:spPr>
        <p:txBody>
          <a:bodyPr vert="horz" anchor="t">
            <a:normAutofit/>
          </a:bodyPr>
          <a:lstStyle/>
          <a:p>
            <a:r>
              <a:rPr lang="en-US" sz="2800" dirty="0">
                <a:latin typeface="Apple Casual"/>
                <a:cs typeface="Apple Casual"/>
              </a:rPr>
              <a:t>An </a:t>
            </a:r>
            <a:r>
              <a:rPr lang="en-US" sz="2800" b="1" u="sng" dirty="0">
                <a:latin typeface="Apple Casual"/>
                <a:cs typeface="Apple Casual"/>
              </a:rPr>
              <a:t>Entrepreneur</a:t>
            </a:r>
            <a:r>
              <a:rPr lang="en-US" sz="2800" dirty="0">
                <a:latin typeface="Apple Casual"/>
                <a:cs typeface="Apple Casual"/>
              </a:rPr>
              <a:t> is someone who creates and runs his/her own business. </a:t>
            </a:r>
            <a:endParaRPr lang="en-US" sz="2800" dirty="0" smtClean="0">
              <a:latin typeface="Apple Casual"/>
              <a:cs typeface="Apple Casual"/>
            </a:endParaRPr>
          </a:p>
          <a:p>
            <a:pPr marL="0" indent="0">
              <a:buNone/>
            </a:pPr>
            <a:r>
              <a:rPr lang="en-US" sz="2800" dirty="0">
                <a:latin typeface="Apple Casual"/>
                <a:cs typeface="Apple Casual"/>
              </a:rPr>
              <a:t>	</a:t>
            </a:r>
            <a:r>
              <a:rPr lang="en-US" sz="2800" dirty="0" smtClean="0">
                <a:latin typeface="Apple Casual"/>
                <a:cs typeface="Apple Casual"/>
              </a:rPr>
              <a:t>			(</a:t>
            </a:r>
            <a:r>
              <a:rPr lang="en-US" sz="2800" dirty="0">
                <a:latin typeface="Apple Casual"/>
                <a:cs typeface="Apple Casual"/>
              </a:rPr>
              <a:t>See our definitions as well!)</a:t>
            </a:r>
          </a:p>
          <a:p>
            <a:endParaRPr lang="en-US" sz="2800" dirty="0">
              <a:latin typeface="Apple Casual"/>
            </a:endParaRPr>
          </a:p>
          <a:p>
            <a:r>
              <a:rPr lang="en-US" sz="2800" dirty="0">
                <a:latin typeface="Apple Casual"/>
              </a:rPr>
              <a:t>To be </a:t>
            </a:r>
            <a:r>
              <a:rPr lang="en-US" sz="2800" b="1" u="sng" dirty="0">
                <a:latin typeface="Apple Casual"/>
              </a:rPr>
              <a:t>entrepreneurial</a:t>
            </a:r>
            <a:r>
              <a:rPr lang="en-US" sz="2800" dirty="0">
                <a:latin typeface="Apple Casual"/>
              </a:rPr>
              <a:t> means to think or act like an entrepreneur.</a:t>
            </a:r>
          </a:p>
          <a:p>
            <a:endParaRPr lang="en-US" sz="2800" dirty="0">
              <a:latin typeface="Apple Casual"/>
            </a:endParaRPr>
          </a:p>
          <a:p>
            <a:r>
              <a:rPr lang="en-US" sz="2800" b="1" u="sng" dirty="0">
                <a:latin typeface="Apple Casual"/>
              </a:rPr>
              <a:t>Entrepreneurship</a:t>
            </a:r>
            <a:r>
              <a:rPr lang="en-US" sz="2800" dirty="0">
                <a:latin typeface="Apple Casual"/>
              </a:rPr>
              <a:t> is the process of being an entrepreneur</a:t>
            </a:r>
            <a:r>
              <a:rPr lang="en-US" sz="2400" dirty="0">
                <a:latin typeface="Apple Casual"/>
              </a:rPr>
              <a:t>.</a:t>
            </a:r>
          </a:p>
          <a:p>
            <a:pPr marL="0" indent="0">
              <a:buNone/>
            </a:pPr>
            <a:endParaRPr lang="en-US" sz="2400" b="1" u="sng" dirty="0">
              <a:latin typeface="Apple Casu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786" y="10510"/>
            <a:ext cx="7511473" cy="1312480"/>
          </a:xfrm>
        </p:spPr>
        <p:txBody>
          <a:bodyPr>
            <a:normAutofit/>
          </a:bodyPr>
          <a:lstStyle/>
          <a:p>
            <a:r>
              <a:rPr lang="en-US" sz="6000" b="1" dirty="0" smtClean="0"/>
              <a:t>KEY TERMS…</a:t>
            </a:r>
            <a:endParaRPr lang="en-US" sz="6000" b="1" dirty="0"/>
          </a:p>
        </p:txBody>
      </p:sp>
      <p:sp>
        <p:nvSpPr>
          <p:cNvPr id="4" name="Content Placeholder 4"/>
          <p:cNvSpPr>
            <a:spLocks noGrp="1"/>
          </p:cNvSpPr>
          <p:nvPr>
            <p:ph idx="1"/>
          </p:nvPr>
        </p:nvSpPr>
        <p:spPr>
          <a:xfrm>
            <a:off x="228601" y="1322990"/>
            <a:ext cx="8763000" cy="4906849"/>
          </a:xfrm>
        </p:spPr>
        <p:txBody>
          <a:bodyPr>
            <a:normAutofit lnSpcReduction="10000"/>
          </a:bodyPr>
          <a:lstStyle/>
          <a:p>
            <a:r>
              <a:rPr lang="en-US" sz="3200" b="1" dirty="0" smtClean="0">
                <a:solidFill>
                  <a:schemeClr val="accent6">
                    <a:lumMod val="75000"/>
                  </a:schemeClr>
                </a:solidFill>
              </a:rPr>
              <a:t>Venture</a:t>
            </a:r>
            <a:r>
              <a:rPr lang="en-US" sz="3200" dirty="0" smtClean="0"/>
              <a:t> – A business startup or undertaking</a:t>
            </a:r>
          </a:p>
          <a:p>
            <a:r>
              <a:rPr lang="en-US" sz="3200" b="1" dirty="0" smtClean="0">
                <a:solidFill>
                  <a:srgbClr val="0070C0"/>
                </a:solidFill>
              </a:rPr>
              <a:t>Venture Plan </a:t>
            </a:r>
            <a:r>
              <a:rPr lang="en-US" sz="3200" dirty="0" smtClean="0"/>
              <a:t>– A written summary or what a venture can accomplish and how it intends to do so.</a:t>
            </a:r>
          </a:p>
          <a:p>
            <a:r>
              <a:rPr lang="en-US" sz="3200" b="1" dirty="0" smtClean="0">
                <a:solidFill>
                  <a:srgbClr val="FF3300"/>
                </a:solidFill>
              </a:rPr>
              <a:t>Need</a:t>
            </a:r>
            <a:r>
              <a:rPr lang="en-US" sz="3200" dirty="0" smtClean="0"/>
              <a:t> – Something that is essential to life. </a:t>
            </a:r>
          </a:p>
          <a:p>
            <a:pPr lvl="1"/>
            <a:r>
              <a:rPr lang="en-US" sz="2800" b="1" dirty="0" smtClean="0">
                <a:solidFill>
                  <a:srgbClr val="FF0066"/>
                </a:solidFill>
              </a:rPr>
              <a:t>Physical</a:t>
            </a:r>
            <a:r>
              <a:rPr lang="en-US" sz="2800" dirty="0" smtClean="0"/>
              <a:t> - food</a:t>
            </a:r>
            <a:r>
              <a:rPr lang="en-US" sz="2800" dirty="0"/>
              <a:t>, water, </a:t>
            </a:r>
            <a:r>
              <a:rPr lang="en-US" sz="2800" dirty="0" smtClean="0"/>
              <a:t>sleep</a:t>
            </a:r>
            <a:endParaRPr lang="en-US" sz="2800" dirty="0"/>
          </a:p>
          <a:p>
            <a:pPr lvl="1"/>
            <a:r>
              <a:rPr lang="en-US" sz="2800" b="1" dirty="0" smtClean="0">
                <a:solidFill>
                  <a:srgbClr val="00B050"/>
                </a:solidFill>
              </a:rPr>
              <a:t>Physiological</a:t>
            </a:r>
            <a:r>
              <a:rPr lang="en-US" sz="2800" dirty="0" smtClean="0"/>
              <a:t> – love, companionship</a:t>
            </a:r>
          </a:p>
          <a:p>
            <a:r>
              <a:rPr lang="en-US" sz="3200" b="1" dirty="0" smtClean="0">
                <a:solidFill>
                  <a:srgbClr val="FF0000"/>
                </a:solidFill>
              </a:rPr>
              <a:t>Want</a:t>
            </a:r>
            <a:r>
              <a:rPr lang="en-US" sz="3200" dirty="0" smtClean="0"/>
              <a:t> – Human desires that are not essential for human survival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9221533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393"/>
            <a:ext cx="8935253" cy="1613782"/>
          </a:xfrm>
        </p:spPr>
        <p:txBody>
          <a:bodyPr>
            <a:normAutofit/>
          </a:bodyPr>
          <a:lstStyle/>
          <a:p>
            <a:r>
              <a:rPr lang="en-US" sz="4000" b="1" dirty="0"/>
              <a:t>What makes an entrepreneur?</a:t>
            </a:r>
            <a:endParaRPr lang="en-CA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447800"/>
            <a:ext cx="7511472" cy="4041162"/>
          </a:xfrm>
        </p:spPr>
        <p:txBody>
          <a:bodyPr vert="horz" anchor="t">
            <a:normAutofit/>
          </a:bodyPr>
          <a:lstStyle/>
          <a:p>
            <a:pPr>
              <a:buNone/>
            </a:pPr>
            <a:r>
              <a:rPr lang="en-US" sz="2800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Apple Casual"/>
              </a:rPr>
              <a:t>Think of as many </a:t>
            </a:r>
            <a:r>
              <a:rPr lang="en-US" sz="28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Apple Casual"/>
              </a:rPr>
              <a:t>characteristics</a:t>
            </a:r>
            <a:r>
              <a:rPr lang="en-US" sz="2800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Apple Casual"/>
              </a:rPr>
              <a:t> as you can to </a:t>
            </a:r>
            <a:r>
              <a:rPr lang="en-US" sz="28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Apple Casual"/>
              </a:rPr>
              <a:t>describe</a:t>
            </a:r>
            <a:r>
              <a:rPr lang="en-US" sz="2800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Apple Casual"/>
              </a:rPr>
              <a:t> what makes an entrepreneur and add them to </a:t>
            </a:r>
            <a:r>
              <a:rPr lang="en-US" sz="2800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Apple Casual"/>
              </a:rPr>
              <a:t>your scribbler…</a:t>
            </a:r>
            <a:endParaRPr lang="en-US" sz="2800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cs typeface="Apple Casual"/>
            </a:endParaRPr>
          </a:p>
          <a:p>
            <a:pPr>
              <a:buNone/>
            </a:pPr>
            <a:endParaRPr lang="en-US" b="1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cs typeface="Apple Casual"/>
            </a:endParaRPr>
          </a:p>
          <a:p>
            <a:pPr>
              <a:buNone/>
            </a:pPr>
            <a:endParaRPr lang="en-US" dirty="0">
              <a:cs typeface="Apple Casu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sh">
  <a:themeElements>
    <a:clrScheme name="Mesh">
      <a:dk1>
        <a:sysClr val="windowText" lastClr="000000"/>
      </a:dk1>
      <a:lt1>
        <a:sysClr val="window" lastClr="FFFFFF"/>
      </a:lt1>
      <a:dk2>
        <a:srgbClr val="363D46"/>
      </a:dk2>
      <a:lt2>
        <a:srgbClr val="EBEBEB"/>
      </a:lt2>
      <a:accent1>
        <a:srgbClr val="6F6F6F"/>
      </a:accent1>
      <a:accent2>
        <a:srgbClr val="BFBFA5"/>
      </a:accent2>
      <a:accent3>
        <a:srgbClr val="DCD084"/>
      </a:accent3>
      <a:accent4>
        <a:srgbClr val="E7BF5F"/>
      </a:accent4>
      <a:accent5>
        <a:srgbClr val="E9A039"/>
      </a:accent5>
      <a:accent6>
        <a:srgbClr val="CF7133"/>
      </a:accent6>
      <a:hlink>
        <a:srgbClr val="F28943"/>
      </a:hlink>
      <a:folHlink>
        <a:srgbClr val="F1B76C"/>
      </a:folHlink>
    </a:clrScheme>
    <a:fontScheme name="Mesh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Mesh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84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000000">
                <a:alpha val="5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25400" h="25400" prst="slop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28000"/>
                <a:satMod val="94000"/>
                <a:lumMod val="20000"/>
              </a:schemeClr>
              <a:schemeClr val="phClr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sh" id="{789EC3FE-34FD-429C-9918-760025E6C145}" vid="{B8BE45C0-8141-4D58-8C71-A009BC26FBB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Mesh</Template>
  <TotalTime>2341</TotalTime>
  <Words>1111</Words>
  <Application>Microsoft Office PowerPoint</Application>
  <PresentationFormat>On-screen Show (4:3)</PresentationFormat>
  <Paragraphs>195</Paragraphs>
  <Slides>36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1" baseType="lpstr">
      <vt:lpstr>Apple Casual</vt:lpstr>
      <vt:lpstr>Arial</vt:lpstr>
      <vt:lpstr>Century Gothic</vt:lpstr>
      <vt:lpstr>Papyrus</vt:lpstr>
      <vt:lpstr>Mesh</vt:lpstr>
      <vt:lpstr>PowerPoint Presentation</vt:lpstr>
      <vt:lpstr>Why take Entrepreneurship?</vt:lpstr>
      <vt:lpstr>PowerPoint Presentation</vt:lpstr>
      <vt:lpstr>PowerPoint Presentation</vt:lpstr>
      <vt:lpstr>Protect Your Dreams</vt:lpstr>
      <vt:lpstr>PowerPoint Presentation</vt:lpstr>
      <vt:lpstr>Definitions you NEED to know:</vt:lpstr>
      <vt:lpstr>KEY TERMS…</vt:lpstr>
      <vt:lpstr>What makes an entrepreneur?</vt:lpstr>
      <vt:lpstr>PowerPoint Presentation</vt:lpstr>
      <vt:lpstr>Types of entrepreneurs…</vt:lpstr>
      <vt:lpstr>Do you have what it takes?</vt:lpstr>
      <vt:lpstr>Answer yes or no to the following: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If You Answered Yes to 7 Questions…. </vt:lpstr>
      <vt:lpstr>      The Characteristics of an Entrepreneur…</vt:lpstr>
      <vt:lpstr>REFLECTION Questions:</vt:lpstr>
      <vt:lpstr>Myths about Entrepreneurs</vt:lpstr>
      <vt:lpstr>#2…</vt:lpstr>
      <vt:lpstr>#3…</vt:lpstr>
      <vt:lpstr>#4…</vt:lpstr>
      <vt:lpstr>#5…</vt:lpstr>
      <vt:lpstr>#6…</vt:lpstr>
      <vt:lpstr>Mark Zuckerberg and Bill Gates Comparison</vt:lpstr>
      <vt:lpstr>PowerPoint Presentation</vt:lpstr>
      <vt:lpstr>Really Achieving Your Childhood Dreams</vt:lpstr>
      <vt:lpstr>PowerPoint Presentation</vt:lpstr>
      <vt:lpstr>LOCAL ENTREPRENEURS…</vt:lpstr>
    </vt:vector>
  </TitlesOfParts>
  <Company>Province of N.B.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School District 8</dc:creator>
  <cp:lastModifiedBy>Hallihan, Ashley (ASD-N)</cp:lastModifiedBy>
  <cp:revision>416</cp:revision>
  <dcterms:created xsi:type="dcterms:W3CDTF">2011-02-03T12:23:32Z</dcterms:created>
  <dcterms:modified xsi:type="dcterms:W3CDTF">2019-01-29T17:35:15Z</dcterms:modified>
</cp:coreProperties>
</file>