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8" r:id="rId8"/>
    <p:sldId id="269" r:id="rId9"/>
    <p:sldId id="264" r:id="rId10"/>
    <p:sldId id="267" r:id="rId11"/>
    <p:sldId id="270" r:id="rId12"/>
    <p:sldId id="265" r:id="rId13"/>
    <p:sldId id="266" r:id="rId14"/>
    <p:sldId id="282" r:id="rId15"/>
    <p:sldId id="277" r:id="rId16"/>
    <p:sldId id="273" r:id="rId17"/>
    <p:sldId id="276" r:id="rId18"/>
    <p:sldId id="274" r:id="rId19"/>
    <p:sldId id="283" r:id="rId20"/>
    <p:sldId id="278" r:id="rId21"/>
    <p:sldId id="289" r:id="rId22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58BFF"/>
    <a:srgbClr val="FFFFFF"/>
    <a:srgbClr val="66FFCC"/>
    <a:srgbClr val="FF9999"/>
    <a:srgbClr val="FF00FF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121" d="100"/>
          <a:sy n="121" d="100"/>
        </p:scale>
        <p:origin x="13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6975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E41C0F9-C1E1-41FC-B2A7-F416A2FB31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331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6975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70273B-0198-4BF8-AF2E-9919A41FE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970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C16926-8343-4D89-B24B-E625E4D72B9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600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E66442-44A2-4EB0-9BD4-E27412A05B62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673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A4892C-86D6-4E60-9D41-57C510979804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634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8747C0-4D61-4FBA-8DF3-3FBC83C8223C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63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F1288C-0541-47F1-91DB-E98C9CF1B054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476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613CB1-6668-4436-9088-5D88860D050A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84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8AB8CB-1E59-4452-8ED0-EC5D8CC9C135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286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3783C5-1E8E-4E27-9891-03D9A1D2DAA5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337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6770C-6363-442D-B360-59283157D1B5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7573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62EAE7-CB4D-44DD-8A59-EFF181930B84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6457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025E0D-948F-44D5-AB68-75BE8582250A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79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9D6337-3679-4F46-8C57-3B45ECAC776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8179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30CAB8-BB87-4D56-9163-46647D5FB800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60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8FE8D2-911C-4955-BE86-72C2131CB89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30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01A6AE-4285-4A7F-97E0-84676F53E88A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85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2A191B-087F-4629-B0E9-91DBDEAB97FA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17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375428-BDCC-4BC8-AB61-FDF148D95297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19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4CA045-DD5B-4776-BBDE-4D84F983502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617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2EDF15-D53C-4934-BCB9-04AA37ACC7F0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7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092C85-8FE3-43E4-A6E6-E7D870FEAC95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123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F041C-9651-44C5-9991-63C123C867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2809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16C45-CF67-4B78-94EB-9993DB1A8C4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6414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58896-A674-48B8-B25D-0EF5E809B3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732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5400" y="1905000"/>
            <a:ext cx="3429000" cy="4114800"/>
          </a:xfrm>
        </p:spPr>
        <p:txBody>
          <a:bodyPr rtlCol="0">
            <a:normAutofit/>
          </a:bodyPr>
          <a:lstStyle/>
          <a:p>
            <a:pPr lvl="0"/>
            <a:endParaRPr lang="en-CA" noProof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22E26-EB69-4F81-811A-BDB1B2D1B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4965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0EB9F7-73D9-4DD2-8943-DEF137505B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452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A61BA-5433-40CA-A5E5-42A5742635F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5563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1EFB99-08D6-4E7B-B1AF-45D86EFB638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8151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58733-B723-4090-A512-D9061ADBFC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8745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7A787-2453-4823-94DE-8D65600469A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6330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7FDF2-0F04-4028-9CD0-BBC584159E7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901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4E3D637-B2E3-49E5-B208-173E470A593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7524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0E3D3-6EC3-4613-A121-C51EAACEB57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495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411B43-1FE1-4E6A-97B3-70B9184E9A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74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  <p:sldLayoutId id="2147484347" r:id="rId8"/>
    <p:sldLayoutId id="2147484348" r:id="rId9"/>
    <p:sldLayoutId id="2147484349" r:id="rId10"/>
    <p:sldLayoutId id="2147484350" r:id="rId11"/>
    <p:sldLayoutId id="2147484351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tim_brown_on_creativity_and_play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efulcharts.com/psychology/the-six-thinking-hat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_popup?v=6Cf7IL_eZ38&amp;vq=mediu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X-GXO_urMow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ynzHWwJXa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BvTkefJHfC0" TargetMode="External"/><Relationship Id="rId4" Type="http://schemas.openxmlformats.org/officeDocument/2006/relationships/hyperlink" Target="https://www.youtube.com/watch?v=35yeVwigQc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30300" y="2405063"/>
            <a:ext cx="5827713" cy="947737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>ENTREPRENEURSHIP 110</a:t>
            </a:r>
            <a:endParaRPr lang="en-US" altLang="en-US" sz="36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30300" y="3581400"/>
            <a:ext cx="5827713" cy="1566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Invention and Innovation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altLang="en-US" dirty="0" smtClean="0"/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dirty="0" smtClean="0">
                <a:hlinkClick r:id="rId3"/>
              </a:rPr>
              <a:t>Video on Creativity by Tim Brown</a:t>
            </a:r>
            <a:endParaRPr lang="en-US" alt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6106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If you see the dancer moving clockwise, then you use more of the right side of your  brain and vice versa. </a:t>
            </a:r>
            <a:br>
              <a:rPr lang="en-US" altLang="en-US" sz="2600" dirty="0" smtClean="0"/>
            </a:br>
            <a:r>
              <a:rPr lang="en-US" altLang="en-US" sz="2600" dirty="0" smtClean="0"/>
              <a:t/>
            </a:r>
            <a:br>
              <a:rPr lang="en-US" altLang="en-US" sz="2600" dirty="0" smtClean="0"/>
            </a:br>
            <a:r>
              <a:rPr lang="en-US" altLang="en-US" sz="2600" b="1" u="sng" dirty="0" smtClean="0"/>
              <a:t>Most of us</a:t>
            </a:r>
            <a:r>
              <a:rPr lang="en-US" altLang="en-US" sz="2600" dirty="0" smtClean="0"/>
              <a:t> would see the dancer turning counter-clockwise, though you can try to focus and change the direction; see if you can do it. </a:t>
            </a:r>
            <a:br>
              <a:rPr lang="en-US" altLang="en-US" sz="2600" dirty="0" smtClean="0"/>
            </a:br>
            <a:endParaRPr lang="en-US" altLang="en-US" sz="2600" dirty="0" smtClean="0"/>
          </a:p>
        </p:txBody>
      </p:sp>
      <p:pic>
        <p:nvPicPr>
          <p:cNvPr id="28676" name="Picture 4" descr="Spinning lad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4159"/>
            <a:ext cx="1383375" cy="171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Self Assessment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Complete the quiz to determine your brain “dominance.”</a:t>
            </a:r>
          </a:p>
          <a:p>
            <a:pPr eaLnBrk="1" hangingPunct="1"/>
            <a:r>
              <a:rPr lang="en-US" altLang="en-US" sz="2800" smtClean="0"/>
              <a:t>Answer questions honesty.</a:t>
            </a:r>
          </a:p>
          <a:p>
            <a:pPr eaLnBrk="1" hangingPunct="1"/>
            <a:r>
              <a:rPr lang="en-US" altLang="en-US" sz="2800" smtClean="0"/>
              <a:t>Follow along as we identify what each answer reveals about you!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86604"/>
            <a:ext cx="8214360" cy="1450757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Left Brain Dominance Functions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752600"/>
            <a:ext cx="46482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3000" dirty="0" smtClean="0"/>
              <a:t>uses logic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dirty="0" smtClean="0"/>
              <a:t>detail oriented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dirty="0" smtClean="0"/>
              <a:t>facts “rule”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dirty="0" smtClean="0"/>
              <a:t>words and language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dirty="0" smtClean="0"/>
              <a:t>math and science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dirty="0" smtClean="0"/>
              <a:t>“knowing”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dirty="0" smtClean="0"/>
              <a:t>prefer multiple choice tests</a:t>
            </a:r>
          </a:p>
        </p:txBody>
      </p:sp>
      <p:sp>
        <p:nvSpPr>
          <p:cNvPr id="32772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3000" smtClean="0"/>
              <a:t>order/pattern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smtClean="0"/>
              <a:t>awareness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smtClean="0"/>
              <a:t>object names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smtClean="0"/>
              <a:t>reality based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smtClean="0"/>
              <a:t>forms strategies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smtClean="0"/>
              <a:t>practical  and safe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smtClean="0"/>
              <a:t>controls feelings 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6604"/>
            <a:ext cx="8305800" cy="1450757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Right Brain Dominance Functions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828800"/>
            <a:ext cx="4648200" cy="4191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3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uses feeling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3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"big picture“ oriented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3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imagination rules –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3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symbols and images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3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appreciates </a:t>
            </a:r>
            <a:br>
              <a:rPr lang="en-US" altLang="en-US" sz="300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sz="3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spatial perception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3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Prefers open-ended questions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796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495800" cy="434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fantasy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presents possibilities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Impulsive, spontaneous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risk taking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creativity, likes drawing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free with </a:t>
            </a:r>
            <a:r>
              <a:rPr lang="en-US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feelings</a:t>
            </a:r>
            <a:endParaRPr lang="en-CA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0500"/>
            <a:ext cx="7924800" cy="1181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</a:rPr>
              <a:t>Right and Left Brain and Business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36493"/>
            <a:ext cx="86487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1200"/>
              </a:spcAft>
              <a:buFont typeface="Wingdings 3" charset="2"/>
              <a:buChar char=""/>
              <a:defRPr/>
            </a:pP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key ingredient for Invention and Innovation is </a:t>
            </a:r>
            <a:r>
              <a:rPr lang="en-US" altLang="en-US" sz="2600" b="1" dirty="0" smtClean="0">
                <a:solidFill>
                  <a:schemeClr val="tx1"/>
                </a:solidFill>
              </a:rPr>
              <a:t>creativity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1200"/>
              </a:spcAft>
              <a:buFont typeface="Wingdings 3" charset="2"/>
              <a:buChar char=""/>
              <a:defRPr/>
            </a:pPr>
            <a:r>
              <a:rPr lang="en-US" altLang="en-US" sz="2600" b="1" dirty="0" smtClean="0">
                <a:solidFill>
                  <a:schemeClr val="tx1"/>
                </a:solidFill>
              </a:rPr>
              <a:t>Creativity</a:t>
            </a:r>
            <a:r>
              <a:rPr lang="en-US" altLang="en-US" sz="2600" dirty="0" smtClean="0">
                <a:solidFill>
                  <a:schemeClr val="tx1"/>
                </a:solidFill>
              </a:rPr>
              <a:t>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a trait of </a:t>
            </a:r>
            <a:r>
              <a:rPr lang="en-US" alt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Right Brain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dominance, so, right brain thinkers might be naturally more successful as Inventors and/or innovators.</a:t>
            </a:r>
          </a:p>
          <a:p>
            <a:pPr eaLnBrk="1" fontAlgn="auto" hangingPunct="1">
              <a:spcAft>
                <a:spcPts val="1200"/>
              </a:spcAft>
              <a:buFont typeface="Wingdings 3" charset="2"/>
              <a:buChar char=""/>
              <a:defRPr/>
            </a:pP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Does that mean that Left Brain thinkers cannot be inventors or innovators? NO!</a:t>
            </a:r>
          </a:p>
          <a:p>
            <a:pPr eaLnBrk="1" fontAlgn="auto" hangingPunct="1">
              <a:spcAft>
                <a:spcPts val="1200"/>
              </a:spcAft>
              <a:buFont typeface="Wingdings 3" charset="2"/>
              <a:buChar char=""/>
              <a:defRPr/>
            </a:pP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 are ways to </a:t>
            </a:r>
            <a:r>
              <a:rPr lang="en-US" altLang="en-US" sz="2600" b="1" dirty="0" smtClean="0">
                <a:solidFill>
                  <a:schemeClr val="tx1"/>
                </a:solidFill>
              </a:rPr>
              <a:t>strengthen</a:t>
            </a:r>
            <a:r>
              <a:rPr lang="en-US" altLang="en-US" sz="2600" dirty="0" smtClean="0">
                <a:solidFill>
                  <a:schemeClr val="tx1"/>
                </a:solidFill>
              </a:rPr>
              <a:t>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 right brain, including: doing brain teasers, taking a creative class (art, etc.), brainstorm, be open to big ideas, listen to others, etc.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5" descr="Six%20Thinking%20Ha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71563"/>
            <a:ext cx="6629400" cy="418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The Thinking Hat Theory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Have you ever heard the saying, “put on your thinking hat?”</a:t>
            </a:r>
          </a:p>
          <a:p>
            <a:pPr eaLnBrk="1" hangingPunct="1"/>
            <a:r>
              <a:rPr lang="en-US" altLang="en-US" smtClean="0"/>
              <a:t>Well, this theory believes that there are 6 such “thinking hats,” or, 6 ways of thinking.</a:t>
            </a:r>
          </a:p>
          <a:p>
            <a:pPr eaLnBrk="1" hangingPunct="1"/>
            <a:r>
              <a:rPr lang="en-US" altLang="en-US" smtClean="0">
                <a:hlinkClick r:id="rId3"/>
              </a:rPr>
              <a:t>Chart</a:t>
            </a:r>
            <a:endParaRPr lang="en-US" altLang="en-US" smtClean="0"/>
          </a:p>
        </p:txBody>
      </p:sp>
      <p:pic>
        <p:nvPicPr>
          <p:cNvPr id="40965" name="Picture 5" descr="4b5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01508"/>
            <a:ext cx="388620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5" descr="a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8458200" cy="63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Edward de Bono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Edward de Bono  is regarded by many to be the leading authority in the world in the field of creative thinking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He is the originator of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lateral thinking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Generating ideas by being flexible and creative.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 smtClean="0">
                <a:solidFill>
                  <a:schemeClr val="tx1"/>
                </a:solidFill>
              </a:rPr>
              <a:t>The Hats </a:t>
            </a:r>
            <a:r>
              <a:rPr lang="en-US" altLang="en-US" sz="2800" dirty="0" smtClean="0"/>
              <a:t>represent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six thinking strategies</a:t>
            </a:r>
            <a:r>
              <a:rPr lang="en-US" altLang="en-US" sz="2800" dirty="0" smtClean="0"/>
              <a:t>, and if understood and applied, people could be more productive in meetings and in collaborating within groups and teams by deliberately using the approaches </a:t>
            </a:r>
          </a:p>
        </p:txBody>
      </p:sp>
      <p:pic>
        <p:nvPicPr>
          <p:cNvPr id="45061" name="Picture 5" descr="picture of Edward de Bo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"/>
            <a:ext cx="9715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800" dirty="0" smtClean="0"/>
              <a:t>                    </a:t>
            </a:r>
            <a:r>
              <a:rPr lang="en-US" altLang="en-US" sz="3800" b="1" dirty="0" smtClean="0"/>
              <a:t>Brains </a:t>
            </a:r>
            <a:r>
              <a:rPr lang="en-US" altLang="en-US" sz="3800" b="1" dirty="0" smtClean="0"/>
              <a:t>and Hats	</a:t>
            </a:r>
            <a:br>
              <a:rPr lang="en-US" altLang="en-US" sz="3800" b="1" dirty="0" smtClean="0"/>
            </a:br>
            <a:r>
              <a:rPr lang="en-US" altLang="en-US" sz="3800" b="1" dirty="0" smtClean="0"/>
              <a:t> </a:t>
            </a:r>
            <a:r>
              <a:rPr lang="en-US" altLang="en-US" sz="3200" b="1" dirty="0" smtClean="0"/>
              <a:t>Which hats do you think match each brain?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219200" y="2095500"/>
            <a:ext cx="5486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FF0000"/>
                </a:solidFill>
              </a:rPr>
              <a:t>Red</a:t>
            </a:r>
            <a:r>
              <a:rPr lang="en-US" altLang="en-US" sz="3200" b="1" dirty="0" smtClean="0"/>
              <a:t> – </a:t>
            </a:r>
            <a:r>
              <a:rPr lang="en-US" altLang="en-US" sz="3200" b="1" dirty="0" smtClean="0"/>
              <a:t>critical thinking</a:t>
            </a:r>
            <a:endParaRPr lang="en-US" altLang="en-US" sz="3200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FFCC00"/>
                </a:solidFill>
              </a:rPr>
              <a:t>Yellow</a:t>
            </a:r>
            <a:r>
              <a:rPr lang="en-US" altLang="en-US" sz="3200" b="1" dirty="0" smtClean="0"/>
              <a:t> </a:t>
            </a:r>
            <a:r>
              <a:rPr lang="en-US" altLang="en-US" sz="3200" b="1" dirty="0" smtClean="0"/>
              <a:t>– creative thinking</a:t>
            </a:r>
            <a:endParaRPr lang="en-US" altLang="en-US" sz="3200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200" b="1" dirty="0" smtClean="0">
                <a:solidFill>
                  <a:schemeClr val="bg1">
                    <a:lumMod val="85000"/>
                  </a:schemeClr>
                </a:solidFill>
              </a:rPr>
              <a:t>White</a:t>
            </a:r>
            <a:r>
              <a:rPr lang="en-US" altLang="en-US" sz="3200" b="1" dirty="0" smtClean="0"/>
              <a:t> </a:t>
            </a:r>
            <a:r>
              <a:rPr lang="en-US" altLang="en-US" sz="3200" b="1" dirty="0" smtClean="0"/>
              <a:t>– positive thinking</a:t>
            </a:r>
            <a:endParaRPr lang="en-US" altLang="en-US" sz="3200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200" b="1" dirty="0" smtClean="0"/>
              <a:t>Black – </a:t>
            </a:r>
            <a:r>
              <a:rPr lang="en-US" altLang="en-US" sz="3200" b="1" dirty="0" smtClean="0"/>
              <a:t>factual thinking</a:t>
            </a:r>
            <a:endParaRPr lang="en-US" altLang="en-US" sz="3200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00CC00"/>
                </a:solidFill>
              </a:rPr>
              <a:t>Green</a:t>
            </a:r>
            <a:r>
              <a:rPr lang="en-US" altLang="en-US" sz="3200" b="1" dirty="0" smtClean="0"/>
              <a:t> </a:t>
            </a:r>
            <a:r>
              <a:rPr lang="en-US" altLang="en-US" sz="3200" b="1" dirty="0" smtClean="0"/>
              <a:t>– leadership/</a:t>
            </a:r>
            <a:r>
              <a:rPr lang="en-US" altLang="en-US" sz="3200" b="1" dirty="0" err="1" smtClean="0"/>
              <a:t>managment</a:t>
            </a:r>
            <a:endParaRPr lang="en-US" altLang="en-US" sz="3200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0070C0"/>
                </a:solidFill>
              </a:rPr>
              <a:t>Blue </a:t>
            </a:r>
            <a:r>
              <a:rPr lang="en-US" altLang="en-US" sz="3200" b="1" dirty="0" smtClean="0"/>
              <a:t>– </a:t>
            </a:r>
            <a:r>
              <a:rPr lang="en-US" altLang="en-US" sz="3200" b="1" dirty="0" smtClean="0"/>
              <a:t>emotional thinking</a:t>
            </a:r>
            <a:endParaRPr lang="en-US" altLang="en-US" sz="32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8534400" cy="43434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 is the difference </a:t>
            </a:r>
            <a:r>
              <a:rPr lang="en-US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between…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Invention </a:t>
            </a:r>
            <a:r>
              <a:rPr lang="en-US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Innovation?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en-US" sz="3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3000" b="1" u="sng" dirty="0" smtClean="0">
                <a:solidFill>
                  <a:schemeClr val="tx1"/>
                </a:solidFill>
              </a:rPr>
              <a:t>Invention</a:t>
            </a:r>
            <a:r>
              <a:rPr lang="en-US" alt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the creation of something new.</a:t>
            </a:r>
            <a:endParaRPr lang="en-US" altLang="en-US" sz="3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3000" b="1" u="sng" dirty="0" smtClean="0">
                <a:solidFill>
                  <a:schemeClr val="tx1"/>
                </a:solidFill>
              </a:rPr>
              <a:t>Innovation</a:t>
            </a:r>
            <a:r>
              <a:rPr lang="en-US" altLang="en-US" sz="3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a change to something that already </a:t>
            </a:r>
            <a:r>
              <a:rPr lang="en-US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exists.</a:t>
            </a:r>
            <a:endParaRPr lang="en-US" altLang="en-US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sz="3200" dirty="0" smtClean="0">
              <a:solidFill>
                <a:schemeClr val="tx1">
                  <a:lumMod val="75000"/>
                  <a:lumOff val="25000"/>
                </a:schemeClr>
              </a:solidFill>
              <a:hlinkClick r:id="rId3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Video</a:t>
            </a:r>
            <a:endParaRPr lang="en-US" alt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A day made of glass 2</a:t>
            </a:r>
            <a:endParaRPr lang="en-US" alt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D491CA-D9F6-4858-B0FA-02A7DF76F3B4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0179" name="Picture 5" descr="6thinking_ha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38E0F9-4939-4CAB-A517-06D309EC8999}" type="slidenum">
              <a:rPr lang="en-US" altLang="en-US" smtClean="0">
                <a:solidFill>
                  <a:schemeClr val="accent1"/>
                </a:solidFill>
              </a:rPr>
              <a:pPr/>
              <a:t>21</a:t>
            </a:fld>
            <a:endParaRPr lang="en-US" altLang="en-US" smtClean="0">
              <a:solidFill>
                <a:schemeClr val="accent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0" y="1752600"/>
            <a:ext cx="9109841" cy="54864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en-US" altLang="en-US" sz="3200" b="1" dirty="0" smtClean="0">
                <a:solidFill>
                  <a:srgbClr val="FF3300"/>
                </a:solidFill>
              </a:rPr>
              <a:t>S</a:t>
            </a:r>
            <a:r>
              <a:rPr lang="en-US" altLang="en-US" sz="2400" dirty="0" smtClean="0"/>
              <a:t>UBSTITUTE</a:t>
            </a:r>
            <a:r>
              <a:rPr lang="en-US" altLang="en-US" sz="1800" dirty="0" smtClean="0"/>
              <a:t> - other </a:t>
            </a:r>
            <a:r>
              <a:rPr lang="en-US" altLang="en-US" sz="1800" dirty="0" smtClean="0"/>
              <a:t>materials, </a:t>
            </a:r>
            <a:r>
              <a:rPr lang="en-US" altLang="en-US" sz="1800" dirty="0" smtClean="0"/>
              <a:t>ingredients</a:t>
            </a:r>
            <a:endParaRPr lang="en-US" altLang="en-US" sz="1800" dirty="0" smtClean="0"/>
          </a:p>
          <a:p>
            <a:pPr eaLnBrk="1" hangingPunct="1">
              <a:spcAft>
                <a:spcPts val="600"/>
              </a:spcAft>
            </a:pPr>
            <a:r>
              <a:rPr lang="en-US" altLang="en-US" sz="3200" b="1" dirty="0" smtClean="0">
                <a:solidFill>
                  <a:srgbClr val="FF3300"/>
                </a:solidFill>
              </a:rPr>
              <a:t>C</a:t>
            </a:r>
            <a:r>
              <a:rPr lang="en-US" altLang="en-US" sz="2400" dirty="0" smtClean="0"/>
              <a:t>OMBINE</a:t>
            </a:r>
            <a:r>
              <a:rPr lang="en-US" altLang="en-US" sz="1800" dirty="0" smtClean="0"/>
              <a:t> - </a:t>
            </a:r>
            <a:r>
              <a:rPr lang="en-US" altLang="en-US" sz="1800" dirty="0" smtClean="0"/>
              <a:t>blend</a:t>
            </a:r>
            <a:r>
              <a:rPr lang="en-US" altLang="en-US" sz="1800" dirty="0" smtClean="0"/>
              <a:t>, purposes or </a:t>
            </a:r>
            <a:r>
              <a:rPr lang="en-US" altLang="en-US" sz="1800" dirty="0" smtClean="0"/>
              <a:t>ideas</a:t>
            </a:r>
            <a:endParaRPr lang="en-US" altLang="en-US" sz="1800" dirty="0" smtClean="0"/>
          </a:p>
          <a:p>
            <a:pPr eaLnBrk="1" hangingPunct="1">
              <a:spcAft>
                <a:spcPts val="600"/>
              </a:spcAft>
            </a:pPr>
            <a:r>
              <a:rPr lang="en-US" altLang="en-US" sz="3200" b="1" dirty="0" smtClean="0">
                <a:solidFill>
                  <a:srgbClr val="FF3300"/>
                </a:solidFill>
              </a:rPr>
              <a:t>A</a:t>
            </a:r>
            <a:r>
              <a:rPr lang="en-US" altLang="en-US" sz="2400" dirty="0" smtClean="0"/>
              <a:t>DAPT </a:t>
            </a:r>
            <a:r>
              <a:rPr lang="en-US" altLang="en-US" sz="1800" dirty="0" smtClean="0"/>
              <a:t>- </a:t>
            </a:r>
            <a:r>
              <a:rPr lang="en-US" altLang="en-US" sz="1800" dirty="0" smtClean="0"/>
              <a:t>change </a:t>
            </a:r>
            <a:r>
              <a:rPr lang="en-US" altLang="en-US" sz="1800" dirty="0" smtClean="0"/>
              <a:t>one or more </a:t>
            </a:r>
            <a:r>
              <a:rPr lang="en-US" altLang="en-US" sz="1800" dirty="0" smtClean="0"/>
              <a:t>characteristics</a:t>
            </a:r>
            <a:endParaRPr lang="en-US" altLang="en-US" sz="1800" dirty="0" smtClean="0"/>
          </a:p>
          <a:p>
            <a:pPr eaLnBrk="1" hangingPunct="1">
              <a:spcAft>
                <a:spcPts val="600"/>
              </a:spcAft>
            </a:pPr>
            <a:r>
              <a:rPr lang="en-US" altLang="en-US" sz="3200" b="1" dirty="0" smtClean="0">
                <a:solidFill>
                  <a:srgbClr val="FF3300"/>
                </a:solidFill>
              </a:rPr>
              <a:t>M</a:t>
            </a:r>
            <a:r>
              <a:rPr lang="en-US" altLang="en-US" sz="2400" dirty="0" smtClean="0"/>
              <a:t>ODIFY/MINIFY/MAGNIFY - </a:t>
            </a:r>
            <a:r>
              <a:rPr lang="en-US" altLang="en-US" sz="1800" dirty="0" smtClean="0"/>
              <a:t>try </a:t>
            </a:r>
            <a:r>
              <a:rPr lang="en-US" altLang="en-US" sz="1800" dirty="0" smtClean="0"/>
              <a:t>a new twist, change, add, improve, exaggerate, </a:t>
            </a:r>
            <a:r>
              <a:rPr lang="en-US" altLang="en-US" sz="1800" dirty="0" smtClean="0"/>
              <a:t>reduce</a:t>
            </a:r>
            <a:endParaRPr lang="en-US" altLang="en-US" sz="1800" dirty="0" smtClean="0"/>
          </a:p>
          <a:p>
            <a:pPr eaLnBrk="1" hangingPunct="1">
              <a:spcAft>
                <a:spcPts val="600"/>
              </a:spcAft>
            </a:pPr>
            <a:r>
              <a:rPr lang="en-US" altLang="en-US" sz="3200" b="1" dirty="0" smtClean="0">
                <a:solidFill>
                  <a:srgbClr val="FF3300"/>
                </a:solidFill>
              </a:rPr>
              <a:t>P</a:t>
            </a:r>
            <a:r>
              <a:rPr lang="en-US" altLang="en-US" sz="2400" dirty="0" smtClean="0"/>
              <a:t>UT TO OTHER USES </a:t>
            </a:r>
            <a:r>
              <a:rPr lang="en-US" altLang="en-US" sz="1800" dirty="0" smtClean="0"/>
              <a:t>- </a:t>
            </a:r>
            <a:r>
              <a:rPr lang="en-US" altLang="en-US" sz="1800" dirty="0" smtClean="0"/>
              <a:t>use </a:t>
            </a:r>
            <a:r>
              <a:rPr lang="en-US" altLang="en-US" sz="1800" dirty="0" smtClean="0"/>
              <a:t>in other situations, settings, </a:t>
            </a:r>
            <a:r>
              <a:rPr lang="en-US" altLang="en-US" sz="1800" dirty="0" smtClean="0"/>
              <a:t>markets</a:t>
            </a:r>
            <a:endParaRPr lang="en-US" altLang="en-US" sz="1800" dirty="0" smtClean="0"/>
          </a:p>
          <a:p>
            <a:pPr eaLnBrk="1" hangingPunct="1">
              <a:spcAft>
                <a:spcPts val="600"/>
              </a:spcAft>
            </a:pPr>
            <a:r>
              <a:rPr lang="en-US" altLang="en-US" sz="3200" b="1" dirty="0" smtClean="0">
                <a:solidFill>
                  <a:srgbClr val="FF3300"/>
                </a:solidFill>
              </a:rPr>
              <a:t>E</a:t>
            </a:r>
            <a:r>
              <a:rPr lang="en-US" altLang="en-US" sz="2400" dirty="0" smtClean="0"/>
              <a:t>LIMINATE</a:t>
            </a:r>
            <a:r>
              <a:rPr lang="en-US" altLang="en-US" sz="1800" dirty="0" smtClean="0"/>
              <a:t> - </a:t>
            </a:r>
            <a:r>
              <a:rPr lang="en-US" altLang="en-US" sz="1800" dirty="0" smtClean="0"/>
              <a:t>take </a:t>
            </a:r>
            <a:r>
              <a:rPr lang="en-US" altLang="en-US" sz="1800" dirty="0" smtClean="0"/>
              <a:t>away a feature, </a:t>
            </a:r>
            <a:r>
              <a:rPr lang="en-US" altLang="en-US" sz="1800" dirty="0" smtClean="0"/>
              <a:t>ingredient</a:t>
            </a:r>
            <a:endParaRPr lang="en-US" altLang="en-US" sz="1800" dirty="0" smtClean="0"/>
          </a:p>
          <a:p>
            <a:pPr eaLnBrk="1" hangingPunct="1">
              <a:spcAft>
                <a:spcPts val="600"/>
              </a:spcAft>
            </a:pPr>
            <a:r>
              <a:rPr lang="en-US" altLang="en-US" sz="3200" b="1" dirty="0" smtClean="0">
                <a:solidFill>
                  <a:srgbClr val="FF3300"/>
                </a:solidFill>
              </a:rPr>
              <a:t>R</a:t>
            </a:r>
            <a:r>
              <a:rPr lang="en-US" altLang="en-US" sz="2400" dirty="0" smtClean="0"/>
              <a:t>EVERSE</a:t>
            </a:r>
            <a:r>
              <a:rPr lang="en-US" altLang="en-US" sz="1800" dirty="0" smtClean="0"/>
              <a:t> - </a:t>
            </a:r>
            <a:r>
              <a:rPr lang="en-US" altLang="en-US" sz="1800" dirty="0" smtClean="0"/>
              <a:t>think </a:t>
            </a:r>
            <a:r>
              <a:rPr lang="en-US" altLang="en-US" sz="1800" dirty="0" smtClean="0"/>
              <a:t>of opposites, different roles, look at it upside down, turn it </a:t>
            </a:r>
            <a:r>
              <a:rPr lang="en-US" altLang="en-US" sz="1800" dirty="0" smtClean="0"/>
              <a:t>backwards</a:t>
            </a:r>
            <a:endParaRPr lang="en-US" altLang="en-US" sz="1800" dirty="0" smtClean="0"/>
          </a:p>
          <a:p>
            <a:pPr eaLnBrk="1" hangingPunct="1">
              <a:spcAft>
                <a:spcPts val="600"/>
              </a:spcAft>
            </a:pPr>
            <a:endParaRPr lang="en-US" altLang="en-US" sz="2800" dirty="0" smtClean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1752600" y="750589"/>
            <a:ext cx="75438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8800" b="1" dirty="0" smtClean="0">
                <a:solidFill>
                  <a:schemeClr val="tx1"/>
                </a:solidFill>
              </a:rPr>
              <a:t>SCAMPER</a:t>
            </a:r>
            <a:endParaRPr lang="en-US" altLang="en-US" sz="8800" b="1" dirty="0" smtClean="0">
              <a:solidFill>
                <a:schemeClr val="tx1"/>
              </a:solidFill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304800" y="1181100"/>
            <a:ext cx="8256963" cy="1143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800" b="1" smtClean="0">
                <a:solidFill>
                  <a:schemeClr val="tx1"/>
                </a:solidFill>
              </a:rPr>
              <a:t>A tool that can be used to direct creative brainstorming</a:t>
            </a:r>
            <a:endParaRPr lang="en-US" sz="2800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Innovation…</a:t>
            </a:r>
            <a:endParaRPr lang="en-US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839200" cy="556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hlinkClick r:id="rId3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hlinkClick r:id="rId3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Lottery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Speed Gun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Billboard Drinking Water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Ever Dry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Spray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Wingdings 3" charset="2"/>
              <a:buChar char="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problem do they want to solve?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Wingdings 3" charset="2"/>
              <a:buChar char="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they solve this problem – product or service?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Wingdings 3" charset="2"/>
              <a:buChar char="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the target market, what sort of people want this?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Wingdings 3" charset="2"/>
              <a:buChar char="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they make money OR how do they change the world?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8229600" cy="609600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Where can you look to find ideas for </a:t>
            </a:r>
            <a:endParaRPr lang="en-US" altLang="en-US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inventions </a:t>
            </a:r>
            <a:r>
              <a:rPr lang="en-US" alt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and/or innovations?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1200"/>
              </a:spcAft>
              <a:buFont typeface="Wingdings 3" charset="2"/>
              <a:buChar char=""/>
              <a:defRPr/>
            </a:pPr>
            <a:r>
              <a:rPr lang="en-US" altLang="en-US" sz="2600" b="1" dirty="0" smtClean="0">
                <a:solidFill>
                  <a:schemeClr val="tx1"/>
                </a:solidFill>
              </a:rPr>
              <a:t>Newspaper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tells you about business trends;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classifieds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tell you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about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local needs and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wants.</a:t>
            </a:r>
            <a:endParaRPr lang="en-US" altLang="en-US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1200"/>
              </a:spcAft>
              <a:buFont typeface="Wingdings 3" charset="2"/>
              <a:buChar char=""/>
              <a:defRPr/>
            </a:pPr>
            <a:r>
              <a:rPr lang="en-US" altLang="en-US" sz="2600" b="1" dirty="0" smtClean="0">
                <a:solidFill>
                  <a:schemeClr val="tx1"/>
                </a:solidFill>
              </a:rPr>
              <a:t>Magazines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predict and report changes in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consumer buying.</a:t>
            </a:r>
            <a:endParaRPr lang="en-US" altLang="en-US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1200"/>
              </a:spcAft>
              <a:buFont typeface="Wingdings 3" charset="2"/>
              <a:buChar char=""/>
              <a:defRPr/>
            </a:pPr>
            <a:r>
              <a:rPr lang="en-US" altLang="en-US" sz="2600" b="1" dirty="0" smtClean="0">
                <a:solidFill>
                  <a:schemeClr val="tx1"/>
                </a:solidFill>
              </a:rPr>
              <a:t>Trade Shows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manufacturers and distributors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display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their newest products and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services.</a:t>
            </a:r>
            <a:endParaRPr lang="en-US" altLang="en-US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1200"/>
              </a:spcAft>
              <a:buFont typeface="Wingdings 3" charset="2"/>
              <a:buChar char=""/>
              <a:defRPr/>
            </a:pPr>
            <a:r>
              <a:rPr lang="en-US" altLang="en-US" sz="2600" b="1" dirty="0" smtClean="0">
                <a:solidFill>
                  <a:schemeClr val="tx1"/>
                </a:solidFill>
              </a:rPr>
              <a:t>Be </a:t>
            </a:r>
            <a:r>
              <a:rPr lang="en-US" altLang="en-US" sz="2600" b="1" dirty="0" smtClean="0">
                <a:solidFill>
                  <a:schemeClr val="tx1"/>
                </a:solidFill>
              </a:rPr>
              <a:t>Observant </a:t>
            </a:r>
            <a:r>
              <a:rPr lang="en-US" alt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must be aware of your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surroundings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What patterns exist there? What do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these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patterns tell you about needs and wants?</a:t>
            </a:r>
          </a:p>
          <a:p>
            <a:pPr marL="0" indent="0" eaLnBrk="1" fontAlgn="auto" hangingPunct="1">
              <a:spcAft>
                <a:spcPts val="1200"/>
              </a:spcAft>
              <a:buFont typeface="Wingdings 3" charset="2"/>
              <a:buChar char=""/>
              <a:defRPr/>
            </a:pPr>
            <a:r>
              <a:rPr lang="en-US" altLang="en-US" sz="2600" b="1" dirty="0" smtClean="0">
                <a:solidFill>
                  <a:schemeClr val="tx1"/>
                </a:solidFill>
              </a:rPr>
              <a:t>Internet </a:t>
            </a:r>
            <a:r>
              <a:rPr lang="en-US" alt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searching for new </a:t>
            </a:r>
            <a:r>
              <a:rPr lang="en-US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ideas.</a:t>
            </a:r>
            <a:endParaRPr lang="en-US" alt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5943600" cy="12573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Theories on Creativity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905000"/>
            <a:ext cx="8915400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We will be looking at two theories on creativity and </a:t>
            </a:r>
            <a:r>
              <a:rPr lang="en-US" altLang="en-US" sz="2800" dirty="0" smtClean="0"/>
              <a:t>ability…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800" dirty="0" smtClean="0"/>
          </a:p>
          <a:p>
            <a:pPr marL="400050" lvl="1" indent="0" eaLnBrk="1" hangingPunct="1">
              <a:spcAft>
                <a:spcPts val="1200"/>
              </a:spcAft>
            </a:pPr>
            <a:r>
              <a:rPr lang="en-US" altLang="en-US" sz="7200" dirty="0" smtClean="0"/>
              <a:t>Right vs. Left Brain</a:t>
            </a:r>
          </a:p>
          <a:p>
            <a:pPr marL="400050" lvl="1" indent="0" eaLnBrk="1" hangingPunct="1">
              <a:spcAft>
                <a:spcPts val="1200"/>
              </a:spcAft>
            </a:pPr>
            <a:r>
              <a:rPr lang="en-US" altLang="en-US" sz="7200" dirty="0" smtClean="0"/>
              <a:t>Thinking Hat Theory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6553200" cy="1028700"/>
          </a:xfrm>
        </p:spPr>
        <p:txBody>
          <a:bodyPr/>
          <a:lstStyle/>
          <a:p>
            <a:pPr eaLnBrk="1" hangingPunct="1"/>
            <a:r>
              <a:rPr lang="en-US" altLang="en-US" sz="3800" b="1" dirty="0" smtClean="0">
                <a:solidFill>
                  <a:schemeClr val="tx1"/>
                </a:solidFill>
              </a:rPr>
              <a:t>Left Brain vs. Right Brain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05918"/>
            <a:ext cx="8077200" cy="48006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z="2800" dirty="0" smtClean="0"/>
              <a:t>The concept of right brain and left brain thinking developed from the research in the late 1960s of an American psycho biologist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Roger W Sperry.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dirty="0" smtClean="0"/>
              <a:t>He discovered that the human brain has two very different ways of thinking.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9525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Let’s Get </a:t>
            </a:r>
            <a:r>
              <a:rPr lang="en-US" altLang="en-US" b="1" dirty="0" smtClean="0">
                <a:solidFill>
                  <a:schemeClr val="tx1"/>
                </a:solidFill>
              </a:rPr>
              <a:t>Physical…</a:t>
            </a:r>
            <a:endParaRPr lang="en-US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95711"/>
            <a:ext cx="7924800" cy="5029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120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certainly do have </a:t>
            </a:r>
            <a:r>
              <a:rPr lang="en-US" sz="2800" b="1" dirty="0" smtClean="0">
                <a:solidFill>
                  <a:schemeClr val="tx1"/>
                </a:solidFill>
              </a:rPr>
              <a:t>two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hemispheres in our brain, each responsible for different </a:t>
            </a:r>
            <a:r>
              <a:rPr lang="en-US" sz="2800" b="1" dirty="0" smtClean="0">
                <a:solidFill>
                  <a:schemeClr val="tx1"/>
                </a:solidFill>
              </a:rPr>
              <a:t>physical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abilities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eaLnBrk="1" fontAlgn="auto" hangingPunct="1">
              <a:spcAft>
                <a:spcPts val="120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Furthermore, physically we </a:t>
            </a:r>
            <a:r>
              <a:rPr lang="en-US" sz="2800" b="1" dirty="0" smtClean="0">
                <a:solidFill>
                  <a:schemeClr val="tx1"/>
                </a:solidFill>
              </a:rPr>
              <a:t>are “</a:t>
            </a:r>
            <a:r>
              <a:rPr lang="en-US" sz="2800" dirty="0" smtClean="0">
                <a:solidFill>
                  <a:schemeClr val="tx1"/>
                </a:solidFill>
              </a:rPr>
              <a:t>cross </a:t>
            </a:r>
            <a:r>
              <a:rPr lang="en-US" sz="2800" dirty="0" smtClean="0">
                <a:solidFill>
                  <a:schemeClr val="tx1"/>
                </a:solidFill>
              </a:rPr>
              <a:t>connected”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meaning that the </a:t>
            </a:r>
            <a:r>
              <a:rPr lang="en-US" sz="2800" b="1" u="sng" dirty="0" smtClean="0">
                <a:solidFill>
                  <a:schemeClr val="tx1"/>
                </a:solidFill>
              </a:rPr>
              <a:t>right side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our </a:t>
            </a:r>
            <a:r>
              <a:rPr lang="en-US" sz="2800" b="1" u="sng" dirty="0" smtClean="0">
                <a:solidFill>
                  <a:schemeClr val="tx1"/>
                </a:solidFill>
              </a:rPr>
              <a:t>brain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controls the </a:t>
            </a:r>
            <a:r>
              <a:rPr lang="en-US" sz="2800" b="1" u="sng" dirty="0" smtClean="0">
                <a:solidFill>
                  <a:schemeClr val="tx1"/>
                </a:solidFill>
              </a:rPr>
              <a:t>left side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u="sng" dirty="0" smtClean="0">
                <a:solidFill>
                  <a:schemeClr val="tx1"/>
                </a:solidFill>
              </a:rPr>
              <a:t>bodies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vice versa.</a:t>
            </a:r>
          </a:p>
          <a:p>
            <a:pPr eaLnBrk="1" fontAlgn="auto" hangingPunct="1">
              <a:spcAft>
                <a:spcPts val="120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example, if a patient has a stroke and is paralyzed on the left side of their body, the stroke has damaged the right side of their brain.</a:t>
            </a:r>
          </a:p>
        </p:txBody>
      </p:sp>
      <p:pic>
        <p:nvPicPr>
          <p:cNvPr id="22533" name="Picture 6" descr="MCHM00350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0"/>
            <a:ext cx="1382712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What About </a:t>
            </a:r>
            <a:r>
              <a:rPr lang="en-US" altLang="en-US" b="1" dirty="0" smtClean="0">
                <a:solidFill>
                  <a:schemeClr val="tx1"/>
                </a:solidFill>
              </a:rPr>
              <a:t>Emotions</a:t>
            </a:r>
            <a:r>
              <a:rPr lang="en-US" altLang="en-US" dirty="0" smtClean="0">
                <a:solidFill>
                  <a:schemeClr val="tx1"/>
                </a:solidFill>
              </a:rPr>
              <a:t> and </a:t>
            </a:r>
            <a:r>
              <a:rPr lang="en-US" altLang="en-US" b="1" dirty="0" smtClean="0">
                <a:solidFill>
                  <a:schemeClr val="tx1"/>
                </a:solidFill>
              </a:rPr>
              <a:t>Cognitive Ability</a:t>
            </a:r>
            <a:r>
              <a:rPr lang="en-US" altLang="en-US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382000" cy="3984625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the “two brains” have different physical responsibilities. 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also have different </a:t>
            </a:r>
            <a:r>
              <a:rPr lang="en-US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</a:t>
            </a: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responsibilities.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 to Roger W Sperry’s theory, every person is </a:t>
            </a:r>
            <a:r>
              <a:rPr lang="en-US" altLang="en-US" sz="2400" b="1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dominantly</a:t>
            </a: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right or left brained when it comes to emotional and cognitive functions.</a:t>
            </a:r>
          </a:p>
          <a:p>
            <a:pPr eaLnBrk="1" hangingPunct="1"/>
            <a:endParaRPr lang="en-US" alt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Spinning lad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331640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371600" y="457200"/>
            <a:ext cx="7315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Arial" panose="020B0604020202020204" pitchFamily="34" charset="0"/>
              </a:rPr>
              <a:t>Is the dancer moving in a clockwise (toward the right) or counterclockwise (to the left) motion?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2034</TotalTime>
  <Words>777</Words>
  <Application>Microsoft Office PowerPoint</Application>
  <PresentationFormat>On-screen Show (4:3)</PresentationFormat>
  <Paragraphs>139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Trebuchet MS</vt:lpstr>
      <vt:lpstr>Wingdings 3</vt:lpstr>
      <vt:lpstr>Wingdings</vt:lpstr>
      <vt:lpstr>Retrospect</vt:lpstr>
      <vt:lpstr>ENTREPRENEURSHIP 110</vt:lpstr>
      <vt:lpstr>PowerPoint Presentation</vt:lpstr>
      <vt:lpstr>Innovation…</vt:lpstr>
      <vt:lpstr>PowerPoint Presentation</vt:lpstr>
      <vt:lpstr>Theories on Creativity</vt:lpstr>
      <vt:lpstr>Left Brain vs. Right Brain</vt:lpstr>
      <vt:lpstr>Let’s Get Physical…</vt:lpstr>
      <vt:lpstr>What About Emotions and Cognitive Ability?</vt:lpstr>
      <vt:lpstr>PowerPoint Presentation</vt:lpstr>
      <vt:lpstr>PowerPoint Presentation</vt:lpstr>
      <vt:lpstr>Self Assessment</vt:lpstr>
      <vt:lpstr>Left Brain Dominance Functions</vt:lpstr>
      <vt:lpstr>Right Brain Dominance Functions</vt:lpstr>
      <vt:lpstr>Right and Left Brain and Business</vt:lpstr>
      <vt:lpstr>PowerPoint Presentation</vt:lpstr>
      <vt:lpstr>The Thinking Hat Theory</vt:lpstr>
      <vt:lpstr>PowerPoint Presentation</vt:lpstr>
      <vt:lpstr>Edward de Bono</vt:lpstr>
      <vt:lpstr>                    Brains and Hats   Which hats do you think match each brain?</vt:lpstr>
      <vt:lpstr>PowerPoint Presentation</vt:lpstr>
      <vt:lpstr>SCAMPER</vt:lpstr>
    </vt:vector>
  </TitlesOfParts>
  <Company>nbdoe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110</dc:title>
  <dc:creator>nbdoe</dc:creator>
  <cp:lastModifiedBy>Hallihan, Ashley (ASD-N)</cp:lastModifiedBy>
  <cp:revision>87</cp:revision>
  <dcterms:created xsi:type="dcterms:W3CDTF">2008-02-14T19:47:09Z</dcterms:created>
  <dcterms:modified xsi:type="dcterms:W3CDTF">2019-02-06T00:43:31Z</dcterms:modified>
</cp:coreProperties>
</file>