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9"/>
  </p:notesMasterIdLst>
  <p:handoutMasterIdLst>
    <p:handoutMasterId r:id="rId10"/>
  </p:handoutMasterIdLst>
  <p:sldIdLst>
    <p:sldId id="262" r:id="rId2"/>
    <p:sldId id="266" r:id="rId3"/>
    <p:sldId id="256" r:id="rId4"/>
    <p:sldId id="257" r:id="rId5"/>
    <p:sldId id="259" r:id="rId6"/>
    <p:sldId id="260" r:id="rId7"/>
    <p:sldId id="261" r:id="rId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5"/>
    <a:srgbClr val="FFFFFF"/>
    <a:srgbClr val="FFCC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7716272F-B304-48A5-9486-3A7ADF2A742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>
            <a:extLst>
              <a:ext uri="{FF2B5EF4-FFF2-40B4-BE49-F238E27FC236}">
                <a16:creationId xmlns="" xmlns:a16="http://schemas.microsoft.com/office/drawing/2014/main" id="{EBB3C083-E9A8-4359-A959-1BF014185FE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>
            <a:extLst>
              <a:ext uri="{FF2B5EF4-FFF2-40B4-BE49-F238E27FC236}">
                <a16:creationId xmlns="" xmlns:a16="http://schemas.microsoft.com/office/drawing/2014/main" id="{8B6EFAC2-4A58-4A89-9AC4-7EED8984BF3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>
            <a:extLst>
              <a:ext uri="{FF2B5EF4-FFF2-40B4-BE49-F238E27FC236}">
                <a16:creationId xmlns="" xmlns:a16="http://schemas.microsoft.com/office/drawing/2014/main" id="{2A080284-D94A-4123-8C82-B86F8BF1A84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FFD5D419-F135-4FE5-9AD0-670B09DA32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786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="" xmlns:a16="http://schemas.microsoft.com/office/drawing/2014/main" id="{D0C7D513-69F5-4925-ACEB-F9B93921F78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>
            <a:extLst>
              <a:ext uri="{FF2B5EF4-FFF2-40B4-BE49-F238E27FC236}">
                <a16:creationId xmlns="" xmlns:a16="http://schemas.microsoft.com/office/drawing/2014/main" id="{3C96FF02-B378-42F1-83FB-CAAA2D87614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>
            <a:extLst>
              <a:ext uri="{FF2B5EF4-FFF2-40B4-BE49-F238E27FC236}">
                <a16:creationId xmlns="" xmlns:a16="http://schemas.microsoft.com/office/drawing/2014/main" id="{E9DDE4D7-48A1-48D7-B878-60C228E7199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>
            <a:extLst>
              <a:ext uri="{FF2B5EF4-FFF2-40B4-BE49-F238E27FC236}">
                <a16:creationId xmlns="" xmlns:a16="http://schemas.microsoft.com/office/drawing/2014/main" id="{88F91A0F-98B6-401C-B765-A68C77B7BB3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>
            <a:extLst>
              <a:ext uri="{FF2B5EF4-FFF2-40B4-BE49-F238E27FC236}">
                <a16:creationId xmlns="" xmlns:a16="http://schemas.microsoft.com/office/drawing/2014/main" id="{F1F42AD8-69D2-4D72-B0DB-62300C18137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>
            <a:extLst>
              <a:ext uri="{FF2B5EF4-FFF2-40B4-BE49-F238E27FC236}">
                <a16:creationId xmlns="" xmlns:a16="http://schemas.microsoft.com/office/drawing/2014/main" id="{3BE4F1AB-1D62-4232-8EE7-EBB69C2D02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F576B79-B429-416E-9E01-6D4DD820DA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1076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577A7-1A20-408D-8A10-79AC981D83E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912885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2E03-C72B-46F2-8EBA-48DD25D0A2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45056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2E03-C72B-46F2-8EBA-48DD25D0A27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697276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2E03-C72B-46F2-8EBA-48DD25D0A2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237312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2E03-C72B-46F2-8EBA-48DD25D0A27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4950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2E03-C72B-46F2-8EBA-48DD25D0A2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982523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3580-7EF8-4669-A2A1-400A1594504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714823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2394F-825C-48EF-A35A-201F359D0C4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278507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59DE-B3DB-490D-ADFE-0F9135F3AEC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7865401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3615-44B8-4A6F-8F85-5B5019A4F30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540909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F02D-AA72-4E33-85C5-2BF9304D565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2113315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9D77-0205-4F1D-A09B-3E3FFCD41B1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018206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5916-9794-4ACD-B557-37FD75B88B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821266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5FD6-BEB5-47E6-9947-F2CE10464A0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9043704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14F6-59B2-4889-AF9A-9234064E68A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0262824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B893-3DC5-404F-AEE0-4EACBC32872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08813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9E2E03-C72B-46F2-8EBA-48DD25D0A2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73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</p:sldLayoutIdLst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="" xmlns:a16="http://schemas.microsoft.com/office/drawing/2014/main" id="{4364353F-7F8F-4F20-9368-1161342A740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1219200"/>
            <a:ext cx="7772400" cy="1933575"/>
          </a:xfrm>
        </p:spPr>
        <p:txBody>
          <a:bodyPr/>
          <a:lstStyle/>
          <a:p>
            <a:pPr algn="l" eaLnBrk="1" hangingPunct="1"/>
            <a:r>
              <a:rPr lang="en-US" altLang="en-US" dirty="0" smtClean="0"/>
              <a:t>Introduction to Entrepreneurship</a:t>
            </a:r>
            <a:endParaRPr lang="en-US" altLang="en-US" dirty="0"/>
          </a:p>
        </p:txBody>
      </p:sp>
      <p:sp>
        <p:nvSpPr>
          <p:cNvPr id="3076" name="Rectangle 3">
            <a:extLst>
              <a:ext uri="{FF2B5EF4-FFF2-40B4-BE49-F238E27FC236}">
                <a16:creationId xmlns="" xmlns:a16="http://schemas.microsoft.com/office/drawing/2014/main" id="{1139CCBD-8121-47E6-90C6-13C307F903D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1" y="4050834"/>
            <a:ext cx="6271514" cy="1096899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Characteristics of Entrepreneurial Ventures</a:t>
            </a:r>
          </a:p>
        </p:txBody>
      </p:sp>
    </p:spTree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>
            <a:extLst>
              <a:ext uri="{FF2B5EF4-FFF2-40B4-BE49-F238E27FC236}">
                <a16:creationId xmlns="" xmlns:a16="http://schemas.microsoft.com/office/drawing/2014/main" id="{0A75A994-569A-47F8-ABA1-A832BD5494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000"/>
              <a:t>The Components of Successful </a:t>
            </a:r>
            <a:br>
              <a:rPr lang="en-US" altLang="en-US" sz="3000"/>
            </a:br>
            <a:r>
              <a:rPr lang="en-US" altLang="en-US" sz="3000"/>
              <a:t>Entrepreneurial Ventures</a:t>
            </a:r>
          </a:p>
        </p:txBody>
      </p:sp>
      <p:sp>
        <p:nvSpPr>
          <p:cNvPr id="4098" name="Slide Number Placeholder 4">
            <a:extLst>
              <a:ext uri="{FF2B5EF4-FFF2-40B4-BE49-F238E27FC236}">
                <a16:creationId xmlns="" xmlns:a16="http://schemas.microsoft.com/office/drawing/2014/main" id="{A3ECF7D0-025F-4DA9-B10F-64D86ED0F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2F35C00-DF87-4B2A-B560-17BFECB48347}" type="slidenum">
              <a:rPr lang="en-US" altLang="en-US" sz="10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000"/>
          </a:p>
        </p:txBody>
      </p:sp>
      <p:grpSp>
        <p:nvGrpSpPr>
          <p:cNvPr id="4100" name="Group 4">
            <a:extLst>
              <a:ext uri="{FF2B5EF4-FFF2-40B4-BE49-F238E27FC236}">
                <a16:creationId xmlns="" xmlns:a16="http://schemas.microsoft.com/office/drawing/2014/main" id="{F16A42D9-CD7A-4687-A3D4-B52FECA093B5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619250"/>
            <a:ext cx="8839200" cy="4229100"/>
            <a:chOff x="96" y="1020"/>
            <a:chExt cx="5568" cy="2664"/>
          </a:xfrm>
        </p:grpSpPr>
        <p:sp>
          <p:nvSpPr>
            <p:cNvPr id="4101" name="Rectangle 5">
              <a:extLst>
                <a:ext uri="{FF2B5EF4-FFF2-40B4-BE49-F238E27FC236}">
                  <a16:creationId xmlns="" xmlns:a16="http://schemas.microsoft.com/office/drawing/2014/main" id="{7567F80F-9482-48A2-A1CA-C721D11604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4" y="3324"/>
              <a:ext cx="984" cy="360"/>
            </a:xfrm>
            <a:prstGeom prst="rect">
              <a:avLst/>
            </a:prstGeom>
            <a:solidFill>
              <a:srgbClr val="CCCCFF"/>
            </a:solidFill>
            <a:ln w="38099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4102" name="Rectangle 6">
              <a:extLst>
                <a:ext uri="{FF2B5EF4-FFF2-40B4-BE49-F238E27FC236}">
                  <a16:creationId xmlns="" xmlns:a16="http://schemas.microsoft.com/office/drawing/2014/main" id="{BA6B1475-C6F5-4E6C-BC1F-0F538794BC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" y="2076"/>
              <a:ext cx="984" cy="360"/>
            </a:xfrm>
            <a:prstGeom prst="rect">
              <a:avLst/>
            </a:prstGeom>
            <a:solidFill>
              <a:srgbClr val="00CCFF"/>
            </a:solidFill>
            <a:ln w="38099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4103" name="Rectangle 7">
              <a:extLst>
                <a:ext uri="{FF2B5EF4-FFF2-40B4-BE49-F238E27FC236}">
                  <a16:creationId xmlns="" xmlns:a16="http://schemas.microsoft.com/office/drawing/2014/main" id="{5910682E-C739-4017-B532-FC245AFDD4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" y="1020"/>
              <a:ext cx="1128" cy="360"/>
            </a:xfrm>
            <a:prstGeom prst="rect">
              <a:avLst/>
            </a:prstGeom>
            <a:solidFill>
              <a:srgbClr val="FFCCCC"/>
            </a:solidFill>
            <a:ln w="38099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4104" name="Rectangle 8">
              <a:extLst>
                <a:ext uri="{FF2B5EF4-FFF2-40B4-BE49-F238E27FC236}">
                  <a16:creationId xmlns="" xmlns:a16="http://schemas.microsoft.com/office/drawing/2014/main" id="{4F848177-72A8-41A5-978C-F80593456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" y="2124"/>
              <a:ext cx="1128" cy="360"/>
            </a:xfrm>
            <a:prstGeom prst="rect">
              <a:avLst/>
            </a:prstGeom>
            <a:solidFill>
              <a:srgbClr val="CCFFCC"/>
            </a:solidFill>
            <a:ln w="38099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4105" name="Rectangle 9">
              <a:extLst>
                <a:ext uri="{FF2B5EF4-FFF2-40B4-BE49-F238E27FC236}">
                  <a16:creationId xmlns="" xmlns:a16="http://schemas.microsoft.com/office/drawing/2014/main" id="{315BF2B2-D45F-4944-80E1-946FEA1560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" y="1068"/>
              <a:ext cx="1512" cy="360"/>
            </a:xfrm>
            <a:prstGeom prst="rect">
              <a:avLst/>
            </a:prstGeom>
            <a:solidFill>
              <a:srgbClr val="FFFFCC"/>
            </a:solidFill>
            <a:ln w="38099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4106" name="Rectangle 10">
              <a:extLst>
                <a:ext uri="{FF2B5EF4-FFF2-40B4-BE49-F238E27FC236}">
                  <a16:creationId xmlns="" xmlns:a16="http://schemas.microsoft.com/office/drawing/2014/main" id="{142F089C-90AE-4CF8-AEEB-3991E0A57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3" y="1731"/>
              <a:ext cx="2298" cy="1002"/>
            </a:xfrm>
            <a:prstGeom prst="rect">
              <a:avLst/>
            </a:prstGeom>
            <a:solidFill>
              <a:srgbClr val="99FFFF"/>
            </a:solidFill>
            <a:ln w="38099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4000" b="1" dirty="0">
                  <a:latin typeface="Times New Roman" panose="02020603050405020304" pitchFamily="18" charset="0"/>
                </a:rPr>
                <a:t>Business </a:t>
              </a:r>
              <a:r>
                <a:rPr lang="en-US" altLang="en-US" sz="4000" b="1" dirty="0" smtClean="0">
                  <a:latin typeface="Times New Roman" panose="02020603050405020304" pitchFamily="18" charset="0"/>
                </a:rPr>
                <a:t>Plan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800" dirty="0" smtClean="0">
                  <a:latin typeface="Times New Roman" panose="02020603050405020304" pitchFamily="18" charset="0"/>
                </a:rPr>
                <a:t>Get a binder with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800" dirty="0">
                  <a:latin typeface="Times New Roman" panose="02020603050405020304" pitchFamily="18" charset="0"/>
                </a:rPr>
                <a:t>p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lastic sleeves!!!</a:t>
              </a:r>
              <a:endParaRPr lang="en-US" altLang="en-US" sz="2800" dirty="0">
                <a:latin typeface="Times New Roman" panose="02020603050405020304" pitchFamily="18" charset="0"/>
              </a:endParaRPr>
            </a:p>
          </p:txBody>
        </p:sp>
        <p:sp>
          <p:nvSpPr>
            <p:cNvPr id="4107" name="Rectangle 11">
              <a:extLst>
                <a:ext uri="{FF2B5EF4-FFF2-40B4-BE49-F238E27FC236}">
                  <a16:creationId xmlns="" xmlns:a16="http://schemas.microsoft.com/office/drawing/2014/main" id="{0EC07DB5-6C83-4734-872E-C23A846D5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104"/>
              <a:ext cx="15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The Entrepreneur</a:t>
              </a:r>
            </a:p>
          </p:txBody>
        </p:sp>
        <p:sp>
          <p:nvSpPr>
            <p:cNvPr id="4108" name="Rectangle 12">
              <a:extLst>
                <a:ext uri="{FF2B5EF4-FFF2-40B4-BE49-F238E27FC236}">
                  <a16:creationId xmlns="" xmlns:a16="http://schemas.microsoft.com/office/drawing/2014/main" id="{A6479B22-FBAA-452D-991E-CAFC264925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1056"/>
              <a:ext cx="18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Opportunity</a:t>
              </a:r>
            </a:p>
          </p:txBody>
        </p:sp>
        <p:sp>
          <p:nvSpPr>
            <p:cNvPr id="4109" name="Rectangle 13">
              <a:extLst>
                <a:ext uri="{FF2B5EF4-FFF2-40B4-BE49-F238E27FC236}">
                  <a16:creationId xmlns="" xmlns:a16="http://schemas.microsoft.com/office/drawing/2014/main" id="{787D5287-0CDE-423F-8ADD-08F966064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112"/>
              <a:ext cx="12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Resources</a:t>
              </a:r>
            </a:p>
          </p:txBody>
        </p:sp>
        <p:sp>
          <p:nvSpPr>
            <p:cNvPr id="4110" name="Rectangle 14">
              <a:extLst>
                <a:ext uri="{FF2B5EF4-FFF2-40B4-BE49-F238E27FC236}">
                  <a16:creationId xmlns="" xmlns:a16="http://schemas.microsoft.com/office/drawing/2014/main" id="{8D44585D-FBA6-4BD5-95D3-8E277667B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2160"/>
              <a:ext cx="1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Organization</a:t>
              </a:r>
            </a:p>
          </p:txBody>
        </p:sp>
        <p:sp>
          <p:nvSpPr>
            <p:cNvPr id="4111" name="Rectangle 15">
              <a:extLst>
                <a:ext uri="{FF2B5EF4-FFF2-40B4-BE49-F238E27FC236}">
                  <a16:creationId xmlns="" xmlns:a16="http://schemas.microsoft.com/office/drawing/2014/main" id="{FDE70AA4-76A7-4592-9F8B-CEA19AE68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360"/>
              <a:ext cx="14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Strategy</a:t>
              </a:r>
            </a:p>
          </p:txBody>
        </p:sp>
        <p:sp>
          <p:nvSpPr>
            <p:cNvPr id="4112" name="Line 16">
              <a:extLst>
                <a:ext uri="{FF2B5EF4-FFF2-40B4-BE49-F238E27FC236}">
                  <a16:creationId xmlns="" xmlns:a16="http://schemas.microsoft.com/office/drawing/2014/main" id="{C253B66B-0849-4D83-B525-DFB596554B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1440"/>
              <a:ext cx="480" cy="288"/>
            </a:xfrm>
            <a:prstGeom prst="line">
              <a:avLst/>
            </a:prstGeom>
            <a:noFill/>
            <a:ln w="253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Line 17">
              <a:extLst>
                <a:ext uri="{FF2B5EF4-FFF2-40B4-BE49-F238E27FC236}">
                  <a16:creationId xmlns="" xmlns:a16="http://schemas.microsoft.com/office/drawing/2014/main" id="{0B5279A6-77AB-4950-9A3B-F0D287AF93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04" y="1392"/>
              <a:ext cx="432" cy="288"/>
            </a:xfrm>
            <a:prstGeom prst="line">
              <a:avLst/>
            </a:prstGeom>
            <a:noFill/>
            <a:ln w="253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Line 18">
              <a:extLst>
                <a:ext uri="{FF2B5EF4-FFF2-40B4-BE49-F238E27FC236}">
                  <a16:creationId xmlns="" xmlns:a16="http://schemas.microsoft.com/office/drawing/2014/main" id="{6D86E601-96F9-4BCD-A314-041D6E1193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4" y="2256"/>
              <a:ext cx="576" cy="0"/>
            </a:xfrm>
            <a:prstGeom prst="line">
              <a:avLst/>
            </a:prstGeom>
            <a:noFill/>
            <a:ln w="253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Line 19">
              <a:extLst>
                <a:ext uri="{FF2B5EF4-FFF2-40B4-BE49-F238E27FC236}">
                  <a16:creationId xmlns="" xmlns:a16="http://schemas.microsoft.com/office/drawing/2014/main" id="{05770B65-9B2C-43D7-B826-42A2CF19CC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2736"/>
              <a:ext cx="0" cy="576"/>
            </a:xfrm>
            <a:prstGeom prst="line">
              <a:avLst/>
            </a:prstGeom>
            <a:noFill/>
            <a:ln w="253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Line 20">
              <a:extLst>
                <a:ext uri="{FF2B5EF4-FFF2-40B4-BE49-F238E27FC236}">
                  <a16:creationId xmlns="" xmlns:a16="http://schemas.microsoft.com/office/drawing/2014/main" id="{33CD4E60-8EBD-4AE6-90E7-F9E332AF82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2304"/>
              <a:ext cx="336" cy="0"/>
            </a:xfrm>
            <a:prstGeom prst="line">
              <a:avLst/>
            </a:prstGeom>
            <a:noFill/>
            <a:ln w="253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>
            <a:extLst>
              <a:ext uri="{FF2B5EF4-FFF2-40B4-BE49-F238E27FC236}">
                <a16:creationId xmlns="" xmlns:a16="http://schemas.microsoft.com/office/drawing/2014/main" id="{AABD8ADD-8B94-4B40-A468-2620BC25B8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54243" y="2404534"/>
            <a:ext cx="5826719" cy="3636829"/>
          </a:xfrm>
        </p:spPr>
        <p:txBody>
          <a:bodyPr/>
          <a:lstStyle/>
          <a:p>
            <a:pPr algn="l" eaLnBrk="1" hangingPunct="1"/>
            <a:r>
              <a:rPr lang="en-US" altLang="en-US" sz="4000" dirty="0"/>
              <a:t>Business Ventures fit into one or more of the following </a:t>
            </a:r>
            <a:r>
              <a:rPr lang="en-US" altLang="en-US" sz="4000" dirty="0" smtClean="0"/>
              <a:t>categories:</a:t>
            </a:r>
            <a:br>
              <a:rPr lang="en-US" altLang="en-US" sz="4000" dirty="0" smtClean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b="1" dirty="0" smtClean="0"/>
              <a:t>1) For Profit</a:t>
            </a:r>
            <a:br>
              <a:rPr lang="en-US" altLang="en-US" sz="4000" b="1" dirty="0" smtClean="0"/>
            </a:br>
            <a:r>
              <a:rPr lang="en-US" altLang="en-US" sz="4000" b="1" dirty="0" smtClean="0"/>
              <a:t>2) Non-Profit</a:t>
            </a:r>
            <a:br>
              <a:rPr lang="en-US" altLang="en-US" sz="4000" b="1" dirty="0" smtClean="0"/>
            </a:br>
            <a:r>
              <a:rPr lang="en-US" altLang="en-US" sz="4000" b="1" dirty="0" smtClean="0"/>
              <a:t>3) Not-For-Profit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endParaRPr lang="en-US" altLang="en-US" sz="4000" dirty="0"/>
          </a:p>
        </p:txBody>
      </p:sp>
    </p:spTree>
  </p:cSld>
  <p:clrMapOvr>
    <a:masterClrMapping/>
  </p:clrMapOvr>
  <p:transition spd="slow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>
            <a:extLst>
              <a:ext uri="{FF2B5EF4-FFF2-40B4-BE49-F238E27FC236}">
                <a16:creationId xmlns="" xmlns:a16="http://schemas.microsoft.com/office/drawing/2014/main" id="{75D0F556-9642-4C4A-B609-5A60B1E3DD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304800"/>
            <a:ext cx="8610600" cy="5216525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800" b="1" dirty="0">
                <a:solidFill>
                  <a:schemeClr val="hlink"/>
                </a:solidFill>
              </a:rPr>
              <a:t>For Profit</a:t>
            </a:r>
            <a:r>
              <a:rPr lang="en-US" altLang="en-US" sz="2800" dirty="0"/>
              <a:t> - Ventures are usually undertaken for profit (to make money). </a:t>
            </a:r>
            <a:endParaRPr lang="en-US" altLang="en-US" sz="2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800" dirty="0"/>
              <a:t>	 </a:t>
            </a:r>
            <a:r>
              <a:rPr lang="en-US" altLang="en-US" sz="2800" dirty="0" smtClean="0"/>
              <a:t>Ex</a:t>
            </a:r>
            <a:r>
              <a:rPr lang="en-US" altLang="en-US" sz="2800" dirty="0"/>
              <a:t>: </a:t>
            </a:r>
            <a:r>
              <a:rPr lang="en-US" altLang="en-US" sz="2800" dirty="0" smtClean="0"/>
              <a:t>Chi Worthy, </a:t>
            </a:r>
            <a:r>
              <a:rPr lang="en-US" altLang="en-US" sz="2800" dirty="0" err="1" smtClean="0"/>
              <a:t>Timbership</a:t>
            </a:r>
            <a:r>
              <a:rPr lang="en-US" altLang="en-US" sz="2800" dirty="0" smtClean="0"/>
              <a:t> Brewing, </a:t>
            </a:r>
            <a:r>
              <a:rPr lang="en-US" altLang="en-US" sz="2800" dirty="0"/>
              <a:t>Clay Cafe.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800" b="1" dirty="0">
                <a:solidFill>
                  <a:schemeClr val="hlink"/>
                </a:solidFill>
              </a:rPr>
              <a:t>Not-For-Profit </a:t>
            </a:r>
            <a:r>
              <a:rPr lang="en-US" altLang="en-US" sz="2800" dirty="0"/>
              <a:t>- ventures that are created for social or community service purposes. </a:t>
            </a:r>
            <a:endParaRPr lang="en-US" altLang="en-US" sz="2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     Ex</a:t>
            </a:r>
            <a:r>
              <a:rPr lang="en-US" altLang="en-US" sz="2800" dirty="0"/>
              <a:t>: </a:t>
            </a:r>
            <a:r>
              <a:rPr lang="en-US" altLang="en-US" sz="2800" dirty="0" smtClean="0"/>
              <a:t>Big Brothers/Big Sisters, </a:t>
            </a:r>
            <a:r>
              <a:rPr lang="en-US" altLang="en-US" sz="2800" dirty="0"/>
              <a:t>The Salvation Army</a:t>
            </a:r>
            <a:r>
              <a:rPr lang="en-US" altLang="en-US" sz="2800" dirty="0" smtClean="0"/>
              <a:t>,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     </a:t>
            </a:r>
            <a:r>
              <a:rPr lang="en-US" altLang="en-US" sz="2800" dirty="0"/>
              <a:t>Food bank, </a:t>
            </a:r>
            <a:r>
              <a:rPr lang="en-US" altLang="en-US" sz="2800" dirty="0" smtClean="0"/>
              <a:t>Hospice, </a:t>
            </a:r>
            <a:r>
              <a:rPr lang="en-US" altLang="en-US" sz="2800" dirty="0"/>
              <a:t>Homeless Shelters 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800" b="1" dirty="0">
                <a:solidFill>
                  <a:schemeClr val="hlink"/>
                </a:solidFill>
              </a:rPr>
              <a:t>Non-Profit</a:t>
            </a:r>
            <a:r>
              <a:rPr lang="en-US" altLang="en-US" sz="2800" dirty="0"/>
              <a:t> – a venture that raises funds for a specific </a:t>
            </a:r>
            <a:r>
              <a:rPr lang="en-US" altLang="en-US" sz="2800" dirty="0" smtClean="0"/>
              <a:t>cause.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800" dirty="0"/>
              <a:t>	</a:t>
            </a:r>
            <a:r>
              <a:rPr lang="en-US" altLang="en-US" sz="2800" dirty="0" smtClean="0"/>
              <a:t>  Ex: Terry Fox Run, Jump Rope For Heart</a:t>
            </a:r>
            <a:endParaRPr lang="en-US" altLang="en-US" sz="2800" dirty="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800" dirty="0"/>
              <a:t>The goal with not-for-profit and non-profit is to raise the money needed to deliver a special service or satisfy a specific need in society.</a:t>
            </a:r>
          </a:p>
        </p:txBody>
      </p:sp>
      <p:sp>
        <p:nvSpPr>
          <p:cNvPr id="6146" name="Slide Number Placeholder 5">
            <a:extLst>
              <a:ext uri="{FF2B5EF4-FFF2-40B4-BE49-F238E27FC236}">
                <a16:creationId xmlns="" xmlns:a16="http://schemas.microsoft.com/office/drawing/2014/main" id="{85F6F90B-5864-4103-9685-B10DA14AC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E0F3DAA-E649-4B3D-8153-887EEEF79DE4}" type="slidenum">
              <a:rPr lang="en-US" altLang="en-US" sz="10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000"/>
          </a:p>
        </p:txBody>
      </p:sp>
    </p:spTree>
  </p:cSld>
  <p:clrMapOvr>
    <a:masterClrMapping/>
  </p:clrMapOvr>
  <p:transition spd="slow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="" xmlns:a16="http://schemas.microsoft.com/office/drawing/2014/main" id="{77F87013-2374-424F-9B1C-1B65BB55DB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Can Produce Goods or a Service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="" xmlns:a16="http://schemas.microsoft.com/office/drawing/2014/main" id="{A7566392-A9B7-42AC-9FE5-2CF170F1D1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598" y="2160590"/>
            <a:ext cx="6934201" cy="3880773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altLang="en-US" sz="2800" b="1" dirty="0">
                <a:solidFill>
                  <a:schemeClr val="hlink"/>
                </a:solidFill>
              </a:rPr>
              <a:t>Good/Product Providing </a:t>
            </a:r>
            <a:r>
              <a:rPr lang="en-US" altLang="en-US" sz="2800" b="1" dirty="0" smtClean="0">
                <a:solidFill>
                  <a:schemeClr val="hlink"/>
                </a:solidFill>
              </a:rPr>
              <a:t>Venture</a:t>
            </a:r>
            <a:r>
              <a:rPr lang="en-US" altLang="en-US" sz="2800" dirty="0" smtClean="0"/>
              <a:t> </a:t>
            </a:r>
          </a:p>
          <a:p>
            <a:pPr marL="0" indent="0" eaLnBrk="1" hangingPunct="1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altLang="en-US" sz="2800" dirty="0"/>
              <a:t>	</a:t>
            </a:r>
            <a:r>
              <a:rPr lang="en-US" altLang="en-US" sz="2800" dirty="0" smtClean="0"/>
              <a:t>-  the </a:t>
            </a:r>
            <a:r>
              <a:rPr lang="en-US" altLang="en-US" sz="2800" dirty="0"/>
              <a:t>venture provides members of </a:t>
            </a:r>
            <a:r>
              <a:rPr lang="en-US" altLang="en-US" sz="2800" dirty="0" smtClean="0"/>
              <a:t>society</a:t>
            </a:r>
          </a:p>
          <a:p>
            <a:pPr marL="0" indent="0" eaLnBrk="1" hangingPunct="1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       </a:t>
            </a:r>
            <a:r>
              <a:rPr lang="en-US" altLang="en-US" sz="2800" dirty="0"/>
              <a:t>with a tangible object </a:t>
            </a:r>
          </a:p>
          <a:p>
            <a:pPr lvl="1"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altLang="en-US" sz="2000" dirty="0">
                <a:solidFill>
                  <a:schemeClr val="hlink"/>
                </a:solidFill>
              </a:rPr>
              <a:t>Examples– </a:t>
            </a:r>
            <a:r>
              <a:rPr lang="en-US" altLang="en-US" sz="2000" dirty="0" smtClean="0">
                <a:solidFill>
                  <a:schemeClr val="hlink"/>
                </a:solidFill>
              </a:rPr>
              <a:t>clothing</a:t>
            </a:r>
            <a:r>
              <a:rPr lang="en-US" altLang="en-US" sz="2000" dirty="0" smtClean="0">
                <a:solidFill>
                  <a:schemeClr val="hlink"/>
                </a:solidFill>
              </a:rPr>
              <a:t>, </a:t>
            </a:r>
            <a:r>
              <a:rPr lang="en-US" altLang="en-US" sz="2000" dirty="0">
                <a:solidFill>
                  <a:schemeClr val="hlink"/>
                </a:solidFill>
              </a:rPr>
              <a:t>bottled water, </a:t>
            </a:r>
            <a:r>
              <a:rPr lang="en-US" altLang="en-US" sz="2000" dirty="0" smtClean="0">
                <a:solidFill>
                  <a:schemeClr val="hlink"/>
                </a:solidFill>
              </a:rPr>
              <a:t>hot chocolate, </a:t>
            </a:r>
            <a:r>
              <a:rPr lang="en-US" altLang="en-US" sz="2000" dirty="0">
                <a:solidFill>
                  <a:schemeClr val="hlink"/>
                </a:solidFill>
              </a:rPr>
              <a:t>popcorn, etc.</a:t>
            </a: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en-US" sz="22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altLang="en-US" sz="2800" b="1" dirty="0">
                <a:solidFill>
                  <a:schemeClr val="hlink"/>
                </a:solidFill>
              </a:rPr>
              <a:t>Service Venture</a:t>
            </a:r>
            <a:r>
              <a:rPr lang="en-US" altLang="en-US" sz="2800" dirty="0"/>
              <a:t> </a:t>
            </a:r>
            <a:endParaRPr lang="en-US" altLang="en-US" sz="2800" dirty="0" smtClean="0"/>
          </a:p>
          <a:p>
            <a:pPr marL="0" indent="0" eaLnBrk="1" hangingPunct="1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altLang="en-US" sz="2800" dirty="0"/>
              <a:t>	</a:t>
            </a:r>
            <a:r>
              <a:rPr lang="en-US" altLang="en-US" sz="2800" dirty="0" smtClean="0"/>
              <a:t>– </a:t>
            </a:r>
            <a:r>
              <a:rPr lang="en-US" altLang="en-US" sz="2800" dirty="0"/>
              <a:t>the venture does </a:t>
            </a:r>
            <a:r>
              <a:rPr lang="en-US" altLang="en-US" sz="2800" dirty="0" smtClean="0"/>
              <a:t>something for </a:t>
            </a:r>
            <a:r>
              <a:rPr lang="en-US" altLang="en-US" sz="2800" dirty="0"/>
              <a:t>a member of </a:t>
            </a:r>
            <a:endParaRPr lang="en-US" altLang="en-US" sz="2800" dirty="0" smtClean="0"/>
          </a:p>
          <a:p>
            <a:pPr marL="0" indent="0" eaLnBrk="1" hangingPunct="1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       society</a:t>
            </a:r>
            <a:r>
              <a:rPr lang="en-US" altLang="en-US" sz="2800" dirty="0"/>
              <a:t>, intangible.</a:t>
            </a:r>
          </a:p>
          <a:p>
            <a:pPr lvl="1"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altLang="en-US" sz="2000" dirty="0">
                <a:solidFill>
                  <a:schemeClr val="hlink"/>
                </a:solidFill>
              </a:rPr>
              <a:t>Examples– hair salon, mechanic, lawn mowing, etc.</a:t>
            </a:r>
          </a:p>
          <a:p>
            <a:pPr eaLnBrk="1" hangingPunct="1">
              <a:lnSpc>
                <a:spcPct val="80000"/>
              </a:lnSpc>
              <a:buClr>
                <a:schemeClr val="hlink"/>
              </a:buClr>
            </a:pPr>
            <a:endParaRPr lang="en-US" altLang="en-US" sz="22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altLang="en-US" sz="2400" b="1" dirty="0"/>
              <a:t>Ventures can provide both </a:t>
            </a:r>
            <a:r>
              <a:rPr lang="en-US" altLang="en-US" sz="2400" b="1" dirty="0">
                <a:solidFill>
                  <a:schemeClr val="hlink"/>
                </a:solidFill>
              </a:rPr>
              <a:t>goods and services. </a:t>
            </a:r>
            <a:r>
              <a:rPr lang="en-US" altLang="en-US" sz="2400" b="1" dirty="0"/>
              <a:t>A salon </a:t>
            </a:r>
            <a:endParaRPr lang="en-US" altLang="en-US" sz="2400" b="1" dirty="0" smtClean="0"/>
          </a:p>
          <a:p>
            <a:pPr marL="0" indent="0" eaLnBrk="1" hangingPunct="1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altLang="en-US" sz="2400" b="1" dirty="0"/>
              <a:t> </a:t>
            </a:r>
            <a:r>
              <a:rPr lang="en-US" altLang="en-US" sz="2400" b="1" dirty="0" smtClean="0"/>
              <a:t>    might </a:t>
            </a:r>
            <a:r>
              <a:rPr lang="en-US" altLang="en-US" sz="2400" b="1" dirty="0"/>
              <a:t>provide the service of cutting a customer’s hair</a:t>
            </a:r>
            <a:r>
              <a:rPr lang="en-US" altLang="en-US" sz="2400" b="1" dirty="0" smtClean="0"/>
              <a:t>,</a:t>
            </a:r>
          </a:p>
          <a:p>
            <a:pPr marL="0" indent="0" eaLnBrk="1" hangingPunct="1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altLang="en-US" sz="2400" b="1" dirty="0"/>
              <a:t> </a:t>
            </a:r>
            <a:r>
              <a:rPr lang="en-US" altLang="en-US" sz="2400" b="1" dirty="0" smtClean="0"/>
              <a:t>    </a:t>
            </a:r>
            <a:r>
              <a:rPr lang="en-US" altLang="en-US" sz="2400" b="1" dirty="0"/>
              <a:t>but also sell products such as shampoo.</a:t>
            </a:r>
          </a:p>
          <a:p>
            <a:pPr eaLnBrk="1" hangingPunct="1">
              <a:lnSpc>
                <a:spcPct val="80000"/>
              </a:lnSpc>
              <a:buClr>
                <a:schemeClr val="hlink"/>
              </a:buClr>
            </a:pPr>
            <a:endParaRPr lang="en-US" altLang="en-US" sz="2200" b="1" dirty="0">
              <a:solidFill>
                <a:schemeClr val="hlink"/>
              </a:solidFill>
            </a:endParaRPr>
          </a:p>
        </p:txBody>
      </p:sp>
      <p:sp>
        <p:nvSpPr>
          <p:cNvPr id="7170" name="Slide Number Placeholder 5">
            <a:extLst>
              <a:ext uri="{FF2B5EF4-FFF2-40B4-BE49-F238E27FC236}">
                <a16:creationId xmlns="" xmlns:a16="http://schemas.microsoft.com/office/drawing/2014/main" id="{29FAD6E0-21CC-42AE-9E98-6B7EE4B5E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7CE92D6-EEA4-4211-993D-E74CB31F8827}" type="slidenum">
              <a:rPr lang="en-US" altLang="en-US" sz="100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000"/>
          </a:p>
        </p:txBody>
      </p:sp>
    </p:spTree>
  </p:cSld>
  <p:clrMapOvr>
    <a:masterClrMapping/>
  </p:clrMapOvr>
  <p:transition spd="slow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>
            <a:extLst>
              <a:ext uri="{FF2B5EF4-FFF2-40B4-BE49-F238E27FC236}">
                <a16:creationId xmlns="" xmlns:a16="http://schemas.microsoft.com/office/drawing/2014/main" id="{36426BA1-FC42-4F6A-9BF5-CD91876B63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23900" indent="-723900" eaLnBrk="1" hangingPunct="1"/>
            <a:r>
              <a:rPr lang="en-US" altLang="en-US" b="1"/>
              <a:t>Can be Physical or Virtual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="" xmlns:a16="http://schemas.microsoft.com/office/drawing/2014/main" id="{490DE614-32DE-498E-BD37-130B37A2E4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altLang="en-US" sz="2800"/>
              <a:t>In the past, most ventures were “brick-and-mortar” stores that you physically visited for goods/services. 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altLang="en-US" sz="2800"/>
              <a:t>With the advent of the computer and Internet, you never physically have to “visit” a store to receive goods and/or services...you can now virtually shop for what you need and want. This is often referred to as “e-commerce.”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altLang="en-US" sz="2800"/>
              <a:t>More and more businesses today have a store front and a website. </a:t>
            </a:r>
          </a:p>
        </p:txBody>
      </p:sp>
      <p:sp>
        <p:nvSpPr>
          <p:cNvPr id="8194" name="Slide Number Placeholder 5">
            <a:extLst>
              <a:ext uri="{FF2B5EF4-FFF2-40B4-BE49-F238E27FC236}">
                <a16:creationId xmlns="" xmlns:a16="http://schemas.microsoft.com/office/drawing/2014/main" id="{CA6A7D11-9D47-46D4-AFE3-D2A8AED29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AF20973-D9E5-4D5C-A019-9347C22FAF6D}" type="slidenum">
              <a:rPr lang="en-US" altLang="en-US" sz="100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000"/>
          </a:p>
        </p:txBody>
      </p:sp>
    </p:spTree>
  </p:cSld>
  <p:clrMapOvr>
    <a:masterClrMapping/>
  </p:clrMapOvr>
  <p:transition spd="slow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="" xmlns:a16="http://schemas.microsoft.com/office/drawing/2014/main" id="{4240C3F2-BD96-4CD5-9EA3-5E6BA43F48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305799" cy="1320800"/>
          </a:xfrm>
        </p:spPr>
        <p:txBody>
          <a:bodyPr>
            <a:normAutofit/>
          </a:bodyPr>
          <a:lstStyle/>
          <a:p>
            <a:pPr marL="723900" indent="-723900" eaLnBrk="1" hangingPunct="1"/>
            <a:r>
              <a:rPr lang="en-US" altLang="en-US" sz="2800" b="1" dirty="0" smtClean="0"/>
              <a:t>Local/Provincial/National/International…</a:t>
            </a:r>
            <a:endParaRPr lang="en-US" altLang="en-US" sz="2800" b="1" dirty="0"/>
          </a:p>
        </p:txBody>
      </p:sp>
      <p:sp>
        <p:nvSpPr>
          <p:cNvPr id="9220" name="Rectangle 3">
            <a:extLst>
              <a:ext uri="{FF2B5EF4-FFF2-40B4-BE49-F238E27FC236}">
                <a16:creationId xmlns="" xmlns:a16="http://schemas.microsoft.com/office/drawing/2014/main" id="{E17E8297-B7A3-45AF-A209-B825DE414A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7239000" cy="480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buClr>
                <a:schemeClr val="hlink"/>
              </a:buClr>
            </a:pPr>
            <a:r>
              <a:rPr lang="en-US" altLang="en-US" sz="2000" b="1" u="sng" dirty="0">
                <a:solidFill>
                  <a:schemeClr val="tx1"/>
                </a:solidFill>
              </a:rPr>
              <a:t>Local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/>
              <a:t>entrepreneurship happens when the venture provides a good or service to the area in which it originated, usually a city or </a:t>
            </a:r>
            <a:r>
              <a:rPr lang="en-US" altLang="en-US" sz="2000" dirty="0" smtClean="0"/>
              <a:t>town…  (</a:t>
            </a:r>
            <a:r>
              <a:rPr lang="en-US" altLang="en-US" sz="2000" dirty="0" err="1" smtClean="0"/>
              <a:t>Halcomb</a:t>
            </a:r>
            <a:r>
              <a:rPr lang="en-US" altLang="en-US" sz="2000" dirty="0" smtClean="0"/>
              <a:t> Moose Barn)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Clr>
                <a:schemeClr val="hlink"/>
              </a:buClr>
            </a:pPr>
            <a:r>
              <a:rPr lang="en-US" altLang="en-US" sz="2000" b="1" u="sng" dirty="0">
                <a:solidFill>
                  <a:schemeClr val="tx1"/>
                </a:solidFill>
              </a:rPr>
              <a:t>Provincial</a:t>
            </a:r>
            <a:r>
              <a:rPr lang="en-US" altLang="en-US" sz="2000" dirty="0"/>
              <a:t> occurs when a venture offers its goods/services to all areas of a </a:t>
            </a:r>
            <a:r>
              <a:rPr lang="en-US" altLang="en-US" sz="2000" dirty="0" smtClean="0"/>
              <a:t>province…  (Northumberland Dairy)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Clr>
                <a:schemeClr val="hlink"/>
              </a:buClr>
            </a:pPr>
            <a:r>
              <a:rPr lang="en-US" altLang="en-US" sz="2000" b="1" u="sng" dirty="0">
                <a:solidFill>
                  <a:schemeClr val="tx1"/>
                </a:solidFill>
              </a:rPr>
              <a:t>National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/>
              <a:t>occurs when an entire nation </a:t>
            </a:r>
            <a:r>
              <a:rPr lang="en-US" altLang="en-US" sz="2000" dirty="0" smtClean="0"/>
              <a:t>is </a:t>
            </a:r>
            <a:r>
              <a:rPr lang="en-US" altLang="en-US" sz="2000" dirty="0"/>
              <a:t>able to use the </a:t>
            </a:r>
            <a:r>
              <a:rPr lang="en-US" altLang="en-US" sz="2000" dirty="0" smtClean="0"/>
              <a:t>good/service… (</a:t>
            </a:r>
            <a:r>
              <a:rPr lang="en-US" altLang="en-US" sz="2000" dirty="0" err="1" smtClean="0"/>
              <a:t>Kienna</a:t>
            </a:r>
            <a:r>
              <a:rPr lang="en-US" altLang="en-US" sz="2000" dirty="0" smtClean="0"/>
              <a:t> Coffee Roasters)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Clr>
                <a:schemeClr val="hlink"/>
              </a:buClr>
            </a:pPr>
            <a:r>
              <a:rPr lang="en-US" altLang="en-US" sz="2000" b="1" u="sng" dirty="0">
                <a:solidFill>
                  <a:schemeClr val="tx1"/>
                </a:solidFill>
              </a:rPr>
              <a:t>International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/>
              <a:t>entrepreneurship occurs when more than one country in the world is making use of a good/service provided by a </a:t>
            </a:r>
            <a:r>
              <a:rPr lang="en-US" altLang="en-US" sz="2000" dirty="0" smtClean="0"/>
              <a:t>venture… (WW. </a:t>
            </a:r>
            <a:r>
              <a:rPr lang="en-US" altLang="en-US" sz="2000" dirty="0" err="1" smtClean="0"/>
              <a:t>Doak’s</a:t>
            </a:r>
            <a:r>
              <a:rPr lang="en-US" altLang="en-US" sz="2000" dirty="0" smtClean="0"/>
              <a:t> Tackle Shop)</a:t>
            </a:r>
            <a:endParaRPr lang="en-US" altLang="en-US" sz="2000" dirty="0"/>
          </a:p>
        </p:txBody>
      </p:sp>
      <p:sp>
        <p:nvSpPr>
          <p:cNvPr id="9218" name="Slide Number Placeholder 5">
            <a:extLst>
              <a:ext uri="{FF2B5EF4-FFF2-40B4-BE49-F238E27FC236}">
                <a16:creationId xmlns="" xmlns:a16="http://schemas.microsoft.com/office/drawing/2014/main" id="{9A487760-C0A2-46DE-97AB-8E6EDCA1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A7AD36D-126E-4DE5-84FC-E1504D1B4C71}" type="slidenum">
              <a:rPr lang="en-US" altLang="en-US" sz="100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000"/>
          </a:p>
        </p:txBody>
      </p:sp>
    </p:spTree>
  </p:cSld>
  <p:clrMapOvr>
    <a:masterClrMapping/>
  </p:clrMapOvr>
  <p:transition spd="slow">
    <p:random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905</TotalTime>
  <Words>246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Times New Roman</vt:lpstr>
      <vt:lpstr>Trebuchet MS</vt:lpstr>
      <vt:lpstr>Wingdings</vt:lpstr>
      <vt:lpstr>Wingdings 3</vt:lpstr>
      <vt:lpstr>Facet</vt:lpstr>
      <vt:lpstr>Introduction to Entrepreneurship</vt:lpstr>
      <vt:lpstr>The Components of Successful  Entrepreneurial Ventures</vt:lpstr>
      <vt:lpstr>Business Ventures fit into one or more of the following categories:  1) For Profit 2) Non-Profit 3) Not-For-Profit </vt:lpstr>
      <vt:lpstr>PowerPoint Presentation</vt:lpstr>
      <vt:lpstr>Can Produce Goods or a Service</vt:lpstr>
      <vt:lpstr>Can be Physical or Virtual</vt:lpstr>
      <vt:lpstr>Local/Provincial/National/International…</vt:lpstr>
    </vt:vector>
  </TitlesOfParts>
  <Company>nbdoe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Entrepreneurial Ventures</dc:title>
  <dc:creator>nbdoe</dc:creator>
  <cp:lastModifiedBy>Hallihan, Ashley (ASD-N)</cp:lastModifiedBy>
  <cp:revision>33</cp:revision>
  <dcterms:created xsi:type="dcterms:W3CDTF">2008-09-03T17:30:24Z</dcterms:created>
  <dcterms:modified xsi:type="dcterms:W3CDTF">2019-02-13T22:59:33Z</dcterms:modified>
</cp:coreProperties>
</file>