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1" r:id="rId3"/>
    <p:sldId id="257" r:id="rId4"/>
    <p:sldId id="258" r:id="rId5"/>
    <p:sldId id="259" r:id="rId6"/>
    <p:sldId id="260" r:id="rId7"/>
    <p:sldId id="261" r:id="rId8"/>
    <p:sldId id="262" r:id="rId9"/>
    <p:sldId id="263" r:id="rId10"/>
    <p:sldId id="264" r:id="rId11"/>
    <p:sldId id="272" r:id="rId12"/>
    <p:sldId id="273" r:id="rId13"/>
    <p:sldId id="274" r:id="rId14"/>
    <p:sldId id="275" r:id="rId15"/>
    <p:sldId id="270" r:id="rId16"/>
    <p:sldId id="265" r:id="rId17"/>
    <p:sldId id="266" r:id="rId18"/>
    <p:sldId id="267" r:id="rId19"/>
    <p:sldId id="268" r:id="rId20"/>
    <p:sldId id="269" r:id="rId21"/>
    <p:sldId id="303" r:id="rId22"/>
    <p:sldId id="276" r:id="rId23"/>
    <p:sldId id="277" r:id="rId24"/>
    <p:sldId id="278" r:id="rId25"/>
    <p:sldId id="296" r:id="rId26"/>
    <p:sldId id="279" r:id="rId27"/>
    <p:sldId id="280" r:id="rId28"/>
    <p:sldId id="282" r:id="rId29"/>
    <p:sldId id="283" r:id="rId30"/>
    <p:sldId id="286" r:id="rId31"/>
    <p:sldId id="287" r:id="rId32"/>
    <p:sldId id="288" r:id="rId33"/>
    <p:sldId id="295" r:id="rId34"/>
    <p:sldId id="290" r:id="rId35"/>
    <p:sldId id="291" r:id="rId36"/>
    <p:sldId id="292" r:id="rId37"/>
    <p:sldId id="293" r:id="rId38"/>
    <p:sldId id="294" r:id="rId39"/>
    <p:sldId id="30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94660"/>
  </p:normalViewPr>
  <p:slideViewPr>
    <p:cSldViewPr>
      <p:cViewPr varScale="1">
        <p:scale>
          <a:sx n="63" d="100"/>
          <a:sy n="63" d="100"/>
        </p:scale>
        <p:origin x="1378" y="58"/>
      </p:cViewPr>
      <p:guideLst>
        <p:guide orient="horz" pos="2160"/>
        <p:guide pos="288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254DCF-5963-4A03-ACA4-832DC14E9F00}" type="datetimeFigureOut">
              <a:rPr lang="en-US" smtClean="0"/>
              <a:t>10/25/2017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40ADD3-2B8F-4412-9312-B9A74C21E4BE}" type="slidenum">
              <a:rPr lang="en-US" smtClean="0"/>
              <a:t>‹#›</a:t>
            </a:fld>
            <a:endParaRPr lang="en-US"/>
          </a:p>
        </p:txBody>
      </p:sp>
    </p:spTree>
    <p:extLst>
      <p:ext uri="{BB962C8B-B14F-4D97-AF65-F5344CB8AC3E}">
        <p14:creationId xmlns:p14="http://schemas.microsoft.com/office/powerpoint/2010/main" val="6343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FAF1-9C13-42B6-BFAD-D07552E154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DFAF1-9C13-42B6-BFAD-D07552E154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DFAF1-9C13-42B6-BFAD-D07552E154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DFAF1-9C13-42B6-BFAD-D07552E154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DFAF1-9C13-42B6-BFAD-D07552E15402}"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8A648-0A7F-4731-A752-7F825E09CCA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5DFAF1-9C13-42B6-BFAD-D07552E15402}"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DFAF1-9C13-42B6-BFAD-D07552E15402}"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5DFAF1-9C13-42B6-BFAD-D07552E15402}" type="datetimeFigureOut">
              <a:rPr lang="en-US" smtClean="0"/>
              <a:t>10/25/2017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E38A648-0A7F-4731-A752-7F825E09C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Newborns at Home, Basic Information, Care, and Techniques to Do for the Infant</a:t>
            </a:r>
            <a:endParaRPr lang="en-US" dirty="0"/>
          </a:p>
        </p:txBody>
      </p:sp>
      <p:sp>
        <p:nvSpPr>
          <p:cNvPr id="2" name="Title 1"/>
          <p:cNvSpPr>
            <a:spLocks noGrp="1"/>
          </p:cNvSpPr>
          <p:nvPr>
            <p:ph type="ctrTitle"/>
          </p:nvPr>
        </p:nvSpPr>
        <p:spPr/>
        <p:txBody>
          <a:bodyPr/>
          <a:lstStyle/>
          <a:p>
            <a:r>
              <a:rPr lang="en-US" dirty="0" smtClean="0"/>
              <a:t>Basic Infant Care </a:t>
            </a:r>
            <a:endParaRPr lang="en-US" dirty="0"/>
          </a:p>
        </p:txBody>
      </p:sp>
      <p:pic>
        <p:nvPicPr>
          <p:cNvPr id="2050" name="Picture 2" descr="http://f.tqn.com/y/babyclothes/1/W/P/G/-/-/125979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4800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9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9530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Bring the loose right corner of the blanket straight out, then pull it across the baby’s front, roll him to your right, wrap the corner all the way around his back</a:t>
            </a:r>
            <a:endParaRPr lang="en-US" dirty="0"/>
          </a:p>
        </p:txBody>
      </p:sp>
      <p:pic>
        <p:nvPicPr>
          <p:cNvPr id="5122"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4800600" cy="244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1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29200"/>
            <a:ext cx="6512511" cy="1143000"/>
          </a:xfrm>
        </p:spPr>
        <p:txBody>
          <a:bodyPr/>
          <a:lstStyle/>
          <a:p>
            <a:r>
              <a:rPr lang="en-US" dirty="0" smtClean="0"/>
              <a:t>Feeding Newborn </a:t>
            </a:r>
            <a:endParaRPr lang="en-US" dirty="0"/>
          </a:p>
        </p:txBody>
      </p:sp>
      <p:sp>
        <p:nvSpPr>
          <p:cNvPr id="3" name="Content Placeholder 2"/>
          <p:cNvSpPr>
            <a:spLocks noGrp="1"/>
          </p:cNvSpPr>
          <p:nvPr>
            <p:ph sz="quarter" idx="13"/>
          </p:nvPr>
        </p:nvSpPr>
        <p:spPr/>
        <p:txBody>
          <a:bodyPr/>
          <a:lstStyle/>
          <a:p>
            <a:endParaRPr lang="en-US" dirty="0" smtClean="0"/>
          </a:p>
          <a:p>
            <a:r>
              <a:rPr lang="en-US" dirty="0"/>
              <a:t>Feeding a newborn is a round-the-clock </a:t>
            </a:r>
            <a:r>
              <a:rPr lang="en-US" dirty="0" smtClean="0"/>
              <a:t>commitment and a Bonding time</a:t>
            </a:r>
          </a:p>
          <a:p>
            <a:r>
              <a:rPr lang="en-US" dirty="0" smtClean="0"/>
              <a:t>Feed </a:t>
            </a:r>
            <a:r>
              <a:rPr lang="en-US" dirty="0"/>
              <a:t>your newborn on demand. Most newborns need eight to 12 feedings a day — about one feeding every two to three </a:t>
            </a:r>
            <a:r>
              <a:rPr lang="en-US" dirty="0" smtClean="0"/>
              <a:t>hours</a:t>
            </a:r>
          </a:p>
          <a:p>
            <a:r>
              <a:rPr lang="en-US" dirty="0" smtClean="0"/>
              <a:t>Breast milk is the best for baby however, the choice is Breast or Formula for baby</a:t>
            </a:r>
            <a:endParaRPr lang="en-US" dirty="0"/>
          </a:p>
        </p:txBody>
      </p:sp>
      <p:pic>
        <p:nvPicPr>
          <p:cNvPr id="7174" name="Picture 6" descr="http://assets.nydailynews.com/polopoly_fs/1.1912299%21/img/httpImage/image.jpg_gen/derivatives/article_635/baby22n-3-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4455837"/>
            <a:ext cx="2915728" cy="24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798" y="3886200"/>
            <a:ext cx="6512511" cy="1143000"/>
          </a:xfrm>
        </p:spPr>
        <p:txBody>
          <a:bodyPr/>
          <a:lstStyle/>
          <a:p>
            <a:r>
              <a:rPr lang="en-US" dirty="0" smtClean="0"/>
              <a:t>Feeding Newborn</a:t>
            </a:r>
            <a:endParaRPr lang="en-US" dirty="0"/>
          </a:p>
        </p:txBody>
      </p:sp>
      <p:sp>
        <p:nvSpPr>
          <p:cNvPr id="3" name="Content Placeholder 2"/>
          <p:cNvSpPr>
            <a:spLocks noGrp="1"/>
          </p:cNvSpPr>
          <p:nvPr>
            <p:ph sz="quarter" idx="13"/>
          </p:nvPr>
        </p:nvSpPr>
        <p:spPr/>
        <p:txBody>
          <a:bodyPr/>
          <a:lstStyle/>
          <a:p>
            <a:r>
              <a:rPr lang="en-US" dirty="0" smtClean="0"/>
              <a:t>The baby’s signs </a:t>
            </a:r>
            <a:r>
              <a:rPr lang="en-US" dirty="0"/>
              <a:t>of hunger, such as stirring and stretching, sucking motions and lip movements. Fussing and crying are later cues. The sooner you begin each feeding, the less likely you'll need to soothe a frantic baby.</a:t>
            </a:r>
          </a:p>
        </p:txBody>
      </p:sp>
      <p:pic>
        <p:nvPicPr>
          <p:cNvPr id="8194" name="Picture 2" descr="http://assets.nydailynews.com/polopoly_fs/1.1912302.1408653063%21/img/httpImage/image.jpg_gen/derivatives/article_970/baby22n-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35814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3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495800"/>
            <a:ext cx="6512511" cy="1143000"/>
          </a:xfrm>
        </p:spPr>
        <p:txBody>
          <a:bodyPr/>
          <a:lstStyle/>
          <a:p>
            <a:r>
              <a:rPr lang="en-US" dirty="0" smtClean="0"/>
              <a:t>Feeding Newborn</a:t>
            </a:r>
            <a:endParaRPr lang="en-US" dirty="0"/>
          </a:p>
        </p:txBody>
      </p:sp>
      <p:sp>
        <p:nvSpPr>
          <p:cNvPr id="3" name="Content Placeholder 2"/>
          <p:cNvSpPr>
            <a:spLocks noGrp="1"/>
          </p:cNvSpPr>
          <p:nvPr>
            <p:ph sz="quarter" idx="13"/>
          </p:nvPr>
        </p:nvSpPr>
        <p:spPr/>
        <p:txBody>
          <a:bodyPr/>
          <a:lstStyle/>
          <a:p>
            <a:r>
              <a:rPr lang="en-US" altLang="en-US" dirty="0" smtClean="0"/>
              <a:t>Some </a:t>
            </a:r>
            <a:r>
              <a:rPr lang="en-US" altLang="en-US" dirty="0"/>
              <a:t>babies prefer their </a:t>
            </a:r>
            <a:r>
              <a:rPr lang="en-US" altLang="en-US" dirty="0" smtClean="0"/>
              <a:t>milk or formula warm. Be sure to </a:t>
            </a:r>
            <a:r>
              <a:rPr lang="en-US" altLang="en-US" dirty="0"/>
              <a:t>t</a:t>
            </a:r>
            <a:r>
              <a:rPr lang="en-US" altLang="en-US" dirty="0" smtClean="0"/>
              <a:t>est </a:t>
            </a:r>
            <a:r>
              <a:rPr lang="en-US" altLang="en-US" dirty="0"/>
              <a:t>the temperature of the milk by sprinkling a few drops on the back of the hand or the inside of the wrist.  It should be </a:t>
            </a:r>
            <a:r>
              <a:rPr lang="en-US" altLang="en-US" dirty="0" smtClean="0"/>
              <a:t>warn…not </a:t>
            </a:r>
            <a:r>
              <a:rPr lang="en-US" altLang="en-US" dirty="0"/>
              <a:t>hot</a:t>
            </a:r>
            <a:r>
              <a:rPr lang="en-US" altLang="en-US" dirty="0" smtClean="0"/>
              <a:t>.</a:t>
            </a:r>
          </a:p>
          <a:p>
            <a:r>
              <a:rPr lang="en-US" altLang="en-US" dirty="0" smtClean="0"/>
              <a:t>When using a microwave, only heat the water in a cup/bowl then place bottle in water to warm. Putting formula/milk in the microwave can damage the nutrients for the baby.</a:t>
            </a:r>
            <a:endParaRPr lang="en-US" altLang="en-US" dirty="0"/>
          </a:p>
          <a:p>
            <a:endParaRPr lang="en-US" dirty="0"/>
          </a:p>
        </p:txBody>
      </p:sp>
      <p:pic>
        <p:nvPicPr>
          <p:cNvPr id="9218" name="Picture 2" descr="http://images.meredith.com/parents/images/2012/04/ss_101638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instructables.com/FDJ/ZUUO/FEDLXC66/FDJZUUOFEDLXC66.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747" y="152400"/>
            <a:ext cx="171883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8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343400"/>
            <a:ext cx="6512511" cy="1143000"/>
          </a:xfrm>
        </p:spPr>
        <p:txBody>
          <a:bodyPr/>
          <a:lstStyle/>
          <a:p>
            <a:r>
              <a:rPr lang="en-US" dirty="0" smtClean="0"/>
              <a:t>Burping the Baby</a:t>
            </a:r>
            <a:endParaRPr lang="en-US" dirty="0"/>
          </a:p>
        </p:txBody>
      </p:sp>
      <p:sp>
        <p:nvSpPr>
          <p:cNvPr id="3" name="Content Placeholder 2"/>
          <p:cNvSpPr>
            <a:spLocks noGrp="1"/>
          </p:cNvSpPr>
          <p:nvPr>
            <p:ph sz="quarter" idx="13"/>
          </p:nvPr>
        </p:nvSpPr>
        <p:spPr>
          <a:xfrm>
            <a:off x="2288877" y="685800"/>
            <a:ext cx="6400800" cy="3474720"/>
          </a:xfrm>
        </p:spPr>
        <p:txBody>
          <a:bodyPr/>
          <a:lstStyle/>
          <a:p>
            <a:r>
              <a:rPr lang="en-US" dirty="0" smtClean="0"/>
              <a:t>Three Methods for Burping Baby</a:t>
            </a:r>
          </a:p>
          <a:p>
            <a:r>
              <a:rPr lang="en-US" dirty="0"/>
              <a:t>Sit upright and hold your baby against your chest. Your baby's chin should rest on your shoulder as you support the baby with one hand. ... </a:t>
            </a:r>
          </a:p>
          <a:p>
            <a:r>
              <a:rPr lang="en-US" dirty="0"/>
              <a:t>Hold your baby sitting up, in your lap or across your knee. ... </a:t>
            </a:r>
          </a:p>
          <a:p>
            <a:r>
              <a:rPr lang="en-US" dirty="0"/>
              <a:t>Lay your baby on your lap on his or her belly.</a:t>
            </a:r>
          </a:p>
          <a:p>
            <a:pPr marL="45720" indent="0">
              <a:buNone/>
            </a:pPr>
            <a:endParaRPr lang="en-US" dirty="0"/>
          </a:p>
        </p:txBody>
      </p:sp>
      <p:pic>
        <p:nvPicPr>
          <p:cNvPr id="10242" name="Picture 2" descr="http://farm6.static.flickr.com/5180/5485206040_ba8aa4373c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3" y="457200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pnmag.com/wp-content/uploads/2014/11/baby-burp-G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 y="0"/>
            <a:ext cx="2227053" cy="219236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tatic-img-cf-1.hgcdn.net/Media/BHG_HowToBurpYourBaby_size64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5" y="2162624"/>
            <a:ext cx="2208362" cy="240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Newborns Spit up or Vomit</a:t>
            </a:r>
            <a:endParaRPr lang="en-US" dirty="0"/>
          </a:p>
        </p:txBody>
      </p:sp>
      <p:sp>
        <p:nvSpPr>
          <p:cNvPr id="3" name="Content Placeholder 2"/>
          <p:cNvSpPr>
            <a:spLocks noGrp="1"/>
          </p:cNvSpPr>
          <p:nvPr>
            <p:ph sz="quarter" idx="13"/>
          </p:nvPr>
        </p:nvSpPr>
        <p:spPr>
          <a:xfrm>
            <a:off x="490268" y="497061"/>
            <a:ext cx="6400800" cy="3474720"/>
          </a:xfrm>
        </p:spPr>
        <p:txBody>
          <a:bodyPr/>
          <a:lstStyle/>
          <a:p>
            <a:r>
              <a:rPr lang="en-US" dirty="0"/>
              <a:t>About half of all babies experience gastroesophageal </a:t>
            </a:r>
            <a:r>
              <a:rPr lang="en-US" dirty="0" smtClean="0"/>
              <a:t>reflux</a:t>
            </a:r>
            <a:r>
              <a:rPr lang="en-US" dirty="0"/>
              <a:t> </a:t>
            </a:r>
            <a:r>
              <a:rPr lang="en-US" dirty="0" smtClean="0"/>
              <a:t>(infant reflux), during </a:t>
            </a:r>
            <a:r>
              <a:rPr lang="en-US" dirty="0"/>
              <a:t>their first three months</a:t>
            </a:r>
            <a:r>
              <a:rPr lang="en-US" dirty="0" smtClean="0"/>
              <a:t>.</a:t>
            </a:r>
          </a:p>
          <a:p>
            <a:r>
              <a:rPr lang="en-US" dirty="0" smtClean="0"/>
              <a:t>Spit up is normal flow from stomach to mouth, however vomit is flow that is forced. </a:t>
            </a:r>
            <a:endParaRPr lang="en-US" dirty="0"/>
          </a:p>
        </p:txBody>
      </p:sp>
      <p:sp>
        <p:nvSpPr>
          <p:cNvPr id="4" name="AutoShape 2"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155575" y="-1881188"/>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457200" y="272271"/>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http://cdn2.momjunction.com/wp-content/uploads/2015/01/Babies-Spit-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69172"/>
            <a:ext cx="3572772" cy="244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3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191000"/>
            <a:ext cx="6512511" cy="1143000"/>
          </a:xfrm>
        </p:spPr>
        <p:txBody>
          <a:bodyPr/>
          <a:lstStyle/>
          <a:p>
            <a:r>
              <a:rPr lang="en-US" dirty="0" smtClean="0"/>
              <a:t>Newborn Baby Cradle Cap Care</a:t>
            </a:r>
            <a:endParaRPr lang="en-US" dirty="0"/>
          </a:p>
        </p:txBody>
      </p:sp>
      <p:sp>
        <p:nvSpPr>
          <p:cNvPr id="3" name="Content Placeholder 2"/>
          <p:cNvSpPr>
            <a:spLocks noGrp="1"/>
          </p:cNvSpPr>
          <p:nvPr>
            <p:ph sz="quarter" idx="13"/>
          </p:nvPr>
        </p:nvSpPr>
        <p:spPr/>
        <p:txBody>
          <a:bodyPr/>
          <a:lstStyle/>
          <a:p>
            <a:r>
              <a:rPr lang="en-US" dirty="0" smtClean="0"/>
              <a:t>Cradle Cap is a scalp condition common in newborns. Dry skin that looks like dandruff, but can appear anytime from birth to several months.</a:t>
            </a:r>
          </a:p>
          <a:p>
            <a:r>
              <a:rPr lang="en-US" dirty="0" smtClean="0"/>
              <a:t>Massage scalp and shampoo then rinse.</a:t>
            </a:r>
            <a:endParaRPr lang="en-US" dirty="0"/>
          </a:p>
        </p:txBody>
      </p:sp>
      <p:pic>
        <p:nvPicPr>
          <p:cNvPr id="6146" name="Picture 2" descr="http://assets.babycenter.com/ims/2013/04/cradle-cap_4x3.jpg?width=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667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7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Fingernails Care</a:t>
            </a:r>
            <a:endParaRPr lang="en-US" dirty="0"/>
          </a:p>
        </p:txBody>
      </p:sp>
      <p:sp>
        <p:nvSpPr>
          <p:cNvPr id="3" name="Content Placeholder 2"/>
          <p:cNvSpPr>
            <a:spLocks noGrp="1"/>
          </p:cNvSpPr>
          <p:nvPr>
            <p:ph sz="quarter" idx="13"/>
          </p:nvPr>
        </p:nvSpPr>
        <p:spPr/>
        <p:txBody>
          <a:bodyPr/>
          <a:lstStyle/>
          <a:p>
            <a:r>
              <a:rPr lang="en-US" dirty="0" smtClean="0"/>
              <a:t>Newborn nails are soft, but sharp, grow fast,  which can scratch his face. They need to be cut a few times a week. Toenails require less trimming.</a:t>
            </a:r>
          </a:p>
          <a:p>
            <a:r>
              <a:rPr lang="en-US" dirty="0" smtClean="0"/>
              <a:t>Best time to cut baby’s nails, when he is asleep.</a:t>
            </a:r>
            <a:endParaRPr lang="en-US" dirty="0"/>
          </a:p>
        </p:txBody>
      </p:sp>
      <p:pic>
        <p:nvPicPr>
          <p:cNvPr id="7170" name="Picture 2" descr="http://assets.babycenter.com/ims/2011/04apr/guide-to-firsts_nails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32572"/>
            <a:ext cx="2514600" cy="196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9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Umbilical Cord Stump</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Keep umbilical stump clean and dry. It takes 10-21 days to dry up &amp; fall off</a:t>
            </a:r>
          </a:p>
          <a:p>
            <a:r>
              <a:rPr lang="en-US" dirty="0" smtClean="0"/>
              <a:t>The belly button make take a few more days to heal completely, leaving a little blood on the diaper.</a:t>
            </a:r>
          </a:p>
          <a:p>
            <a:r>
              <a:rPr lang="en-US" dirty="0" smtClean="0"/>
              <a:t>Fold the diaper below the stump, avoid tub baths, in warm weather allow air to circulate and aid the drying process. Give baby sponge baths, any change swelling, redness, pus, call the doctor</a:t>
            </a:r>
            <a:endParaRPr lang="en-US" dirty="0"/>
          </a:p>
        </p:txBody>
      </p:sp>
      <p:pic>
        <p:nvPicPr>
          <p:cNvPr id="8194" name="Picture 2" descr="http://assets.babycenter.com/ims/2015/02/iStock_000051930696XLarge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8008"/>
            <a:ext cx="3308350" cy="178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1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40636"/>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p:txBody>
          <a:bodyPr/>
          <a:lstStyle/>
          <a:p>
            <a:r>
              <a:rPr lang="en-US" dirty="0" smtClean="0"/>
              <a:t>Sponge bath for the first weeks, with a warm, damp washcloth, cleaning face, hands, and genital area after each diaper change.</a:t>
            </a:r>
          </a:p>
          <a:p>
            <a:r>
              <a:rPr lang="en-US" dirty="0" smtClean="0"/>
              <a:t>Support baby’s head,</a:t>
            </a:r>
          </a:p>
          <a:p>
            <a:r>
              <a:rPr lang="en-US" dirty="0" smtClean="0"/>
              <a:t>Keep towel over body,</a:t>
            </a:r>
          </a:p>
          <a:p>
            <a:pPr marL="45720" indent="0">
              <a:buNone/>
            </a:pPr>
            <a:r>
              <a:rPr lang="en-US" dirty="0"/>
              <a:t>t</a:t>
            </a:r>
            <a:r>
              <a:rPr lang="en-US" dirty="0" smtClean="0"/>
              <a:t>o keep warm. Test water</a:t>
            </a:r>
          </a:p>
          <a:p>
            <a:pPr marL="45720" indent="0">
              <a:buNone/>
            </a:pPr>
            <a:r>
              <a:rPr lang="en-US" dirty="0" smtClean="0"/>
              <a:t>With elbow feeling the</a:t>
            </a:r>
          </a:p>
          <a:p>
            <a:pPr marL="45720" indent="0">
              <a:buNone/>
            </a:pPr>
            <a:r>
              <a:rPr lang="en-US" dirty="0" smtClean="0"/>
              <a:t>Temperature of water.</a:t>
            </a:r>
            <a:endParaRPr lang="en-US" dirty="0"/>
          </a:p>
        </p:txBody>
      </p:sp>
      <p:pic>
        <p:nvPicPr>
          <p:cNvPr id="9218" name="Picture 2" descr="http://assets.babycenter.com/ims/2014/12/US_350-510792197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2262188" cy="12239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logbigtime.com/assets/user-uploads/usertL490/posts/Baby-ba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57889"/>
            <a:ext cx="4191000" cy="250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1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34691"/>
            <a:ext cx="6512511" cy="1143000"/>
          </a:xfrm>
        </p:spPr>
        <p:txBody>
          <a:bodyPr/>
          <a:lstStyle/>
          <a:p>
            <a:r>
              <a:rPr lang="en-US" dirty="0" smtClean="0"/>
              <a:t>Holding Newborn Baby</a:t>
            </a:r>
            <a:endParaRPr lang="en-US" dirty="0"/>
          </a:p>
        </p:txBody>
      </p:sp>
      <p:sp>
        <p:nvSpPr>
          <p:cNvPr id="3" name="Content Placeholder 2"/>
          <p:cNvSpPr>
            <a:spLocks noGrp="1"/>
          </p:cNvSpPr>
          <p:nvPr>
            <p:ph sz="quarter" idx="13"/>
          </p:nvPr>
        </p:nvSpPr>
        <p:spPr/>
        <p:txBody>
          <a:bodyPr/>
          <a:lstStyle/>
          <a:p>
            <a:r>
              <a:rPr lang="en-US" dirty="0" smtClean="0"/>
              <a:t>Give support to baby’s head, for several months until baby can hold its head up alone</a:t>
            </a:r>
          </a:p>
          <a:p>
            <a:r>
              <a:rPr lang="en-US" dirty="0"/>
              <a:t>Carry your baby so his chest is against yours and his head is resting on your </a:t>
            </a:r>
            <a:r>
              <a:rPr lang="en-US" dirty="0" smtClean="0"/>
              <a:t>shoulder</a:t>
            </a:r>
          </a:p>
          <a:p>
            <a:r>
              <a:rPr lang="en-US" dirty="0" smtClean="0"/>
              <a:t>Cradle the baby in your arms</a:t>
            </a:r>
          </a:p>
          <a:p>
            <a:r>
              <a:rPr lang="en-US" dirty="0" smtClean="0"/>
              <a:t>Always be aware of the soft spots</a:t>
            </a:r>
          </a:p>
          <a:p>
            <a:r>
              <a:rPr lang="en-US" dirty="0" smtClean="0"/>
              <a:t>When picking baby up, hold under its head and bottom</a:t>
            </a:r>
            <a:endParaRPr lang="en-US" dirty="0"/>
          </a:p>
        </p:txBody>
      </p:sp>
      <p:pic>
        <p:nvPicPr>
          <p:cNvPr id="1026" name="Picture 2" descr="Take care around the soft fontanelles on baby's head; support her head and neck; when picking up, support her head and bottom with y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3046"/>
            <a:ext cx="6956960" cy="1674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ssets.babycenter.com/ims/2012/02febb/newborn-09.jpg?width=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2015836" cy="2364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tqn.com/y/singleparents/1/W/h/F/-/-/862876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3950368"/>
            <a:ext cx="2535382" cy="125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85984"/>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a:xfrm>
            <a:off x="1143000" y="533400"/>
            <a:ext cx="6400800" cy="3474720"/>
          </a:xfrm>
        </p:spPr>
        <p:txBody>
          <a:bodyPr/>
          <a:lstStyle/>
          <a:p>
            <a:r>
              <a:rPr lang="en-US" dirty="0" smtClean="0"/>
              <a:t>After umbilical cord stump falls off, area heals, then newborn can have a tub bath. It is in sink, or small plastic tub filled with warm water. For some babies it is soothing, others scream the whole time. Baths can occur three times or so weekly. Bathing too often can dry out their skin.</a:t>
            </a:r>
            <a:endParaRPr lang="en-US" dirty="0"/>
          </a:p>
        </p:txBody>
      </p:sp>
      <p:pic>
        <p:nvPicPr>
          <p:cNvPr id="10242" name="Picture 2" descr="http://assets.babycenter.com/ims/2012/06juneb/buy-guide-infograph_bathtub_main-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47846"/>
            <a:ext cx="18192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bebehblog.com/wp-content/uploads/2011/01/DSC_02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667000"/>
            <a:ext cx="3608205" cy="23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1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the Newborn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Newborns can not regulate their body temperature until 6 months – to check their temperature feel the nape of their neck</a:t>
            </a:r>
          </a:p>
          <a:p>
            <a:r>
              <a:rPr lang="en-US" dirty="0" smtClean="0"/>
              <a:t>Support the baby </a:t>
            </a:r>
            <a:r>
              <a:rPr lang="en-US" dirty="0"/>
              <a:t>on your lap, stretch the garment neckline </a:t>
            </a:r>
            <a:r>
              <a:rPr lang="en-US" dirty="0" smtClean="0"/>
              <a:t>,pull </a:t>
            </a:r>
            <a:r>
              <a:rPr lang="en-US" dirty="0"/>
              <a:t>it over </a:t>
            </a:r>
            <a:r>
              <a:rPr lang="en-US" dirty="0" smtClean="0"/>
              <a:t> </a:t>
            </a:r>
            <a:r>
              <a:rPr lang="en-US" dirty="0"/>
              <a:t>baby’s </a:t>
            </a:r>
            <a:r>
              <a:rPr lang="en-US" dirty="0" smtClean="0"/>
              <a:t>head then, use </a:t>
            </a:r>
            <a:r>
              <a:rPr lang="en-US" dirty="0"/>
              <a:t>your fingers to keep it from catching on </a:t>
            </a:r>
            <a:r>
              <a:rPr lang="en-US" dirty="0" smtClean="0"/>
              <a:t>face </a:t>
            </a:r>
            <a:r>
              <a:rPr lang="en-US" dirty="0"/>
              <a:t>or ears. </a:t>
            </a:r>
          </a:p>
          <a:p>
            <a:r>
              <a:rPr lang="en-US" dirty="0" smtClean="0"/>
              <a:t>Put </a:t>
            </a:r>
            <a:r>
              <a:rPr lang="en-US" dirty="0"/>
              <a:t>your hand into the sleeve from the outside, grasp your baby’s hand, and pull it </a:t>
            </a:r>
            <a:r>
              <a:rPr lang="en-US" dirty="0" smtClean="0"/>
              <a:t>through gently. </a:t>
            </a:r>
            <a:endParaRPr lang="en-US" dirty="0"/>
          </a:p>
          <a:p>
            <a:r>
              <a:rPr lang="en-US" dirty="0"/>
              <a:t>When undressing, take off the sleeves one at a time </a:t>
            </a:r>
            <a:r>
              <a:rPr lang="en-US" dirty="0" smtClean="0"/>
              <a:t>while supporting  </a:t>
            </a:r>
            <a:r>
              <a:rPr lang="en-US" dirty="0"/>
              <a:t>baby’s back and head. </a:t>
            </a:r>
          </a:p>
          <a:p>
            <a:r>
              <a:rPr lang="en-US" dirty="0"/>
              <a:t>Then stretch the neckline, lifting it free </a:t>
            </a:r>
            <a:r>
              <a:rPr lang="en-US" dirty="0" smtClean="0"/>
              <a:t>of </a:t>
            </a:r>
            <a:r>
              <a:rPr lang="en-US" dirty="0"/>
              <a:t>baby’s chin and face as </a:t>
            </a:r>
            <a:r>
              <a:rPr lang="en-US" dirty="0" smtClean="0"/>
              <a:t>it is </a:t>
            </a:r>
            <a:r>
              <a:rPr lang="en-US" dirty="0"/>
              <a:t>gently </a:t>
            </a:r>
            <a:r>
              <a:rPr lang="en-US" dirty="0" smtClean="0"/>
              <a:t>slipped off</a:t>
            </a:r>
            <a:r>
              <a:rPr lang="en-US" dirty="0"/>
              <a:t>. </a:t>
            </a:r>
          </a:p>
          <a:p>
            <a:endParaRPr lang="en-US" dirty="0" smtClean="0"/>
          </a:p>
          <a:p>
            <a:endParaRPr lang="en-US" dirty="0" smtClean="0"/>
          </a:p>
          <a:p>
            <a:endParaRPr lang="en-US" dirty="0"/>
          </a:p>
        </p:txBody>
      </p:sp>
      <p:pic>
        <p:nvPicPr>
          <p:cNvPr id="1026" name="Picture 2" descr="http://www.womenshealthcaretopics.com/images/TDressingNewborn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84" y="4343400"/>
            <a:ext cx="3434292"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5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10101"/>
            <a:ext cx="6512511" cy="1143000"/>
          </a:xfrm>
        </p:spPr>
        <p:txBody>
          <a:bodyPr/>
          <a:lstStyle/>
          <a:p>
            <a:r>
              <a:rPr lang="en-US" dirty="0" smtClean="0"/>
              <a:t>Feeding solid foods to infants </a:t>
            </a:r>
            <a:endParaRPr lang="en-US" dirty="0"/>
          </a:p>
        </p:txBody>
      </p:sp>
      <p:sp>
        <p:nvSpPr>
          <p:cNvPr id="3" name="Content Placeholder 2"/>
          <p:cNvSpPr>
            <a:spLocks noGrp="1"/>
          </p:cNvSpPr>
          <p:nvPr>
            <p:ph sz="quarter" idx="13"/>
          </p:nvPr>
        </p:nvSpPr>
        <p:spPr>
          <a:xfrm>
            <a:off x="914400" y="304800"/>
            <a:ext cx="6400800" cy="3474720"/>
          </a:xfrm>
        </p:spPr>
        <p:txBody>
          <a:bodyPr/>
          <a:lstStyle/>
          <a:p>
            <a:pPr lvl="1"/>
            <a:r>
              <a:rPr lang="en-US" dirty="0" smtClean="0"/>
              <a:t>Ready for Solids? When baby can hold head up, stops using tongue to push food out, and can sit up alone.</a:t>
            </a:r>
          </a:p>
          <a:p>
            <a:pPr lvl="1"/>
            <a:r>
              <a:rPr lang="en-US" dirty="0" smtClean="0"/>
              <a:t>Solid foods can be given between 4 &amp; 6 months of age.</a:t>
            </a:r>
          </a:p>
          <a:p>
            <a:pPr lvl="1"/>
            <a:r>
              <a:rPr lang="en-US" dirty="0" smtClean="0"/>
              <a:t>Only give 1 new food every 3-4 days.</a:t>
            </a:r>
            <a:endParaRPr lang="en-US" dirty="0"/>
          </a:p>
        </p:txBody>
      </p:sp>
      <p:pic>
        <p:nvPicPr>
          <p:cNvPr id="12290" name="Picture 2" descr="https://beautyhealthtips.in/wp-content/uploads/2013/07/Baby-Fe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53269"/>
            <a:ext cx="2990850" cy="22568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ToVnaDrq_K7idVD-k1SffBloDbrsGx9p8sPF8rJlWsRWiimU2C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53269"/>
            <a:ext cx="2895600" cy="22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6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37570"/>
            <a:ext cx="6512511" cy="1143000"/>
          </a:xfrm>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lstStyle/>
          <a:p>
            <a:r>
              <a:rPr lang="en-US" altLang="en-US" dirty="0" smtClean="0"/>
              <a:t>Foods </a:t>
            </a:r>
            <a:r>
              <a:rPr lang="en-US" altLang="en-US" dirty="0"/>
              <a:t>that should be avoided for the entire first year, as baby has or easily develops allergies to them:  chocolate, citrus fruits, peanut butter (it also presents a choking hazard for children under 3), egg whites, honey (may contain botulism food poisoning), wheat products, cow’s milk</a:t>
            </a:r>
          </a:p>
          <a:p>
            <a:endParaRPr lang="en-US" dirty="0"/>
          </a:p>
        </p:txBody>
      </p:sp>
      <p:pic>
        <p:nvPicPr>
          <p:cNvPr id="13314" name="Picture 2" descr="http://bebe.elembarazo.net/wp-content/arroz-y-pasta-para-be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3276598"/>
            <a:ext cx="3803111" cy="189547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guiainfantil.com/uploads/bebes/bebe-come-pure-pla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276599"/>
            <a:ext cx="44196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lstStyle/>
          <a:p>
            <a:r>
              <a:rPr lang="en-US" altLang="en-US" dirty="0"/>
              <a:t>Beta-carotene is the orange pigment that gives carrots, sweet potatoes, and other vegetables their characteristic coloring. </a:t>
            </a:r>
          </a:p>
          <a:p>
            <a:r>
              <a:rPr lang="en-US" dirty="0" smtClean="0"/>
              <a:t>Sometimes too much orange can discolor the infant’s skin to look like jaundice.</a:t>
            </a:r>
          </a:p>
          <a:p>
            <a:r>
              <a:rPr lang="en-US" dirty="0" smtClean="0"/>
              <a:t>Peaches, oranges, are some foods that are too acid for infants, can cause digestion or rash.</a:t>
            </a:r>
            <a:endParaRPr lang="en-US" dirty="0"/>
          </a:p>
        </p:txBody>
      </p:sp>
    </p:spTree>
    <p:extLst>
      <p:ext uri="{BB962C8B-B14F-4D97-AF65-F5344CB8AC3E}">
        <p14:creationId xmlns:p14="http://schemas.microsoft.com/office/powerpoint/2010/main" val="412666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Teething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altLang="en-US" dirty="0">
                <a:solidFill>
                  <a:schemeClr val="tx1"/>
                </a:solidFill>
              </a:rPr>
              <a:t>Signs of teething are: drooling, irritability, gum swelling and sensitivity, sleeping problems, refusing food, the urge to bite on hard objects and possibly a low grade fever. The discomfort that results from teething is due to the pressure exerted on the tissue in the mouth, called the periodontal membrane, as the teeth erupt.</a:t>
            </a:r>
          </a:p>
          <a:p>
            <a:r>
              <a:rPr lang="en-US" dirty="0" smtClean="0"/>
              <a:t>Teething usually is about 6-8 months, but can be earlier or later in life.</a:t>
            </a:r>
          </a:p>
          <a:p>
            <a:r>
              <a:rPr lang="en-US" dirty="0" smtClean="0"/>
              <a:t>Use teething rings, cold washcloth, or numbing medicine.</a:t>
            </a:r>
            <a:endParaRPr lang="en-US" dirty="0"/>
          </a:p>
        </p:txBody>
      </p:sp>
      <p:pic>
        <p:nvPicPr>
          <p:cNvPr id="30722" name="Picture 2" descr="Image result for baby teething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66" y="4475330"/>
            <a:ext cx="1988209" cy="224262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savvybabygear.com/wp-content/uploads/2015/02/getty_rf_photo_of_baby_teething_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4475330"/>
            <a:ext cx="3019425" cy="213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Skin</a:t>
            </a:r>
            <a:endParaRPr lang="en-US" dirty="0"/>
          </a:p>
        </p:txBody>
      </p:sp>
      <p:sp>
        <p:nvSpPr>
          <p:cNvPr id="3" name="Content Placeholder 2"/>
          <p:cNvSpPr>
            <a:spLocks noGrp="1"/>
          </p:cNvSpPr>
          <p:nvPr>
            <p:ph sz="quarter" idx="13"/>
          </p:nvPr>
        </p:nvSpPr>
        <p:spPr/>
        <p:txBody>
          <a:bodyPr>
            <a:normAutofit fontScale="77500" lnSpcReduction="20000"/>
          </a:bodyPr>
          <a:lstStyle/>
          <a:p>
            <a:pPr algn="just"/>
            <a:r>
              <a:rPr lang="en-US" altLang="en-US" dirty="0" smtClean="0"/>
              <a:t>Baby’s </a:t>
            </a:r>
            <a:r>
              <a:rPr lang="en-US" altLang="en-US" dirty="0"/>
              <a:t>skin is very dry, however, and a lotion is needed, (which is especially true in overdue babies) you should avoid some product ingredients. Make sure the lotion contains</a:t>
            </a:r>
            <a:r>
              <a:rPr lang="en-US" altLang="en-US" dirty="0" smtClean="0"/>
              <a:t>:</a:t>
            </a:r>
            <a:endParaRPr lang="en-US" altLang="en-US" dirty="0"/>
          </a:p>
          <a:p>
            <a:r>
              <a:rPr lang="en-US" altLang="en-US" sz="2800" dirty="0" smtClean="0"/>
              <a:t> </a:t>
            </a:r>
            <a:r>
              <a:rPr lang="en-US" altLang="en-US" sz="2800" dirty="0"/>
              <a:t>NO GREASE / </a:t>
            </a:r>
            <a:r>
              <a:rPr lang="en-US" altLang="en-US" sz="2800" dirty="0" smtClean="0"/>
              <a:t>OIL</a:t>
            </a:r>
            <a:endParaRPr lang="en-US" altLang="en-US" sz="2800" dirty="0"/>
          </a:p>
          <a:p>
            <a:r>
              <a:rPr lang="en-US" altLang="en-US" sz="2800" dirty="0"/>
              <a:t> </a:t>
            </a:r>
            <a:r>
              <a:rPr lang="en-US" altLang="en-US" sz="2800" dirty="0" smtClean="0"/>
              <a:t>NO </a:t>
            </a:r>
            <a:r>
              <a:rPr lang="en-US" altLang="en-US" sz="2800" dirty="0"/>
              <a:t>ARTIFICIAL </a:t>
            </a:r>
            <a:r>
              <a:rPr lang="en-US" altLang="en-US" sz="2800" dirty="0" smtClean="0"/>
              <a:t>COLORS</a:t>
            </a:r>
            <a:endParaRPr lang="en-US" altLang="en-US" sz="2800" dirty="0"/>
          </a:p>
          <a:p>
            <a:r>
              <a:rPr lang="en-US" altLang="en-US" sz="2800" dirty="0"/>
              <a:t> </a:t>
            </a:r>
            <a:r>
              <a:rPr lang="en-US" altLang="en-US" sz="2800" dirty="0" smtClean="0"/>
              <a:t>NO </a:t>
            </a:r>
            <a:r>
              <a:rPr lang="en-US" altLang="en-US" sz="2800" dirty="0"/>
              <a:t>ARTIFICIAL </a:t>
            </a:r>
            <a:r>
              <a:rPr lang="en-US" altLang="en-US" sz="2800" dirty="0" smtClean="0"/>
              <a:t>ODORS</a:t>
            </a:r>
          </a:p>
          <a:p>
            <a:r>
              <a:rPr lang="en-US" altLang="en-US" sz="2800" dirty="0"/>
              <a:t>Mila are tiny white papules, actually plugged sebaceous glands or oil ducts, located over nose, cheek, and </a:t>
            </a:r>
            <a:r>
              <a:rPr lang="en-US" altLang="en-US" sz="2800" dirty="0" smtClean="0"/>
              <a:t>chin. They will disappear within a couple of weeks. </a:t>
            </a:r>
            <a:endParaRPr lang="en-US" altLang="en-US" sz="2800" dirty="0"/>
          </a:p>
          <a:p>
            <a:endParaRPr lang="en-US" dirty="0"/>
          </a:p>
        </p:txBody>
      </p:sp>
      <p:pic>
        <p:nvPicPr>
          <p:cNvPr id="14338" name="Picture 2" descr="https://encrypted-tbn3.gstatic.com/images?q=tbn:ANd9GcTqKSbvJCjlTTWOwEYv5hQcz_LwxrCtOcT9tOcvSho5s_g-aXtr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6625"/>
            <a:ext cx="4114800" cy="31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5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308319"/>
            <a:ext cx="6512511" cy="1143000"/>
          </a:xfrm>
        </p:spPr>
        <p:txBody>
          <a:bodyPr/>
          <a:lstStyle/>
          <a:p>
            <a:r>
              <a:rPr lang="en-US" dirty="0" smtClean="0"/>
              <a:t>Newborn Infant Hair</a:t>
            </a:r>
            <a:endParaRPr lang="en-US" dirty="0"/>
          </a:p>
        </p:txBody>
      </p:sp>
      <p:sp>
        <p:nvSpPr>
          <p:cNvPr id="3" name="Content Placeholder 2"/>
          <p:cNvSpPr>
            <a:spLocks noGrp="1"/>
          </p:cNvSpPr>
          <p:nvPr>
            <p:ph sz="quarter" idx="13"/>
          </p:nvPr>
        </p:nvSpPr>
        <p:spPr/>
        <p:txBody>
          <a:bodyPr/>
          <a:lstStyle/>
          <a:p>
            <a:r>
              <a:rPr lang="en-US" altLang="en-US" dirty="0"/>
              <a:t>A baby may also have bald patches on his scalp from sleeping in the same position or rubbing his head against the mattress</a:t>
            </a:r>
            <a:r>
              <a:rPr lang="en-US" altLang="en-US" dirty="0" smtClean="0"/>
              <a:t>.</a:t>
            </a:r>
          </a:p>
          <a:p>
            <a:r>
              <a:rPr lang="en-US" altLang="en-US" dirty="0"/>
              <a:t>Babies born with hair often lose it during the first six months of life</a:t>
            </a:r>
            <a:r>
              <a:rPr lang="en-US" altLang="en-US" dirty="0" smtClean="0"/>
              <a:t>. They can lose it all and it comes in a different color or texture. Some babies do not loose their hair.</a:t>
            </a:r>
          </a:p>
          <a:p>
            <a:endParaRPr lang="en-US" dirty="0"/>
          </a:p>
        </p:txBody>
      </p:sp>
      <p:sp>
        <p:nvSpPr>
          <p:cNvPr id="4" name="AutoShape 2" descr="Image result for infant baby loss of 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nfant baby loss of ha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http://assets.babycenter.com/ims/2012/09/mag_ap_bab1_169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2" y="4410074"/>
            <a:ext cx="45243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9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6512511" cy="1143000"/>
          </a:xfrm>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Newborn infants need 10-12 diaper changes daily. Do not use powder on newborns, they can breathe it in causing problems.</a:t>
            </a:r>
          </a:p>
          <a:p>
            <a:r>
              <a:rPr lang="en-US" dirty="0"/>
              <a:t>Open a new clean diaper, place the back half (the half with tabs on either side) under your baby and the top of the back half should come up to your baby's waist. Now the clean diaper is ready to go – and is there to protect your changing table from getting dirty. (If your baby's dirty diaper is a big mess, you might want to lay a cloth, towel, or disposable pad under your baby instead of the clean diaper while you clean up your baby.)</a:t>
            </a:r>
          </a:p>
          <a:p>
            <a:pPr marL="45720" indent="0">
              <a:buNone/>
            </a:pPr>
            <a:r>
              <a:rPr lang="en-US" dirty="0" smtClean="0"/>
              <a:t> </a:t>
            </a:r>
            <a:endParaRPr lang="en-US" dirty="0"/>
          </a:p>
        </p:txBody>
      </p:sp>
      <p:pic>
        <p:nvPicPr>
          <p:cNvPr id="4" name="Picture 2" descr="http://static.justmommies.com/sites/default/files/imagecache/articleimage/babypo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81113"/>
            <a:ext cx="3657600"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6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normAutofit/>
          </a:bodyPr>
          <a:lstStyle/>
          <a:p>
            <a:r>
              <a:rPr lang="en-US" dirty="0"/>
              <a:t>Unfasten the tabs on the dirty diaper. To prevent them from sticking to your baby, fold them over</a:t>
            </a:r>
            <a:r>
              <a:rPr lang="en-US" dirty="0" smtClean="0"/>
              <a:t>.</a:t>
            </a:r>
          </a:p>
          <a:p>
            <a:r>
              <a:rPr lang="en-US" dirty="0"/>
              <a:t>If there's poop in the diaper, use the front half of the diaper to wipe the bulk of it off your baby's bottom.</a:t>
            </a:r>
          </a:p>
          <a:p>
            <a:endParaRPr lang="en-US" dirty="0" smtClean="0"/>
          </a:p>
          <a:p>
            <a:endParaRPr lang="en-US" dirty="0" smtClean="0"/>
          </a:p>
          <a:p>
            <a:endParaRPr lang="en-US" dirty="0"/>
          </a:p>
        </p:txBody>
      </p:sp>
      <p:pic>
        <p:nvPicPr>
          <p:cNvPr id="17410" name="Picture 2" descr="http://assets.babycenter.com/ims/2012/02feb/change-disposable-diaper-custo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3657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ssets.babycenter.com/ims/2012/02feb/change-disposable-diaper-custom-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09938"/>
            <a:ext cx="2842404" cy="16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4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Crying Baby</a:t>
            </a:r>
            <a:endParaRPr lang="en-US" dirty="0"/>
          </a:p>
        </p:txBody>
      </p:sp>
      <p:sp>
        <p:nvSpPr>
          <p:cNvPr id="3" name="Content Placeholder 2"/>
          <p:cNvSpPr>
            <a:spLocks noGrp="1"/>
          </p:cNvSpPr>
          <p:nvPr>
            <p:ph sz="quarter" idx="13"/>
          </p:nvPr>
        </p:nvSpPr>
        <p:spPr/>
        <p:txBody>
          <a:bodyPr/>
          <a:lstStyle/>
          <a:p>
            <a:r>
              <a:rPr lang="en-US" dirty="0" smtClean="0"/>
              <a:t>How to Calm a Crying Newborn –</a:t>
            </a:r>
          </a:p>
          <a:p>
            <a:r>
              <a:rPr lang="en-US" dirty="0" smtClean="0"/>
              <a:t>Distinguish between hunger or fatigue cries</a:t>
            </a:r>
          </a:p>
          <a:p>
            <a:r>
              <a:rPr lang="en-US" dirty="0" smtClean="0"/>
              <a:t>Check to see if baby is wet/dirty diapers, hungry, or too hot or too cold</a:t>
            </a:r>
          </a:p>
          <a:p>
            <a:r>
              <a:rPr lang="en-US" dirty="0" smtClean="0"/>
              <a:t>Before helping baby, learn the reason for crying</a:t>
            </a:r>
            <a:endParaRPr lang="en-US" dirty="0"/>
          </a:p>
        </p:txBody>
      </p:sp>
      <p:pic>
        <p:nvPicPr>
          <p:cNvPr id="3074" name="Picture 2" descr="http://baby.more4kids.info/uploads/Image/June/newborn-cr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599"/>
            <a:ext cx="4191000" cy="373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0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lstStyle/>
          <a:p>
            <a:r>
              <a:rPr lang="en-US" dirty="0"/>
              <a:t>Fold the dirty diaper in half under your baby, clean side up. (This provides a layer of protection between the clean diaper and your baby's unclean bottom.) </a:t>
            </a:r>
            <a:r>
              <a:rPr lang="en-US" dirty="0" smtClean="0"/>
              <a:t>Be sure </a:t>
            </a:r>
            <a:r>
              <a:rPr lang="en-US" dirty="0"/>
              <a:t>to lift your baby's bottom off the table by grasping both ankles with one hand and gently lifting </a:t>
            </a:r>
            <a:r>
              <a:rPr lang="en-US" dirty="0" smtClean="0"/>
              <a:t>up.</a:t>
            </a:r>
            <a:endParaRPr lang="en-US" dirty="0"/>
          </a:p>
        </p:txBody>
      </p:sp>
      <p:pic>
        <p:nvPicPr>
          <p:cNvPr id="21506" name="Picture 2" descr="http://assets.babycenter.com/ims/2012/02feb/change-disposable-diaper-custom-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78306"/>
            <a:ext cx="403542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lstStyle/>
          <a:p>
            <a:r>
              <a:rPr lang="en-US" dirty="0"/>
              <a:t>Clean your baby's front with a damp baby wipe, cloth, or gauze. If your baby's a girl, wipe from front to back (toward her bottom</a:t>
            </a:r>
            <a:r>
              <a:rPr lang="en-US" dirty="0" smtClean="0"/>
              <a:t>).</a:t>
            </a:r>
          </a:p>
          <a:p>
            <a:r>
              <a:rPr lang="en-US" dirty="0"/>
              <a:t>Let your baby's skin air dry for a few moments or pat it dry with a clean cloth. Put diaper cream (Destin) or petroleum jelly on the bottom. This will help prevent diaper rash.</a:t>
            </a:r>
          </a:p>
          <a:p>
            <a:endParaRPr lang="en-US" dirty="0"/>
          </a:p>
        </p:txBody>
      </p:sp>
      <p:pic>
        <p:nvPicPr>
          <p:cNvPr id="22530" name="Picture 2" descr="http://assets.babycenter.com/ims/2012/02feb/change-disposable-diaper-custom-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77" y="3886200"/>
            <a:ext cx="3657600" cy="27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2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a:xfrm>
            <a:off x="1219200" y="228600"/>
            <a:ext cx="6400800" cy="3139440"/>
          </a:xfrm>
        </p:spPr>
        <p:txBody>
          <a:bodyPr>
            <a:normAutofit fontScale="92500" lnSpcReduction="10000"/>
          </a:bodyPr>
          <a:lstStyle/>
          <a:p>
            <a:pPr marL="45720" indent="0">
              <a:buNone/>
            </a:pPr>
            <a:endParaRPr lang="en-US" dirty="0" smtClean="0"/>
          </a:p>
          <a:p>
            <a:r>
              <a:rPr lang="en-US" dirty="0" smtClean="0"/>
              <a:t>Remove the </a:t>
            </a:r>
            <a:r>
              <a:rPr lang="en-US" dirty="0"/>
              <a:t>dirty diaper. Pull the front half of the clean diaper up to your baby's tummy. For a boy, be sure to point the penis down so he's less likely to pee over the top of the diaper</a:t>
            </a:r>
            <a:r>
              <a:rPr lang="en-US" dirty="0" smtClean="0"/>
              <a:t>.</a:t>
            </a:r>
          </a:p>
          <a:p>
            <a:r>
              <a:rPr lang="en-US" dirty="0"/>
              <a:t>Do not over the umbilical cord, make sure to see that the diaper between the legs is wide and comfortable.</a:t>
            </a:r>
          </a:p>
          <a:p>
            <a:r>
              <a:rPr lang="en-US" dirty="0"/>
              <a:t>Fasten both sides of the diaper tabs.</a:t>
            </a:r>
          </a:p>
          <a:p>
            <a:endParaRPr lang="en-US" dirty="0" smtClean="0"/>
          </a:p>
          <a:p>
            <a:endParaRPr lang="en-US" dirty="0"/>
          </a:p>
        </p:txBody>
      </p:sp>
      <p:pic>
        <p:nvPicPr>
          <p:cNvPr id="23554" name="Picture 2" descr="http://assets.babycenter.com/ims/2012/02feb/change-disposable-diaper-custo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810000"/>
            <a:ext cx="3759200" cy="2372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ssets.babycenter.com/ims/2012/02feb/change-disposable-diaper-custom-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5590"/>
            <a:ext cx="3096883" cy="20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3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Diarrhea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altLang="en-US" dirty="0"/>
              <a:t>Baby's diarrhea may be caused by a gastrointestinal infection, antibiotics, too much fruit or juice in the diet, food poisoning, an allergy to milk sugar (lactose), an enzyme deficiency, and perhaps even teething due to extra swallowing of saliva. </a:t>
            </a:r>
          </a:p>
          <a:p>
            <a:r>
              <a:rPr lang="en-US" altLang="en-US" dirty="0"/>
              <a:t>Electrolyte solutions such </a:t>
            </a:r>
            <a:r>
              <a:rPr lang="en-US" altLang="en-US" dirty="0" smtClean="0"/>
              <a:t>as </a:t>
            </a:r>
            <a:r>
              <a:rPr lang="en-US" altLang="en-US" dirty="0" err="1"/>
              <a:t>Pedialyte</a:t>
            </a:r>
            <a:r>
              <a:rPr lang="en-US" altLang="en-US" dirty="0"/>
              <a:t> and sports drinks such as Gatorade can help hydrate baby.  They can live on these for 3 days and will like them since they are slightly sweet</a:t>
            </a:r>
            <a:r>
              <a:rPr lang="en-US" altLang="en-US" dirty="0" smtClean="0"/>
              <a:t>. Then, they may need to go to the doctor.</a:t>
            </a:r>
          </a:p>
          <a:p>
            <a:r>
              <a:rPr lang="en-US" altLang="en-US" dirty="0" smtClean="0"/>
              <a:t>Some babies have loose stools normally. </a:t>
            </a:r>
            <a:endParaRPr lang="en-US" altLang="en-US" dirty="0"/>
          </a:p>
          <a:p>
            <a:endParaRPr lang="en-US" dirty="0"/>
          </a:p>
        </p:txBody>
      </p:sp>
    </p:spTree>
    <p:extLst>
      <p:ext uri="{BB962C8B-B14F-4D97-AF65-F5344CB8AC3E}">
        <p14:creationId xmlns:p14="http://schemas.microsoft.com/office/powerpoint/2010/main" val="121988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6512511" cy="1143000"/>
          </a:xfrm>
        </p:spPr>
        <p:txBody>
          <a:bodyPr/>
          <a:lstStyle/>
          <a:p>
            <a:r>
              <a:rPr lang="en-US" dirty="0" smtClean="0"/>
              <a:t>Infant’s nose/mouth </a:t>
            </a:r>
            <a:endParaRPr lang="en-US" dirty="0"/>
          </a:p>
        </p:txBody>
      </p:sp>
      <p:sp>
        <p:nvSpPr>
          <p:cNvPr id="3" name="Content Placeholder 2"/>
          <p:cNvSpPr>
            <a:spLocks noGrp="1"/>
          </p:cNvSpPr>
          <p:nvPr>
            <p:ph sz="quarter" idx="13"/>
          </p:nvPr>
        </p:nvSpPr>
        <p:spPr/>
        <p:txBody>
          <a:bodyPr/>
          <a:lstStyle/>
          <a:p>
            <a:r>
              <a:rPr lang="en-US" dirty="0" smtClean="0"/>
              <a:t>Bulb Syringe will help clean out the mucous out of the baby’s nose and mouth (being stuffy).</a:t>
            </a:r>
          </a:p>
          <a:p>
            <a:r>
              <a:rPr lang="en-US" altLang="en-US" dirty="0">
                <a:solidFill>
                  <a:srgbClr val="000000"/>
                </a:solidFill>
              </a:rPr>
              <a:t>To use, first squeeze the bulb until it is collapsed. Place it in one nostril and quickly release the bulb. This will bring the formula or mucus into the bulb.</a:t>
            </a:r>
          </a:p>
          <a:p>
            <a:r>
              <a:rPr lang="en-US" altLang="en-US" dirty="0">
                <a:solidFill>
                  <a:srgbClr val="000000"/>
                </a:solidFill>
              </a:rPr>
              <a:t>Remove the bulb syringe from the nose and squeeze the bulb quickly into a tissue to get rid of this material.</a:t>
            </a:r>
            <a:endParaRPr lang="en-US" dirty="0"/>
          </a:p>
        </p:txBody>
      </p:sp>
      <p:pic>
        <p:nvPicPr>
          <p:cNvPr id="25602" name="Picture 2" descr="http://www.uofmchildrenshospital.org/fv/groups/public/documents/images/86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01" y="5021832"/>
            <a:ext cx="29527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Sterile, Sterile Bulb Syringe Aspirato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0"/>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0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10200"/>
            <a:ext cx="6512511" cy="1143000"/>
          </a:xfrm>
        </p:spPr>
        <p:txBody>
          <a:bodyPr/>
          <a:lstStyle/>
          <a:p>
            <a:r>
              <a:rPr lang="en-US" dirty="0" smtClean="0"/>
              <a:t>Infant’s Temperature</a:t>
            </a:r>
            <a:endParaRPr lang="en-US" dirty="0"/>
          </a:p>
        </p:txBody>
      </p:sp>
      <p:sp>
        <p:nvSpPr>
          <p:cNvPr id="3" name="Content Placeholder 2"/>
          <p:cNvSpPr>
            <a:spLocks noGrp="1"/>
          </p:cNvSpPr>
          <p:nvPr>
            <p:ph sz="quarter" idx="13"/>
          </p:nvPr>
        </p:nvSpPr>
        <p:spPr>
          <a:xfrm>
            <a:off x="1143000" y="731520"/>
            <a:ext cx="6400800" cy="4450080"/>
          </a:xfrm>
        </p:spPr>
        <p:txBody>
          <a:bodyPr>
            <a:normAutofit/>
          </a:bodyPr>
          <a:lstStyle/>
          <a:p>
            <a:r>
              <a:rPr lang="en-US" dirty="0"/>
              <a:t>Digital </a:t>
            </a:r>
            <a:r>
              <a:rPr lang="en-US" dirty="0" smtClean="0"/>
              <a:t>thermometers use </a:t>
            </a:r>
            <a:r>
              <a:rPr lang="en-US" dirty="0"/>
              <a:t>electronic heat sensors to record body temperature. They can be used in the rectum (rectal), mouth (oral) or armpit (axillary</a:t>
            </a:r>
            <a:r>
              <a:rPr lang="en-US" dirty="0" smtClean="0"/>
              <a:t>) –less accurate.</a:t>
            </a:r>
          </a:p>
          <a:p>
            <a:r>
              <a:rPr lang="en-US" dirty="0"/>
              <a:t>Digital ear </a:t>
            </a:r>
            <a:r>
              <a:rPr lang="en-US" dirty="0" smtClean="0"/>
              <a:t>thermometers </a:t>
            </a:r>
            <a:r>
              <a:rPr lang="en-US" dirty="0"/>
              <a:t>use an infrared ray to measure the temperature inside the ear canal</a:t>
            </a:r>
            <a:r>
              <a:rPr lang="en-US" dirty="0" smtClean="0"/>
              <a:t>.</a:t>
            </a:r>
          </a:p>
          <a:p>
            <a:r>
              <a:rPr lang="en-US" dirty="0"/>
              <a:t>Digital pacifier </a:t>
            </a:r>
            <a:r>
              <a:rPr lang="en-US" dirty="0" smtClean="0"/>
              <a:t>thermometer, child </a:t>
            </a:r>
            <a:r>
              <a:rPr lang="en-US" dirty="0"/>
              <a:t>simply sucks on the pacifier until the peak temperature is recorded</a:t>
            </a:r>
            <a:r>
              <a:rPr lang="en-US" dirty="0" smtClean="0"/>
              <a:t>.</a:t>
            </a:r>
          </a:p>
          <a:p>
            <a:r>
              <a:rPr lang="en-US" dirty="0"/>
              <a:t>Temporal artery </a:t>
            </a:r>
            <a:r>
              <a:rPr lang="en-US" dirty="0" smtClean="0"/>
              <a:t>thermometers use </a:t>
            </a:r>
            <a:r>
              <a:rPr lang="en-US" dirty="0"/>
              <a:t>an infrared scanner to measure the temperature of the temporal artery in the forehead.</a:t>
            </a:r>
          </a:p>
        </p:txBody>
      </p:sp>
      <p:pic>
        <p:nvPicPr>
          <p:cNvPr id="26626" name="Picture 2" descr="http://www.athermometer.com/wp-content/uploads/2014/07/baby-thermome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75"/>
            <a:ext cx="1523998" cy="139858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images.watoday.com.au/2012/08/23/3577306/thermometer-620x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395712"/>
            <a:ext cx="1536940" cy="1042688"/>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babybrandsdirect.co.uk/blog/wp-content/uploads/2012/07/brother_max_one-touch_3-in-1_digital_thermometer-2011_b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438400"/>
            <a:ext cx="1524000" cy="142368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thumbs2.picclick.com/d/l400/pict/111424762605_/New-Baby-Digital-Dummy-Pacifier-Thermometer-Trendy-Sa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862088"/>
            <a:ext cx="153694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47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Infant’s Temperature</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Most doctors recommend the digital ear or temporal artery thermometers for the best and accurate temperature.</a:t>
            </a:r>
          </a:p>
          <a:p>
            <a:r>
              <a:rPr lang="en-US" dirty="0" smtClean="0"/>
              <a:t>Call the doctor, tell him how old the child is, how you took the temperature, what medications have been given to the child.</a:t>
            </a:r>
          </a:p>
          <a:p>
            <a:r>
              <a:rPr lang="en-US" dirty="0" smtClean="0"/>
              <a:t>Wait 20 minutes after giving the child a bath or has been swaddled to take the temperature</a:t>
            </a:r>
          </a:p>
          <a:p>
            <a:r>
              <a:rPr lang="en-US" altLang="en-US" sz="2000" dirty="0" smtClean="0"/>
              <a:t>The high temperatures read as: 106 </a:t>
            </a:r>
            <a:r>
              <a:rPr lang="en-US" altLang="en-US" sz="2000" dirty="0"/>
              <a:t>degrees </a:t>
            </a:r>
            <a:r>
              <a:rPr lang="en-US" altLang="en-US" sz="2000" dirty="0" smtClean="0"/>
              <a:t>rectal,105 </a:t>
            </a:r>
            <a:r>
              <a:rPr lang="en-US" altLang="en-US" sz="2000" dirty="0"/>
              <a:t>degrees </a:t>
            </a:r>
            <a:r>
              <a:rPr lang="en-US" altLang="en-US" sz="2000" dirty="0" smtClean="0"/>
              <a:t>oral,104 </a:t>
            </a:r>
            <a:r>
              <a:rPr lang="en-US" altLang="en-US" sz="2000" dirty="0"/>
              <a:t>degrees axillary</a:t>
            </a:r>
          </a:p>
          <a:p>
            <a:pPr marL="45720" indent="0">
              <a:buNone/>
            </a:pPr>
            <a:endParaRPr lang="en-US" dirty="0"/>
          </a:p>
        </p:txBody>
      </p:sp>
      <p:pic>
        <p:nvPicPr>
          <p:cNvPr id="27650" name="Picture 2" descr="Graco 1-Second Ear Thermome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5" y="4904116"/>
            <a:ext cx="1952445" cy="195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55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Colic</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altLang="en-US" dirty="0"/>
              <a:t>Nearly </a:t>
            </a:r>
            <a:r>
              <a:rPr lang="en-US" altLang="en-US" dirty="0" smtClean="0"/>
              <a:t>15-25% </a:t>
            </a:r>
            <a:r>
              <a:rPr lang="en-US" altLang="en-US" dirty="0"/>
              <a:t>of all babies will suffer from colic.</a:t>
            </a:r>
          </a:p>
          <a:p>
            <a:r>
              <a:rPr lang="en-US" dirty="0" smtClean="0"/>
              <a:t>Some believe it is from immature digestive system, or nervous system.</a:t>
            </a:r>
          </a:p>
          <a:p>
            <a:r>
              <a:rPr lang="en-US" dirty="0" smtClean="0"/>
              <a:t>Babies cry</a:t>
            </a:r>
            <a:r>
              <a:rPr lang="en-US" altLang="en-US" dirty="0"/>
              <a:t> for 3 hours or more a day,  for more than 3 days of a week. </a:t>
            </a:r>
            <a:r>
              <a:rPr lang="en-US" altLang="en-US" dirty="0" smtClean="0"/>
              <a:t>It can last for 3 weeks or 3 months.</a:t>
            </a:r>
          </a:p>
          <a:p>
            <a:r>
              <a:rPr lang="en-US" dirty="0"/>
              <a:t>The Five </a:t>
            </a:r>
            <a:r>
              <a:rPr lang="en-US" dirty="0" smtClean="0"/>
              <a:t>S's are some of the main solutions for calming baby’s colic, which  </a:t>
            </a:r>
            <a:r>
              <a:rPr lang="en-US" dirty="0"/>
              <a:t>include swaddling, </a:t>
            </a:r>
            <a:r>
              <a:rPr lang="en-US" dirty="0" err="1"/>
              <a:t>shooshing</a:t>
            </a:r>
            <a:r>
              <a:rPr lang="en-US" dirty="0"/>
              <a:t> loudly in baby's ear, swinging baby, allowing baby to suck on a pacifier, and laying her on her side or stomach (across your forearm or lap with her head resting in your hand).</a:t>
            </a:r>
          </a:p>
        </p:txBody>
      </p:sp>
      <p:pic>
        <p:nvPicPr>
          <p:cNvPr id="28674" name="Picture 2" descr="Image result for infant baby c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4114800"/>
            <a:ext cx="3124199"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32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 Baby’s Clothes</a:t>
            </a:r>
            <a:endParaRPr lang="en-US" dirty="0"/>
          </a:p>
        </p:txBody>
      </p:sp>
      <p:sp>
        <p:nvSpPr>
          <p:cNvPr id="3" name="Content Placeholder 2"/>
          <p:cNvSpPr>
            <a:spLocks noGrp="1"/>
          </p:cNvSpPr>
          <p:nvPr>
            <p:ph sz="quarter" idx="13"/>
          </p:nvPr>
        </p:nvSpPr>
        <p:spPr/>
        <p:txBody>
          <a:bodyPr/>
          <a:lstStyle/>
          <a:p>
            <a:r>
              <a:rPr lang="en-US" dirty="0" smtClean="0"/>
              <a:t>Wash baby’s clothes separate from the family.</a:t>
            </a:r>
          </a:p>
          <a:p>
            <a:r>
              <a:rPr lang="en-US" dirty="0" smtClean="0"/>
              <a:t>Use soaps –Ivory or </a:t>
            </a:r>
            <a:r>
              <a:rPr lang="en-US" dirty="0" err="1" smtClean="0"/>
              <a:t>Dreft</a:t>
            </a:r>
            <a:r>
              <a:rPr lang="en-US" dirty="0" smtClean="0"/>
              <a:t>, (not detergents)</a:t>
            </a:r>
          </a:p>
          <a:p>
            <a:r>
              <a:rPr lang="en-US" dirty="0" smtClean="0"/>
              <a:t>Rinse twice</a:t>
            </a:r>
          </a:p>
          <a:p>
            <a:r>
              <a:rPr lang="en-US" altLang="en-US" dirty="0"/>
              <a:t>Use oxygen bleaches, not chlorine </a:t>
            </a:r>
            <a:r>
              <a:rPr lang="en-US" altLang="en-US" dirty="0" smtClean="0"/>
              <a:t>bleach</a:t>
            </a:r>
          </a:p>
          <a:p>
            <a:r>
              <a:rPr lang="en-US" altLang="en-US" dirty="0" smtClean="0"/>
              <a:t>Do not use fabric softener</a:t>
            </a:r>
            <a:endParaRPr lang="en-US" altLang="en-US" dirty="0"/>
          </a:p>
          <a:p>
            <a:endParaRPr lang="en-US" dirty="0"/>
          </a:p>
        </p:txBody>
      </p:sp>
      <p:pic>
        <p:nvPicPr>
          <p:cNvPr id="29698" name="Picture 2" descr="https://encrypted-tbn1.gstatic.com/images?q=tbn:ANd9GcQ9bilz0lcFPHSr0diVQ-dr7OB6BRrWc0O06f6H5aelm9XKl3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2959"/>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families.com/wp-content/uploads/media/114-793%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2209800" cy="19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6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86800" cy="6400800"/>
          </a:xfrm>
        </p:spPr>
        <p:txBody>
          <a:bodyPr>
            <a:normAutofit/>
          </a:bodyPr>
          <a:lstStyle/>
          <a:p>
            <a:r>
              <a:rPr lang="en-US" sz="1200" dirty="0"/>
              <a:t>Get to Know the Infant Rounds: similar to centers in elementary school. Have students divide into small groups so that each group can go and learn/show partners how to do the following for the infant.</a:t>
            </a:r>
          </a:p>
          <a:p>
            <a:r>
              <a:rPr lang="en-US" sz="1200" dirty="0"/>
              <a:t> </a:t>
            </a:r>
          </a:p>
          <a:p>
            <a:r>
              <a:rPr lang="en-US" sz="1200" dirty="0"/>
              <a:t>Get to Know the Infant-</a:t>
            </a:r>
          </a:p>
          <a:p>
            <a:r>
              <a:rPr lang="en-US" sz="1200" dirty="0"/>
              <a:t>Round 1 – Diaper the Infant (Students demonstrate how to properly diaper an infant</a:t>
            </a:r>
          </a:p>
          <a:p>
            <a:r>
              <a:rPr lang="en-US" sz="1200" dirty="0"/>
              <a:t>Supplies: doll, wet wipes/damp cloth, diapers, cloth/lap blanket for under doll</a:t>
            </a:r>
          </a:p>
          <a:p>
            <a:r>
              <a:rPr lang="en-US" sz="1200" dirty="0"/>
              <a:t>Round 2 – How to complete the 5 S’s = Soothing Techniques: Swaddle, </a:t>
            </a:r>
            <a:r>
              <a:rPr lang="en-US" sz="1200" dirty="0" err="1"/>
              <a:t>shooshing</a:t>
            </a:r>
            <a:r>
              <a:rPr lang="en-US" sz="1200" dirty="0"/>
              <a:t> into doll’s ear, rocking/moving side to side, holding doll on forearm supporting doll, sucking on pacifier</a:t>
            </a:r>
          </a:p>
          <a:p>
            <a:r>
              <a:rPr lang="en-US" sz="1200" dirty="0"/>
              <a:t>Supplies: doll, swaddling blanket, </a:t>
            </a:r>
          </a:p>
          <a:p>
            <a:r>
              <a:rPr lang="en-US" sz="1200" dirty="0"/>
              <a:t>Round 3 – Swaddling Techniques, demonstrate how to swaddle an infant</a:t>
            </a:r>
          </a:p>
          <a:p>
            <a:r>
              <a:rPr lang="en-US" sz="1200" dirty="0"/>
              <a:t>Supplies: doll, swaddling blanket, pacifier </a:t>
            </a:r>
          </a:p>
          <a:p>
            <a:r>
              <a:rPr lang="en-US" sz="1200" dirty="0"/>
              <a:t>Round 4 – How to bath a baby</a:t>
            </a:r>
          </a:p>
          <a:p>
            <a:r>
              <a:rPr lang="en-US" sz="1200" dirty="0"/>
              <a:t>Supplies: doll, wet washcloth, towel, baby’s plastic bath tub, shampoo bottle, soap bottle, lotion bottle, diaper (shampoo, soap, lotion bottles can be empty)</a:t>
            </a:r>
          </a:p>
          <a:p>
            <a:r>
              <a:rPr lang="en-US" sz="1200" dirty="0"/>
              <a:t>Round 5 – How to dress a baby – How to take baby’s temperature</a:t>
            </a:r>
          </a:p>
          <a:p>
            <a:r>
              <a:rPr lang="en-US" sz="1200" dirty="0"/>
              <a:t>Supplies: doll, baby onesie, diaper, pacifier thermometer, forehead thermometer, rectal thermometer, or forehead thermometer that lies on forehead and shows thermometer</a:t>
            </a:r>
          </a:p>
          <a:p>
            <a:r>
              <a:rPr lang="en-US" sz="1200" dirty="0"/>
              <a:t>Round 6 – How to hold an infant</a:t>
            </a:r>
          </a:p>
          <a:p>
            <a:r>
              <a:rPr lang="en-US" sz="1200" dirty="0"/>
              <a:t>Supplies: doll</a:t>
            </a:r>
          </a:p>
          <a:p>
            <a:r>
              <a:rPr lang="en-US" sz="1200" dirty="0"/>
              <a:t> </a:t>
            </a:r>
          </a:p>
          <a:p>
            <a:r>
              <a:rPr lang="en-US" sz="1200" dirty="0"/>
              <a:t> </a:t>
            </a:r>
          </a:p>
          <a:p>
            <a:r>
              <a:rPr lang="en-US" sz="1200" dirty="0"/>
              <a:t>Student Names:</a:t>
            </a:r>
          </a:p>
          <a:p>
            <a:r>
              <a:rPr lang="en-US" sz="1200" dirty="0"/>
              <a:t>I can demonstrate how to properly hold an infant, how to diaper an infant, how to sooth an infant with the F S’s, how to swaddle an infant, how to bath an infant, how to dress an infant, and how to take an infant’s temperature.</a:t>
            </a:r>
          </a:p>
          <a:p>
            <a:r>
              <a:rPr lang="en-US" sz="1200" dirty="0"/>
              <a:t>Signed:__________________________________________________________________</a:t>
            </a:r>
          </a:p>
          <a:p>
            <a:endParaRPr lang="en-US" sz="1200" dirty="0"/>
          </a:p>
        </p:txBody>
      </p:sp>
    </p:spTree>
    <p:extLst>
      <p:ext uri="{BB962C8B-B14F-4D97-AF65-F5344CB8AC3E}">
        <p14:creationId xmlns:p14="http://schemas.microsoft.com/office/powerpoint/2010/main" val="230688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Soothing Baby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Soothing Methods for Crying Baby –</a:t>
            </a:r>
          </a:p>
          <a:p>
            <a:r>
              <a:rPr lang="en-US" dirty="0" smtClean="0"/>
              <a:t>Nurse or Feed Baby  </a:t>
            </a:r>
          </a:p>
          <a:p>
            <a:r>
              <a:rPr lang="en-US" dirty="0" smtClean="0"/>
              <a:t>Rock, move side to side, walk holding baby in arms or in front sling</a:t>
            </a:r>
          </a:p>
          <a:p>
            <a:r>
              <a:rPr lang="en-US" dirty="0" smtClean="0"/>
              <a:t>Stroke head/tummy or give gentle body massage. Patting back may help release trapped gas or help to burp</a:t>
            </a:r>
          </a:p>
          <a:p>
            <a:r>
              <a:rPr lang="en-US" dirty="0" smtClean="0"/>
              <a:t>Short walk outside, fresh air/distractions help</a:t>
            </a:r>
          </a:p>
          <a:p>
            <a:r>
              <a:rPr lang="en-US" dirty="0" smtClean="0"/>
              <a:t>Swaddle in security blanket or swaddle blanket</a:t>
            </a:r>
          </a:p>
          <a:p>
            <a:r>
              <a:rPr lang="en-US" dirty="0" smtClean="0"/>
              <a:t>Sing or talk to baby</a:t>
            </a:r>
            <a:endParaRPr lang="en-US" dirty="0"/>
          </a:p>
        </p:txBody>
      </p:sp>
      <p:pic>
        <p:nvPicPr>
          <p:cNvPr id="4098" name="Picture 2" descr="http://www.blogcdn.com/www.parentdish.co.uk/media/2012/01/crying-newborn-baby-r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71109"/>
            <a:ext cx="3733800"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Sleeping </a:t>
            </a:r>
            <a:endParaRPr lang="en-US" dirty="0"/>
          </a:p>
        </p:txBody>
      </p:sp>
      <p:sp>
        <p:nvSpPr>
          <p:cNvPr id="3" name="Content Placeholder 2"/>
          <p:cNvSpPr>
            <a:spLocks noGrp="1"/>
          </p:cNvSpPr>
          <p:nvPr>
            <p:ph sz="quarter" idx="13"/>
          </p:nvPr>
        </p:nvSpPr>
        <p:spPr/>
        <p:txBody>
          <a:bodyPr/>
          <a:lstStyle/>
          <a:p>
            <a:r>
              <a:rPr lang="en-US" dirty="0" smtClean="0"/>
              <a:t>Babies sleep cycles are shorter than adult’s sleep habits</a:t>
            </a:r>
          </a:p>
          <a:p>
            <a:r>
              <a:rPr lang="en-US" dirty="0" smtClean="0"/>
              <a:t>Babies spend time in REM rapid eye movement sleep – development in their brains</a:t>
            </a:r>
          </a:p>
          <a:p>
            <a:r>
              <a:rPr lang="en-US" dirty="0" smtClean="0"/>
              <a:t>6-8 weeks, sleep shorter in day, longer at night, but still need feedings at night</a:t>
            </a:r>
          </a:p>
          <a:p>
            <a:r>
              <a:rPr lang="en-US" dirty="0" smtClean="0"/>
              <a:t>4-6 months, sleep for 8-12 hours through the night, it can happen at 6 weeks, but don’t plan on it</a:t>
            </a:r>
            <a:endParaRPr lang="en-US" dirty="0"/>
          </a:p>
        </p:txBody>
      </p:sp>
      <p:pic>
        <p:nvPicPr>
          <p:cNvPr id="5122" name="Picture 2" descr="http://f.tqn.com/y/singleparents/1/W/h/F/-/-/86287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3581400" cy="251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9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Sleeping</a:t>
            </a:r>
            <a:endParaRPr lang="en-US" dirty="0"/>
          </a:p>
        </p:txBody>
      </p:sp>
      <p:sp>
        <p:nvSpPr>
          <p:cNvPr id="3" name="Content Placeholder 2"/>
          <p:cNvSpPr>
            <a:spLocks noGrp="1"/>
          </p:cNvSpPr>
          <p:nvPr>
            <p:ph sz="quarter" idx="13"/>
          </p:nvPr>
        </p:nvSpPr>
        <p:spPr/>
        <p:txBody>
          <a:bodyPr/>
          <a:lstStyle/>
          <a:p>
            <a:r>
              <a:rPr lang="en-US" dirty="0" smtClean="0"/>
              <a:t>At 2 </a:t>
            </a:r>
            <a:r>
              <a:rPr lang="en-US" dirty="0" err="1" smtClean="0"/>
              <a:t>wks</a:t>
            </a:r>
            <a:r>
              <a:rPr lang="en-US" dirty="0" smtClean="0"/>
              <a:t>, distinguish night from day, interact and play as much as possible during the day</a:t>
            </a:r>
          </a:p>
          <a:p>
            <a:r>
              <a:rPr lang="en-US" dirty="0" smtClean="0"/>
              <a:t>Setting up a sleep schedule, do not play when baby wakes up at night</a:t>
            </a:r>
          </a:p>
          <a:p>
            <a:r>
              <a:rPr lang="en-US" dirty="0" smtClean="0"/>
              <a:t>Make a bedtime routine by changing baby for bed, sing, rocking, or giving a goodnight kiss</a:t>
            </a:r>
          </a:p>
          <a:p>
            <a:r>
              <a:rPr lang="en-US" dirty="0" smtClean="0"/>
              <a:t>At 4 months, babies should develop a regular sleep/walk pattern, not needing night feedings</a:t>
            </a:r>
          </a:p>
        </p:txBody>
      </p:sp>
      <p:pic>
        <p:nvPicPr>
          <p:cNvPr id="1026" name="Picture 2" descr="http://assets.babycenter.com/ims/2012/09/mag_ap_feat_006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23258"/>
            <a:ext cx="3883801" cy="210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9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0"/>
            <a:ext cx="6512511" cy="1143000"/>
          </a:xfrm>
        </p:spPr>
        <p:txBody>
          <a:bodyPr/>
          <a:lstStyle/>
          <a:p>
            <a:r>
              <a:rPr lang="en-US" dirty="0" smtClean="0"/>
              <a:t>Swaddle the baby  </a:t>
            </a:r>
            <a:endParaRPr lang="en-US" dirty="0"/>
          </a:p>
        </p:txBody>
      </p:sp>
      <p:sp>
        <p:nvSpPr>
          <p:cNvPr id="3" name="Content Placeholder 2"/>
          <p:cNvSpPr>
            <a:spLocks noGrp="1"/>
          </p:cNvSpPr>
          <p:nvPr>
            <p:ph sz="quarter" idx="13"/>
          </p:nvPr>
        </p:nvSpPr>
        <p:spPr/>
        <p:txBody>
          <a:bodyPr/>
          <a:lstStyle/>
          <a:p>
            <a:r>
              <a:rPr lang="en-US" dirty="0" smtClean="0"/>
              <a:t>Swaddling the Baby, settles baby, keeps him warm</a:t>
            </a:r>
          </a:p>
          <a:p>
            <a:r>
              <a:rPr lang="en-US" dirty="0" smtClean="0"/>
              <a:t>Lay receiving blanket on flat surface, make a shape like a diamond, &amp; fold down the top corner. Place baby on his back with his neck on the fold.</a:t>
            </a:r>
          </a:p>
        </p:txBody>
      </p:sp>
      <p:pic>
        <p:nvPicPr>
          <p:cNvPr id="2050"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9" y="3124200"/>
            <a:ext cx="3323935" cy="2366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ssets.babycenter.com/ims/2007/08aug/20070813/swaddle1.jpg?width=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774" y="2557648"/>
            <a:ext cx="4774626" cy="265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2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Hold baby’s right arm down flat at his side. Pull left corner of blanket over his right arm &amp; across his body, then tuck it under his left arm, roll him to your left to wrap the remaining under his back.</a:t>
            </a:r>
            <a:endParaRPr lang="en-US" dirty="0"/>
          </a:p>
        </p:txBody>
      </p:sp>
      <p:pic>
        <p:nvPicPr>
          <p:cNvPr id="3074" name="Picture 2" descr="http://assets.babycenter.com/ims/2007/08aug/20070813/swaddle2.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75164"/>
            <a:ext cx="3924300" cy="279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2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816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Hold the baby’s left arm down &amp; pull the bottom corner up over his left shoulder. Tuck extra around his left arm. Leave enough room at the bottom of the blanket for baby to bend his legs up and out from his body.</a:t>
            </a:r>
            <a:endParaRPr lang="en-US" dirty="0"/>
          </a:p>
        </p:txBody>
      </p:sp>
      <p:pic>
        <p:nvPicPr>
          <p:cNvPr id="4098" name="Picture 2" descr="http://assets.babycenter.com/ims/2007/08aug/20070813/swaddle3.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4038600" cy="287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6866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836</TotalTime>
  <Words>2502</Words>
  <Application>Microsoft Office PowerPoint</Application>
  <PresentationFormat>On-screen Show (4:3)</PresentationFormat>
  <Paragraphs>174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Georgia</vt:lpstr>
      <vt:lpstr>Trebuchet MS</vt:lpstr>
      <vt:lpstr>Slipstream</vt:lpstr>
      <vt:lpstr>Basic Infant Care </vt:lpstr>
      <vt:lpstr>Holding Newborn Baby</vt:lpstr>
      <vt:lpstr>Crying Baby</vt:lpstr>
      <vt:lpstr>Soothing Baby </vt:lpstr>
      <vt:lpstr>Baby Sleeping </vt:lpstr>
      <vt:lpstr>Baby Sleeping</vt:lpstr>
      <vt:lpstr>Swaddle the baby  </vt:lpstr>
      <vt:lpstr>Swaddling the Baby</vt:lpstr>
      <vt:lpstr>Swaddling the Baby</vt:lpstr>
      <vt:lpstr>Swaddling the Baby</vt:lpstr>
      <vt:lpstr>Feeding Newborn </vt:lpstr>
      <vt:lpstr>Feeding Newborn</vt:lpstr>
      <vt:lpstr>Feeding Newborn</vt:lpstr>
      <vt:lpstr>Burping the Baby</vt:lpstr>
      <vt:lpstr>Newborns Spit up or Vomit</vt:lpstr>
      <vt:lpstr>Newborn Baby Cradle Cap Care</vt:lpstr>
      <vt:lpstr>Newborn Fingernails Care</vt:lpstr>
      <vt:lpstr>Baby’s Umbilical Cord Stump</vt:lpstr>
      <vt:lpstr>Bathing a Newborn</vt:lpstr>
      <vt:lpstr>Bathing a Newborn</vt:lpstr>
      <vt:lpstr>Dressing the Newborn</vt:lpstr>
      <vt:lpstr>Feeding solid foods to infants </vt:lpstr>
      <vt:lpstr>Feeding solid foods to infants</vt:lpstr>
      <vt:lpstr>Feeding solid foods to infants</vt:lpstr>
      <vt:lpstr>Teething </vt:lpstr>
      <vt:lpstr>Infant Skin</vt:lpstr>
      <vt:lpstr>Newborn Infant Hair</vt:lpstr>
      <vt:lpstr>Infant Diaper Changes</vt:lpstr>
      <vt:lpstr>Infant Diaper Changes</vt:lpstr>
      <vt:lpstr>Infant Diaper Changes</vt:lpstr>
      <vt:lpstr>Infant Diaper Changes</vt:lpstr>
      <vt:lpstr>Infant Diaper Changes</vt:lpstr>
      <vt:lpstr>Diarrhea </vt:lpstr>
      <vt:lpstr>Infant’s nose/mouth </vt:lpstr>
      <vt:lpstr>Infant’s Temperature</vt:lpstr>
      <vt:lpstr>Infant’s Temperature</vt:lpstr>
      <vt:lpstr>Baby’s Colic</vt:lpstr>
      <vt:lpstr>Washing Baby’s Clothes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Infant Care</dc:title>
  <dc:creator>Owner</dc:creator>
  <cp:lastModifiedBy>McCormack, Tracey Lee (ASD-N)</cp:lastModifiedBy>
  <cp:revision>46</cp:revision>
  <cp:lastPrinted>2017-10-25T11:27:40Z</cp:lastPrinted>
  <dcterms:created xsi:type="dcterms:W3CDTF">2015-08-26T19:19:34Z</dcterms:created>
  <dcterms:modified xsi:type="dcterms:W3CDTF">2017-10-25T12:07:40Z</dcterms:modified>
</cp:coreProperties>
</file>