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Default Extension="sldx" ContentType="application/vnd.openxmlformats-officedocument.presentationml.slide"/>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81" r:id="rId4"/>
    <p:sldId id="282" r:id="rId5"/>
    <p:sldId id="283" r:id="rId6"/>
    <p:sldId id="284" r:id="rId7"/>
    <p:sldId id="285" r:id="rId8"/>
    <p:sldId id="286" r:id="rId9"/>
    <p:sldId id="287" r:id="rId10"/>
    <p:sldId id="288" r:id="rId11"/>
    <p:sldId id="259" r:id="rId12"/>
    <p:sldId id="271" r:id="rId13"/>
    <p:sldId id="272" r:id="rId14"/>
    <p:sldId id="278" r:id="rId15"/>
    <p:sldId id="270" r:id="rId16"/>
    <p:sldId id="279" r:id="rId17"/>
    <p:sldId id="280" r:id="rId18"/>
    <p:sldId id="257" r:id="rId19"/>
    <p:sldId id="258" r:id="rId20"/>
    <p:sldId id="260" r:id="rId21"/>
    <p:sldId id="263" r:id="rId22"/>
    <p:sldId id="265" r:id="rId23"/>
    <p:sldId id="276" r:id="rId24"/>
    <p:sldId id="275" r:id="rId25"/>
    <p:sldId id="277" r:id="rId26"/>
    <p:sldId id="266" r:id="rId27"/>
    <p:sldId id="268" r:id="rId28"/>
    <p:sldId id="269"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97" autoAdjust="0"/>
    <p:restoredTop sz="94660"/>
  </p:normalViewPr>
  <p:slideViewPr>
    <p:cSldViewPr>
      <p:cViewPr varScale="1">
        <p:scale>
          <a:sx n="68" d="100"/>
          <a:sy n="68" d="100"/>
        </p:scale>
        <p:origin x="-58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6CFF44-101F-4DAB-901C-BF91BC53B7A6}" type="datetimeFigureOut">
              <a:rPr lang="en-US" smtClean="0"/>
              <a:pPr/>
              <a:t>11/29/2011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B0A4B-D59C-4CBB-88F1-F400A6EDCCA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6CFF44-101F-4DAB-901C-BF91BC53B7A6}" type="datetimeFigureOut">
              <a:rPr lang="en-US" smtClean="0"/>
              <a:pPr/>
              <a:t>11/29/2011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B0A4B-D59C-4CBB-88F1-F400A6EDCCA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6CFF44-101F-4DAB-901C-BF91BC53B7A6}" type="datetimeFigureOut">
              <a:rPr lang="en-US" smtClean="0"/>
              <a:pPr/>
              <a:t>11/29/2011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B0A4B-D59C-4CBB-88F1-F400A6EDCCA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6CFF44-101F-4DAB-901C-BF91BC53B7A6}" type="datetimeFigureOut">
              <a:rPr lang="en-US" smtClean="0"/>
              <a:pPr/>
              <a:t>11/29/2011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B0A4B-D59C-4CBB-88F1-F400A6EDCCA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6CFF44-101F-4DAB-901C-BF91BC53B7A6}" type="datetimeFigureOut">
              <a:rPr lang="en-US" smtClean="0"/>
              <a:pPr/>
              <a:t>11/29/2011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B0A4B-D59C-4CBB-88F1-F400A6EDCCA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6CFF44-101F-4DAB-901C-BF91BC53B7A6}" type="datetimeFigureOut">
              <a:rPr lang="en-US" smtClean="0"/>
              <a:pPr/>
              <a:t>11/29/2011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2B0A4B-D59C-4CBB-88F1-F400A6EDCCA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6CFF44-101F-4DAB-901C-BF91BC53B7A6}" type="datetimeFigureOut">
              <a:rPr lang="en-US" smtClean="0"/>
              <a:pPr/>
              <a:t>11/29/2011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2B0A4B-D59C-4CBB-88F1-F400A6EDCCA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6CFF44-101F-4DAB-901C-BF91BC53B7A6}" type="datetimeFigureOut">
              <a:rPr lang="en-US" smtClean="0"/>
              <a:pPr/>
              <a:t>11/29/2011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2B0A4B-D59C-4CBB-88F1-F400A6EDCCA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6CFF44-101F-4DAB-901C-BF91BC53B7A6}" type="datetimeFigureOut">
              <a:rPr lang="en-US" smtClean="0"/>
              <a:pPr/>
              <a:t>11/29/2011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2B0A4B-D59C-4CBB-88F1-F400A6EDCCA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6CFF44-101F-4DAB-901C-BF91BC53B7A6}" type="datetimeFigureOut">
              <a:rPr lang="en-US" smtClean="0"/>
              <a:pPr/>
              <a:t>11/29/2011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2B0A4B-D59C-4CBB-88F1-F400A6EDCCA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6CFF44-101F-4DAB-901C-BF91BC53B7A6}" type="datetimeFigureOut">
              <a:rPr lang="en-US" smtClean="0"/>
              <a:pPr/>
              <a:t>11/29/2011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2B0A4B-D59C-4CBB-88F1-F400A6EDCCA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6CFF44-101F-4DAB-901C-BF91BC53B7A6}" type="datetimeFigureOut">
              <a:rPr lang="en-US" smtClean="0"/>
              <a:pPr/>
              <a:t>11/29/2011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2B0A4B-D59C-4CBB-88F1-F400A6EDCCA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package" Target="../embeddings/Microsoft_Office_PowerPoint_Slide1.sld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4.xml.rels><?xml version="1.0" encoding="UTF-8" standalone="yes"?>
<Relationships xmlns="http://schemas.openxmlformats.org/package/2006/relationships"><Relationship Id="rId3" Type="http://schemas.openxmlformats.org/officeDocument/2006/relationships/package" Target="../embeddings/Microsoft_Office_PowerPoint_Slide2.sldx"/><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5.xml.rels><?xml version="1.0" encoding="UTF-8" standalone="yes"?>
<Relationships xmlns="http://schemas.openxmlformats.org/package/2006/relationships"><Relationship Id="rId3" Type="http://schemas.openxmlformats.org/officeDocument/2006/relationships/package" Target="../embeddings/Microsoft_Office_PowerPoint_Slide3.sldx"/><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bioweb.uwlax.edu/bio203/s2009/webb_laur/Habitat.htm" TargetMode="External"/><Relationship Id="rId2" Type="http://schemas.openxmlformats.org/officeDocument/2006/relationships/hyperlink" Target="http://www.atlanticsalmontrust.org/learning-zone-assets/atlantic_salmon_anatomy.pdf" TargetMode="External"/><Relationship Id="rId1" Type="http://schemas.openxmlformats.org/officeDocument/2006/relationships/slideLayout" Target="../slideLayouts/slideLayout2.xml"/><Relationship Id="rId6" Type="http://schemas.openxmlformats.org/officeDocument/2006/relationships/hyperlink" Target="http://www2.mar.dfo-mpo.gc.ca/science/mactaquac/lcycle.html" TargetMode="External"/><Relationship Id="rId5" Type="http://schemas.openxmlformats.org/officeDocument/2006/relationships/hyperlink" Target="http://www.atlanticsalmontrust.org/knowledge/salmon-facts.html" TargetMode="External"/><Relationship Id="rId4" Type="http://schemas.openxmlformats.org/officeDocument/2006/relationships/hyperlink" Target="http://www.seymoursalmon.com/lifecycle.php"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3399"/>
            </a:gs>
            <a:gs pos="25000">
              <a:srgbClr val="FF6633"/>
            </a:gs>
            <a:gs pos="50000">
              <a:srgbClr val="FFFF00"/>
            </a:gs>
            <a:gs pos="75000">
              <a:srgbClr val="01A78F"/>
            </a:gs>
            <a:gs pos="100000">
              <a:srgbClr val="3366FF"/>
            </a:gs>
          </a:gsLst>
          <a:lin ang="0" scaled="1"/>
          <a:tileRect/>
        </a:gradFill>
        <a:effectLst/>
      </p:bgPr>
    </p:bg>
    <p:spTree>
      <p:nvGrpSpPr>
        <p:cNvPr id="1" name=""/>
        <p:cNvGrpSpPr/>
        <p:nvPr/>
      </p:nvGrpSpPr>
      <p:grpSpPr>
        <a:xfrm>
          <a:off x="0" y="0"/>
          <a:ext cx="0" cy="0"/>
          <a:chOff x="0" y="0"/>
          <a:chExt cx="0" cy="0"/>
        </a:xfrm>
      </p:grpSpPr>
      <p:sp>
        <p:nvSpPr>
          <p:cNvPr id="5" name="Rectangle 4"/>
          <p:cNvSpPr/>
          <p:nvPr/>
        </p:nvSpPr>
        <p:spPr>
          <a:xfrm>
            <a:off x="0" y="0"/>
            <a:ext cx="8382000" cy="2646878"/>
          </a:xfrm>
          <a:prstGeom prst="rect">
            <a:avLst/>
          </a:prstGeom>
          <a:noFill/>
        </p:spPr>
        <p:txBody>
          <a:bodyPr wrap="square" lIns="91440" tIns="45720" rIns="91440" bIns="45720">
            <a:spAutoFit/>
          </a:bodyPr>
          <a:lstStyle/>
          <a:p>
            <a:pPr algn="ctr"/>
            <a:r>
              <a:rPr lang="en-US" sz="16600" b="1" cap="none" spc="0" dirty="0" smtClean="0">
                <a:ln w="50800" cap="rnd" cmpd="dbl">
                  <a:solidFill>
                    <a:schemeClr val="bg1"/>
                  </a:solidFill>
                  <a:prstDash val="solid"/>
                  <a:miter lim="800000"/>
                </a:ln>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0"/>
                </a:gradFill>
                <a:effectLst>
                  <a:outerShdw blurRad="41275" dist="20320" dir="1800000" algn="tl" rotWithShape="0">
                    <a:srgbClr val="000000">
                      <a:alpha val="40000"/>
                    </a:srgbClr>
                  </a:outerShdw>
                </a:effectLst>
                <a:latin typeface="Century Gothic" pitchFamily="34" charset="0"/>
              </a:rPr>
              <a:t>Atlantic</a:t>
            </a:r>
            <a:endParaRPr lang="en-US" sz="16600" b="1" cap="none" spc="0" dirty="0">
              <a:ln w="50800" cap="rnd" cmpd="dbl">
                <a:solidFill>
                  <a:schemeClr val="bg1"/>
                </a:solidFill>
                <a:prstDash val="solid"/>
                <a:miter lim="800000"/>
              </a:ln>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0"/>
              </a:gradFill>
              <a:effectLst>
                <a:outerShdw blurRad="41275" dist="20320" dir="1800000" algn="tl" rotWithShape="0">
                  <a:srgbClr val="000000">
                    <a:alpha val="40000"/>
                  </a:srgbClr>
                </a:outerShdw>
              </a:effectLst>
              <a:latin typeface="Century Gothic" pitchFamily="34" charset="0"/>
            </a:endParaRPr>
          </a:p>
        </p:txBody>
      </p:sp>
      <p:sp>
        <p:nvSpPr>
          <p:cNvPr id="7" name="Rectangle 6"/>
          <p:cNvSpPr/>
          <p:nvPr/>
        </p:nvSpPr>
        <p:spPr>
          <a:xfrm>
            <a:off x="609600" y="1752600"/>
            <a:ext cx="6019800" cy="1862048"/>
          </a:xfrm>
          <a:prstGeom prst="rect">
            <a:avLst/>
          </a:prstGeom>
          <a:noFill/>
        </p:spPr>
        <p:txBody>
          <a:bodyPr wrap="square" lIns="91440" tIns="45720" rIns="91440" bIns="45720">
            <a:spAutoFit/>
          </a:bodyPr>
          <a:lstStyle/>
          <a:p>
            <a:pPr algn="ctr"/>
            <a:r>
              <a:rPr lang="en-US" sz="11500" b="1" cap="none" spc="0" dirty="0" smtClean="0">
                <a:ln w="50800" cmpd="dbl">
                  <a:solidFill>
                    <a:schemeClr val="bg1"/>
                  </a:solidFill>
                  <a:prstDash val="solid"/>
                </a:ln>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0"/>
                </a:gradFill>
                <a:effectLst>
                  <a:outerShdw blurRad="41275" dist="20320" dir="1800000" algn="tl" rotWithShape="0">
                    <a:srgbClr val="000000">
                      <a:alpha val="40000"/>
                    </a:srgbClr>
                  </a:outerShdw>
                </a:effectLst>
                <a:latin typeface="Century Gothic" pitchFamily="34" charset="0"/>
              </a:rPr>
              <a:t>Salmon</a:t>
            </a:r>
            <a:endParaRPr lang="en-US" sz="11500" b="1" cap="none" spc="0" dirty="0">
              <a:ln w="50800" cmpd="dbl">
                <a:solidFill>
                  <a:schemeClr val="bg1"/>
                </a:solidFill>
                <a:prstDash val="solid"/>
              </a:ln>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0"/>
              </a:gradFill>
              <a:effectLst>
                <a:outerShdw blurRad="41275" dist="20320" dir="1800000" algn="tl" rotWithShape="0">
                  <a:srgbClr val="000000">
                    <a:alpha val="40000"/>
                  </a:srgbClr>
                </a:outerShdw>
              </a:effectLst>
              <a:latin typeface="Century Gothic" pitchFamily="34" charset="0"/>
            </a:endParaRPr>
          </a:p>
        </p:txBody>
      </p:sp>
      <p:sp>
        <p:nvSpPr>
          <p:cNvPr id="8" name="Rectangle 7"/>
          <p:cNvSpPr/>
          <p:nvPr/>
        </p:nvSpPr>
        <p:spPr>
          <a:xfrm>
            <a:off x="6229164" y="2209800"/>
            <a:ext cx="1695636" cy="1631216"/>
          </a:xfrm>
          <a:prstGeom prst="rect">
            <a:avLst/>
          </a:prstGeom>
          <a:noFill/>
        </p:spPr>
        <p:txBody>
          <a:bodyPr wrap="square" lIns="91440" tIns="45720" rIns="91440" bIns="45720">
            <a:spAutoFit/>
          </a:bodyPr>
          <a:lstStyle/>
          <a:p>
            <a:pPr algn="ctr"/>
            <a:r>
              <a:rPr lang="en-US" sz="4000"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o</a:t>
            </a:r>
            <a:r>
              <a:rPr lang="en-US" sz="4000" i="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n</a:t>
            </a:r>
          </a:p>
          <a:p>
            <a:pPr algn="ctr"/>
            <a:r>
              <a:rPr lang="en-US" sz="6000"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the</a:t>
            </a:r>
            <a:endParaRPr lang="en-CA" sz="6000" u="sng"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endParaRPr>
          </a:p>
        </p:txBody>
      </p:sp>
      <p:sp>
        <p:nvSpPr>
          <p:cNvPr id="9" name="Rectangle 8"/>
          <p:cNvSpPr/>
          <p:nvPr/>
        </p:nvSpPr>
        <p:spPr>
          <a:xfrm>
            <a:off x="-228600" y="3810000"/>
            <a:ext cx="9567043" cy="2400657"/>
          </a:xfrm>
          <a:prstGeom prst="rect">
            <a:avLst/>
          </a:prstGeom>
          <a:noFill/>
        </p:spPr>
        <p:txBody>
          <a:bodyPr wrap="none" lIns="91440" tIns="45720" rIns="91440" bIns="45720">
            <a:spAutoFit/>
          </a:bodyPr>
          <a:lstStyle/>
          <a:p>
            <a:pPr algn="ctr"/>
            <a:r>
              <a:rPr lang="en-US" sz="150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Miramichi</a:t>
            </a:r>
            <a:endParaRPr lang="en-US" sz="15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0" name="TextBox 9"/>
          <p:cNvSpPr txBox="1"/>
          <p:nvPr/>
        </p:nvSpPr>
        <p:spPr>
          <a:xfrm>
            <a:off x="1981200" y="6396335"/>
            <a:ext cx="7162800" cy="461665"/>
          </a:xfrm>
          <a:prstGeom prst="rect">
            <a:avLst/>
          </a:prstGeom>
          <a:noFill/>
        </p:spPr>
        <p:txBody>
          <a:bodyPr wrap="square" rtlCol="0">
            <a:spAutoFit/>
          </a:bodyPr>
          <a:lstStyle/>
          <a:p>
            <a:r>
              <a:rPr lang="en-CA" sz="2400" i="1" dirty="0" smtClean="0">
                <a:latin typeface="Nyala" pitchFamily="2" charset="0"/>
              </a:rPr>
              <a:t>Katie Wallace, </a:t>
            </a:r>
            <a:r>
              <a:rPr lang="en-CA" sz="2400" i="1" dirty="0" err="1" smtClean="0">
                <a:latin typeface="Nyala" pitchFamily="2" charset="0"/>
              </a:rPr>
              <a:t>Julianna</a:t>
            </a:r>
            <a:r>
              <a:rPr lang="en-CA" sz="2400" i="1" dirty="0" smtClean="0">
                <a:latin typeface="Nyala" pitchFamily="2" charset="0"/>
              </a:rPr>
              <a:t> </a:t>
            </a:r>
            <a:r>
              <a:rPr lang="en-CA" sz="2400" i="1" dirty="0" err="1" smtClean="0">
                <a:latin typeface="Nyala" pitchFamily="2" charset="0"/>
              </a:rPr>
              <a:t>Hache</a:t>
            </a:r>
            <a:r>
              <a:rPr lang="en-CA" sz="2400" i="1" dirty="0" smtClean="0">
                <a:latin typeface="Nyala" pitchFamily="2" charset="0"/>
              </a:rPr>
              <a:t>, Luc Richard, Kayla Arseneault</a:t>
            </a:r>
            <a:endParaRPr lang="en-CA" sz="2400" i="1" dirty="0">
              <a:latin typeface="Nyala"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ppt_w</p:attrName>
                                        </p:attrNameLst>
                                      </p:cBhvr>
                                      <p:tavLst>
                                        <p:tav tm="0" fmla="#ppt_w*sin(2.5*pi*$)">
                                          <p:val>
                                            <p:fltVal val="0"/>
                                          </p:val>
                                        </p:tav>
                                        <p:tav tm="100000">
                                          <p:val>
                                            <p:fltVal val="1"/>
                                          </p:val>
                                        </p:tav>
                                      </p:tavLst>
                                    </p:anim>
                                    <p:anim calcmode="lin" valueType="num">
                                      <p:cBhvr>
                                        <p:cTn id="9" dur="1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1700"/>
                            </p:stCondLst>
                            <p:childTnLst>
                              <p:par>
                                <p:cTn id="11" presetID="26" presetClass="entr" presetSubtype="0" fill="hold" grpId="0" nodeType="afterEffect">
                                  <p:stCondLst>
                                    <p:cond delay="0"/>
                                  </p:stCondLst>
                                  <p:iterate type="lt">
                                    <p:tmPct val="20000"/>
                                  </p:iterate>
                                  <p:childTnLst>
                                    <p:set>
                                      <p:cBhvr>
                                        <p:cTn id="12" dur="1" fill="hold">
                                          <p:stCondLst>
                                            <p:cond delay="0"/>
                                          </p:stCondLst>
                                        </p:cTn>
                                        <p:tgtEl>
                                          <p:spTgt spid="7"/>
                                        </p:tgtEl>
                                        <p:attrNameLst>
                                          <p:attrName>style.visibility</p:attrName>
                                        </p:attrNameLst>
                                      </p:cBhvr>
                                      <p:to>
                                        <p:strVal val="visible"/>
                                      </p:to>
                                    </p:set>
                                    <p:animEffect transition="in" filter="wipe(down)">
                                      <p:cBhvr>
                                        <p:cTn id="13" dur="290">
                                          <p:stCondLst>
                                            <p:cond delay="0"/>
                                          </p:stCondLst>
                                        </p:cTn>
                                        <p:tgtEl>
                                          <p:spTgt spid="7"/>
                                        </p:tgtEl>
                                      </p:cBhvr>
                                    </p:animEffect>
                                    <p:anim calcmode="lin" valueType="num">
                                      <p:cBhvr>
                                        <p:cTn id="14"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5"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6"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17"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18"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19" dur="13">
                                          <p:stCondLst>
                                            <p:cond delay="325"/>
                                          </p:stCondLst>
                                        </p:cTn>
                                        <p:tgtEl>
                                          <p:spTgt spid="7"/>
                                        </p:tgtEl>
                                      </p:cBhvr>
                                      <p:to x="100000" y="60000"/>
                                    </p:animScale>
                                    <p:animScale>
                                      <p:cBhvr>
                                        <p:cTn id="20" dur="83" decel="50000">
                                          <p:stCondLst>
                                            <p:cond delay="338"/>
                                          </p:stCondLst>
                                        </p:cTn>
                                        <p:tgtEl>
                                          <p:spTgt spid="7"/>
                                        </p:tgtEl>
                                      </p:cBhvr>
                                      <p:to x="100000" y="100000"/>
                                    </p:animScale>
                                    <p:animScale>
                                      <p:cBhvr>
                                        <p:cTn id="21" dur="13">
                                          <p:stCondLst>
                                            <p:cond delay="656"/>
                                          </p:stCondLst>
                                        </p:cTn>
                                        <p:tgtEl>
                                          <p:spTgt spid="7"/>
                                        </p:tgtEl>
                                      </p:cBhvr>
                                      <p:to x="100000" y="80000"/>
                                    </p:animScale>
                                    <p:animScale>
                                      <p:cBhvr>
                                        <p:cTn id="22" dur="83" decel="50000">
                                          <p:stCondLst>
                                            <p:cond delay="669"/>
                                          </p:stCondLst>
                                        </p:cTn>
                                        <p:tgtEl>
                                          <p:spTgt spid="7"/>
                                        </p:tgtEl>
                                      </p:cBhvr>
                                      <p:to x="100000" y="100000"/>
                                    </p:animScale>
                                    <p:animScale>
                                      <p:cBhvr>
                                        <p:cTn id="23" dur="13">
                                          <p:stCondLst>
                                            <p:cond delay="821"/>
                                          </p:stCondLst>
                                        </p:cTn>
                                        <p:tgtEl>
                                          <p:spTgt spid="7"/>
                                        </p:tgtEl>
                                      </p:cBhvr>
                                      <p:to x="100000" y="90000"/>
                                    </p:animScale>
                                    <p:animScale>
                                      <p:cBhvr>
                                        <p:cTn id="24" dur="83" decel="50000">
                                          <p:stCondLst>
                                            <p:cond delay="834"/>
                                          </p:stCondLst>
                                        </p:cTn>
                                        <p:tgtEl>
                                          <p:spTgt spid="7"/>
                                        </p:tgtEl>
                                      </p:cBhvr>
                                      <p:to x="100000" y="100000"/>
                                    </p:animScale>
                                    <p:animScale>
                                      <p:cBhvr>
                                        <p:cTn id="25" dur="13">
                                          <p:stCondLst>
                                            <p:cond delay="904"/>
                                          </p:stCondLst>
                                        </p:cTn>
                                        <p:tgtEl>
                                          <p:spTgt spid="7"/>
                                        </p:tgtEl>
                                      </p:cBhvr>
                                      <p:to x="100000" y="95000"/>
                                    </p:animScale>
                                    <p:animScale>
                                      <p:cBhvr>
                                        <p:cTn id="26" dur="83" decel="50000">
                                          <p:stCondLst>
                                            <p:cond delay="917"/>
                                          </p:stCondLst>
                                        </p:cTn>
                                        <p:tgtEl>
                                          <p:spTgt spid="7"/>
                                        </p:tgtEl>
                                      </p:cBhvr>
                                      <p:to x="100000" y="100000"/>
                                    </p:animScale>
                                  </p:childTnLst>
                                </p:cTn>
                              </p:par>
                            </p:childTnLst>
                          </p:cTn>
                        </p:par>
                        <p:par>
                          <p:cTn id="27" fill="hold">
                            <p:stCondLst>
                              <p:cond delay="3700"/>
                            </p:stCondLst>
                            <p:childTnLst>
                              <p:par>
                                <p:cTn id="28" presetID="41" presetClass="entr" presetSubtype="0" fill="hold" grpId="1" nodeType="afterEffect">
                                  <p:stCondLst>
                                    <p:cond delay="0"/>
                                  </p:stCondLst>
                                  <p:iterate type="lt">
                                    <p:tmPct val="20000"/>
                                  </p:iterate>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8"/>
                                        </p:tgtEl>
                                        <p:attrNameLst>
                                          <p:attrName>ppt_y</p:attrName>
                                        </p:attrNameLst>
                                      </p:cBhvr>
                                      <p:tavLst>
                                        <p:tav tm="0">
                                          <p:val>
                                            <p:strVal val="#ppt_y"/>
                                          </p:val>
                                        </p:tav>
                                        <p:tav tm="100000">
                                          <p:val>
                                            <p:strVal val="#ppt_y"/>
                                          </p:val>
                                        </p:tav>
                                      </p:tavLst>
                                    </p:anim>
                                    <p:anim calcmode="lin" valueType="num">
                                      <p:cBhvr>
                                        <p:cTn id="32"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8"/>
                                        </p:tgtEl>
                                      </p:cBhvr>
                                    </p:animEffect>
                                  </p:childTnLst>
                                </p:cTn>
                              </p:par>
                            </p:childTnLst>
                          </p:cTn>
                        </p:par>
                        <p:par>
                          <p:cTn id="35" fill="hold">
                            <p:stCondLst>
                              <p:cond delay="4600"/>
                            </p:stCondLst>
                            <p:childTnLst>
                              <p:par>
                                <p:cTn id="36" presetID="27" presetClass="entr" presetSubtype="0" fill="hold" grpId="0" nodeType="afterEffect">
                                  <p:stCondLst>
                                    <p:cond delay="0"/>
                                  </p:stCondLst>
                                  <p:iterate type="lt">
                                    <p:tmPct val="60000"/>
                                  </p:iterate>
                                  <p:childTnLst>
                                    <p:set>
                                      <p:cBhvr>
                                        <p:cTn id="37" dur="1" fill="hold">
                                          <p:stCondLst>
                                            <p:cond delay="0"/>
                                          </p:stCondLst>
                                        </p:cTn>
                                        <p:tgtEl>
                                          <p:spTgt spid="9"/>
                                        </p:tgtEl>
                                        <p:attrNameLst>
                                          <p:attrName>style.visibility</p:attrName>
                                        </p:attrNameLst>
                                      </p:cBhvr>
                                      <p:to>
                                        <p:strVal val="visible"/>
                                      </p:to>
                                    </p:set>
                                    <p:anim calcmode="discrete" valueType="clr">
                                      <p:cBhvr override="childStyle">
                                        <p:cTn id="38" dur="500"/>
                                        <p:tgtEl>
                                          <p:spTgt spid="9"/>
                                        </p:tgtEl>
                                        <p:attrNameLst>
                                          <p:attrName>style.color</p:attrName>
                                        </p:attrNameLst>
                                      </p:cBhvr>
                                      <p:tavLst>
                                        <p:tav tm="0">
                                          <p:val>
                                            <p:clrVal>
                                              <a:srgbClr val="FF3399"/>
                                            </p:clrVal>
                                          </p:val>
                                        </p:tav>
                                        <p:tav tm="50000">
                                          <p:val>
                                            <p:clrVal>
                                              <a:srgbClr val="66CCFF"/>
                                            </p:clrVal>
                                          </p:val>
                                        </p:tav>
                                      </p:tavLst>
                                    </p:anim>
                                    <p:anim calcmode="discrete" valueType="clr">
                                      <p:cBhvr>
                                        <p:cTn id="39" dur="500"/>
                                        <p:tgtEl>
                                          <p:spTgt spid="9"/>
                                        </p:tgtEl>
                                        <p:attrNameLst>
                                          <p:attrName>fillcolor</p:attrName>
                                        </p:attrNameLst>
                                      </p:cBhvr>
                                      <p:tavLst>
                                        <p:tav tm="0">
                                          <p:val>
                                            <p:clrVal>
                                              <a:schemeClr val="accent2"/>
                                            </p:clrVal>
                                          </p:val>
                                        </p:tav>
                                        <p:tav tm="50000">
                                          <p:val>
                                            <p:clrVal>
                                              <a:schemeClr val="hlink"/>
                                            </p:clrVal>
                                          </p:val>
                                        </p:tav>
                                      </p:tavLst>
                                    </p:anim>
                                    <p:set>
                                      <p:cBhvr>
                                        <p:cTn id="40" dur="50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1"/>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grpSp>
        <p:nvGrpSpPr>
          <p:cNvPr id="7" name="Group 6"/>
          <p:cNvGrpSpPr/>
          <p:nvPr/>
        </p:nvGrpSpPr>
        <p:grpSpPr>
          <a:xfrm>
            <a:off x="4495800" y="1524000"/>
            <a:ext cx="3886200" cy="2701559"/>
            <a:chOff x="4495800" y="1524000"/>
            <a:chExt cx="3886200" cy="2701559"/>
          </a:xfrm>
        </p:grpSpPr>
        <p:pic>
          <p:nvPicPr>
            <p:cNvPr id="58370" name="Picture 2" descr="http://t0.gstatic.com/images?q=tbn:ANd9GcQmeTQq6gajZ9EtDEE06NTf_7IjGw5lrZP-613u3Oo4BeQgXssOZA"/>
            <p:cNvPicPr>
              <a:picLocks noChangeAspect="1" noChangeArrowheads="1"/>
            </p:cNvPicPr>
            <p:nvPr/>
          </p:nvPicPr>
          <p:blipFill>
            <a:blip r:embed="rId2" cstate="print"/>
            <a:srcRect/>
            <a:stretch>
              <a:fillRect/>
            </a:stretch>
          </p:blipFill>
          <p:spPr bwMode="auto">
            <a:xfrm>
              <a:off x="4495800" y="1524000"/>
              <a:ext cx="3886200" cy="2701559"/>
            </a:xfrm>
            <a:prstGeom prst="rect">
              <a:avLst/>
            </a:prstGeom>
            <a:ln w="228600" cap="sq" cmpd="thickThin">
              <a:solidFill>
                <a:srgbClr val="000000"/>
              </a:solidFill>
              <a:prstDash val="solid"/>
              <a:miter lim="800000"/>
            </a:ln>
            <a:effectLst>
              <a:innerShdw blurRad="76200">
                <a:srgbClr val="000000"/>
              </a:innerShdw>
            </a:effectLst>
          </p:spPr>
        </p:pic>
        <p:sp>
          <p:nvSpPr>
            <p:cNvPr id="6" name="TextBox 5"/>
            <p:cNvSpPr txBox="1"/>
            <p:nvPr/>
          </p:nvSpPr>
          <p:spPr>
            <a:xfrm>
              <a:off x="4495800" y="1524000"/>
              <a:ext cx="1219200" cy="830997"/>
            </a:xfrm>
            <a:prstGeom prst="rect">
              <a:avLst/>
            </a:prstGeom>
            <a:noFill/>
          </p:spPr>
          <p:txBody>
            <a:bodyPr wrap="square" rtlCol="0">
              <a:spAutoFit/>
            </a:bodyPr>
            <a:lstStyle/>
            <a:p>
              <a:r>
                <a:rPr lang="en-CA" sz="2400" b="1" dirty="0" smtClean="0">
                  <a:solidFill>
                    <a:schemeClr val="bg1"/>
                  </a:solidFill>
                </a:rPr>
                <a:t>Large Salmon</a:t>
              </a:r>
              <a:endParaRPr lang="en-CA" sz="2400" b="1" dirty="0">
                <a:solidFill>
                  <a:schemeClr val="bg1"/>
                </a:solidFill>
              </a:endParaRPr>
            </a:p>
          </p:txBody>
        </p:sp>
      </p:grpSp>
      <p:sp>
        <p:nvSpPr>
          <p:cNvPr id="2" name="Title 1"/>
          <p:cNvSpPr>
            <a:spLocks noGrp="1"/>
          </p:cNvSpPr>
          <p:nvPr>
            <p:ph type="title"/>
          </p:nvPr>
        </p:nvSpPr>
        <p:spPr>
          <a:xfrm>
            <a:off x="914400" y="0"/>
            <a:ext cx="8229600" cy="1143000"/>
          </a:xfrm>
        </p:spPr>
        <p:txBody>
          <a:bodyPr>
            <a:noAutofit/>
          </a:bodyPr>
          <a:lstStyle/>
          <a:p>
            <a:pPr algn="r"/>
            <a:r>
              <a:rPr lang="en-CA" sz="9600" dirty="0" smtClean="0">
                <a:solidFill>
                  <a:schemeClr val="bg1"/>
                </a:solidFill>
              </a:rPr>
              <a:t>Large Salmon</a:t>
            </a:r>
            <a:endParaRPr lang="en-CA" sz="9600" dirty="0">
              <a:solidFill>
                <a:schemeClr val="bg1"/>
              </a:solidFill>
            </a:endParaRPr>
          </a:p>
        </p:txBody>
      </p:sp>
      <p:sp>
        <p:nvSpPr>
          <p:cNvPr id="3" name="Content Placeholder 2"/>
          <p:cNvSpPr>
            <a:spLocks noGrp="1"/>
          </p:cNvSpPr>
          <p:nvPr>
            <p:ph idx="1"/>
          </p:nvPr>
        </p:nvSpPr>
        <p:spPr>
          <a:xfrm>
            <a:off x="457200" y="1600201"/>
            <a:ext cx="3581400" cy="2819400"/>
          </a:xfrm>
        </p:spPr>
        <p:txBody>
          <a:bodyPr>
            <a:normAutofit fontScale="77500" lnSpcReduction="20000"/>
          </a:bodyPr>
          <a:lstStyle/>
          <a:p>
            <a:r>
              <a:rPr lang="en-US" sz="2400" dirty="0" smtClean="0"/>
              <a:t>Salmon that spend two or more winters at sea before returning to their freshwater river to spawn are referred to as large salmon.</a:t>
            </a:r>
            <a:endParaRPr lang="en-CA" sz="2400" dirty="0" smtClean="0"/>
          </a:p>
          <a:p>
            <a:r>
              <a:rPr lang="en-US" sz="2400" dirty="0" smtClean="0"/>
              <a:t>They can way from 3.5 -12 kg, as they increase in size each migration cycle. </a:t>
            </a:r>
            <a:endParaRPr lang="en-CA" sz="2400" dirty="0" smtClean="0"/>
          </a:p>
          <a:p>
            <a:r>
              <a:rPr lang="en-US" sz="2400" dirty="0" smtClean="0"/>
              <a:t>However, less than 10 out of 100 spawning fish return to spawn again.</a:t>
            </a:r>
            <a:endParaRPr lang="en-CA" sz="2400" dirty="0" smtClean="0"/>
          </a:p>
          <a:p>
            <a:endParaRPr lang="en-CA" dirty="0"/>
          </a:p>
        </p:txBody>
      </p:sp>
      <p:sp>
        <p:nvSpPr>
          <p:cNvPr id="4" name="Rectangle 3"/>
          <p:cNvSpPr/>
          <p:nvPr/>
        </p:nvSpPr>
        <p:spPr>
          <a:xfrm>
            <a:off x="304800" y="4343400"/>
            <a:ext cx="8305800" cy="2554545"/>
          </a:xfrm>
          <a:prstGeom prst="rect">
            <a:avLst/>
          </a:prstGeom>
          <a:noFill/>
        </p:spPr>
        <p:txBody>
          <a:bodyPr wrap="square" lIns="91440" tIns="45720" rIns="91440" bIns="45720">
            <a:spAutoFit/>
          </a:bodyPr>
          <a:lstStyle/>
          <a:p>
            <a:r>
              <a:rPr lang="en-US" sz="3200" b="1" dirty="0" smtClean="0">
                <a:ln w="22225" cmpd="sng">
                  <a:solidFill>
                    <a:schemeClr val="tx1"/>
                  </a:solidFill>
                  <a:prstDash val="solid"/>
                  <a:miter lim="800000"/>
                </a:ln>
                <a:solidFill>
                  <a:srgbClr val="00B0F0"/>
                </a:solidFill>
                <a:effectLst>
                  <a:outerShdw blurRad="55000" dist="50800" dir="5400000" algn="tl">
                    <a:srgbClr val="000000">
                      <a:alpha val="33000"/>
                    </a:srgbClr>
                  </a:outerShdw>
                </a:effectLst>
              </a:rPr>
              <a:t>When the adult salmon return to migrate, most grilse are males and most of the large salmon are females. The (large) female salmon releases around 7 600 eggs, only of which about 100 will survive and become </a:t>
            </a:r>
            <a:r>
              <a:rPr lang="en-US" sz="3200" b="1" dirty="0" err="1" smtClean="0">
                <a:ln w="22225" cmpd="sng">
                  <a:solidFill>
                    <a:schemeClr val="tx1"/>
                  </a:solidFill>
                  <a:prstDash val="solid"/>
                  <a:miter lim="800000"/>
                </a:ln>
                <a:solidFill>
                  <a:srgbClr val="00B0F0"/>
                </a:solidFill>
                <a:effectLst>
                  <a:outerShdw blurRad="55000" dist="50800" dir="5400000" algn="tl">
                    <a:srgbClr val="000000">
                      <a:alpha val="33000"/>
                    </a:srgbClr>
                  </a:outerShdw>
                </a:effectLst>
              </a:rPr>
              <a:t>smolts</a:t>
            </a:r>
            <a:r>
              <a:rPr lang="en-US" sz="3200" b="1" dirty="0" smtClean="0">
                <a:ln w="22225" cmpd="sng">
                  <a:solidFill>
                    <a:schemeClr val="tx1"/>
                  </a:solidFill>
                  <a:prstDash val="solid"/>
                  <a:miter lim="800000"/>
                </a:ln>
                <a:solidFill>
                  <a:srgbClr val="00B0F0"/>
                </a:solidFill>
                <a:effectLst>
                  <a:outerShdw blurRad="55000" dist="50800" dir="5400000" algn="tl">
                    <a:srgbClr val="000000">
                      <a:alpha val="33000"/>
                    </a:srgbClr>
                  </a:outerShdw>
                </a:effectLst>
              </a:rPr>
              <a:t>.</a:t>
            </a:r>
            <a:endParaRPr lang="en-CA" sz="3200" b="1" dirty="0">
              <a:ln w="22225" cmpd="sng">
                <a:solidFill>
                  <a:schemeClr val="tx1"/>
                </a:solidFill>
                <a:prstDash val="solid"/>
                <a:miter lim="800000"/>
              </a:ln>
              <a:solidFill>
                <a:srgbClr val="00B0F0"/>
              </a:solidFill>
              <a:effectLst>
                <a:outerShdw blurRad="55000" dist="50800" dir="5400000" algn="tl">
                  <a:srgbClr val="000000">
                    <a:alpha val="33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8" presetClass="entr" presetSubtype="0" accel="5000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set>
                                      <p:cBhvr>
                                        <p:cTn id="25" dur="1365" fill="hold">
                                          <p:stCondLst>
                                            <p:cond delay="0"/>
                                          </p:stCondLst>
                                        </p:cTn>
                                        <p:tgtEl>
                                          <p:spTgt spid="4"/>
                                        </p:tgtEl>
                                        <p:attrNameLst>
                                          <p:attrName>style.rotation</p:attrName>
                                        </p:attrNameLst>
                                      </p:cBhvr>
                                      <p:to>
                                        <p:strVal val="-45.0"/>
                                      </p:to>
                                    </p:set>
                                    <p:anim calcmode="lin" valueType="num">
                                      <p:cBhvr>
                                        <p:cTn id="26" dur="1365" fill="hold">
                                          <p:stCondLst>
                                            <p:cond delay="136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27" dur="136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28" dur="468" decel="50000" autoRev="1" fill="hold">
                                          <p:stCondLst>
                                            <p:cond delay="136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29" dur="408" fill="hold">
                                          <p:stCondLst>
                                            <p:cond delay="2592"/>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7" name="Rectangle 6"/>
          <p:cNvSpPr/>
          <p:nvPr/>
        </p:nvSpPr>
        <p:spPr>
          <a:xfrm>
            <a:off x="0" y="2057400"/>
            <a:ext cx="9144000" cy="2215991"/>
          </a:xfrm>
          <a:prstGeom prst="rect">
            <a:avLst/>
          </a:prstGeom>
          <a:noFill/>
        </p:spPr>
        <p:txBody>
          <a:bodyPr wrap="square" lIns="91440" tIns="45720" rIns="91440" bIns="45720">
            <a:spAutoFit/>
          </a:bodyPr>
          <a:lstStyle/>
          <a:p>
            <a:pPr algn="ctr"/>
            <a:r>
              <a:rPr lang="en-US" sz="138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Adaptations</a:t>
            </a:r>
            <a:endParaRPr lang="en-US" sz="13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9144000" cy="4191000"/>
          </a:xfrm>
        </p:spPr>
        <p:txBody>
          <a:bodyPr>
            <a:normAutofit fontScale="85000" lnSpcReduction="20000"/>
          </a:bodyPr>
          <a:lstStyle/>
          <a:p>
            <a:r>
              <a:rPr lang="en-US" dirty="0" smtClean="0"/>
              <a:t>Atlantic Salmon are </a:t>
            </a:r>
            <a:r>
              <a:rPr lang="en-US" u="sng" dirty="0" err="1" smtClean="0">
                <a:solidFill>
                  <a:srgbClr val="FF0000"/>
                </a:solidFill>
              </a:rPr>
              <a:t>anandromous</a:t>
            </a:r>
            <a:r>
              <a:rPr lang="en-US" dirty="0" smtClean="0"/>
              <a:t>, which means that they migrate from the rivers to the sea.</a:t>
            </a:r>
          </a:p>
          <a:p>
            <a:r>
              <a:rPr lang="en-US" dirty="0" smtClean="0"/>
              <a:t>Because they are born in fresh water and they travel to salt water, the Atlantic salmon have had to adapt to their changing environments. One of the most important adaptations the Atlantic salmon has made is how they are able to go from areas with fresh water (for example, the rivers or streams they travel through) to areas with high concentrations of salt water (for example, the salt water in the Atlantic Ocean). The salmon have four sets of gills, which each have specialized cells to help them get the most oxygen out of any kind of water (fresh or salt).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4"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Atlantic Salmon Must Adapt to their Environment:</a:t>
            </a:r>
            <a:endParaRPr lang="en-US" dirty="0"/>
          </a:p>
        </p:txBody>
      </p:sp>
      <p:sp>
        <p:nvSpPr>
          <p:cNvPr id="5" name="TextBox 4"/>
          <p:cNvSpPr txBox="1"/>
          <p:nvPr/>
        </p:nvSpPr>
        <p:spPr>
          <a:xfrm>
            <a:off x="533400" y="1676400"/>
            <a:ext cx="8001000" cy="3908762"/>
          </a:xfrm>
          <a:prstGeom prst="rect">
            <a:avLst/>
          </a:prstGeom>
          <a:noFill/>
        </p:spPr>
        <p:txBody>
          <a:bodyPr wrap="square" rtlCol="0">
            <a:spAutoFit/>
          </a:bodyPr>
          <a:lstStyle/>
          <a:p>
            <a:r>
              <a:rPr lang="en-US" sz="2800" b="1" i="1" dirty="0" smtClean="0">
                <a:solidFill>
                  <a:srgbClr val="FF0000"/>
                </a:solidFill>
              </a:rPr>
              <a:t>They have specific adaptations that are used in salt water and other adaptations for fresh water:</a:t>
            </a:r>
          </a:p>
          <a:p>
            <a:pPr>
              <a:buFont typeface="Arial" pitchFamily="34" charset="0"/>
              <a:buChar char="•"/>
            </a:pPr>
            <a:r>
              <a:rPr lang="en-US" sz="2400" dirty="0" smtClean="0"/>
              <a:t> One of the main adaptations is their gills. There are four sets and each gill contains “specialized cells” that allow them to travel between salt water and fresh water.</a:t>
            </a:r>
          </a:p>
          <a:p>
            <a:pPr>
              <a:buFont typeface="Arial" pitchFamily="34" charset="0"/>
              <a:buChar char="•"/>
            </a:pPr>
            <a:r>
              <a:rPr lang="en-US" sz="2400" dirty="0" smtClean="0"/>
              <a:t> “The Lateral Line” is  very important. It allows salmon to “detect” movement in the water, whether it be other fish, or even water currents. Knowing the flow of the water is important because the salmon need to know  the difference between upstream and downstream to migrate.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770" decel="100000"/>
                                        <p:tgtEl>
                                          <p:spTgt spid="5">
                                            <p:txEl>
                                              <p:pRg st="0" end="0"/>
                                            </p:txEl>
                                          </p:spTgt>
                                        </p:tgtEl>
                                      </p:cBhvr>
                                    </p:animEffect>
                                    <p:animScale>
                                      <p:cBhvr>
                                        <p:cTn id="8" dur="770" decel="100000"/>
                                        <p:tgtEl>
                                          <p:spTgt spid="5">
                                            <p:txEl>
                                              <p:pRg st="0" end="0"/>
                                            </p:txEl>
                                          </p:spTgt>
                                        </p:tgtEl>
                                      </p:cBhvr>
                                      <p:from x="10000" y="10000"/>
                                      <p:to x="200000" y="450000"/>
                                    </p:animScale>
                                    <p:animScale>
                                      <p:cBhvr>
                                        <p:cTn id="9" dur="1230" accel="100000" fill="hold">
                                          <p:stCondLst>
                                            <p:cond delay="770"/>
                                          </p:stCondLst>
                                        </p:cTn>
                                        <p:tgtEl>
                                          <p:spTgt spid="5">
                                            <p:txEl>
                                              <p:pRg st="0" end="0"/>
                                            </p:txEl>
                                          </p:spTgt>
                                        </p:tgtEl>
                                      </p:cBhvr>
                                      <p:from x="200000" y="450000"/>
                                      <p:to x="100000" y="100000"/>
                                    </p:animScale>
                                    <p:set>
                                      <p:cBhvr>
                                        <p:cTn id="10" dur="770" fill="hold"/>
                                        <p:tgtEl>
                                          <p:spTgt spid="5">
                                            <p:txEl>
                                              <p:pRg st="0" end="0"/>
                                            </p:txEl>
                                          </p:spTgt>
                                        </p:tgtEl>
                                        <p:attrNameLst>
                                          <p:attrName>ppt_x</p:attrName>
                                        </p:attrNameLst>
                                      </p:cBhvr>
                                      <p:to>
                                        <p:strVal val="(0.5)"/>
                                      </p:to>
                                    </p:set>
                                    <p:anim from="(0.5)" to="(#ppt_x)" calcmode="lin" valueType="num">
                                      <p:cBhvr>
                                        <p:cTn id="11" dur="1230" accel="100000" fill="hold">
                                          <p:stCondLst>
                                            <p:cond delay="770"/>
                                          </p:stCondLst>
                                        </p:cTn>
                                        <p:tgtEl>
                                          <p:spTgt spid="5">
                                            <p:txEl>
                                              <p:pRg st="0" end="0"/>
                                            </p:txEl>
                                          </p:spTgt>
                                        </p:tgtEl>
                                        <p:attrNameLst>
                                          <p:attrName>ppt_x</p:attrName>
                                        </p:attrNameLst>
                                      </p:cBhvr>
                                    </p:anim>
                                    <p:set>
                                      <p:cBhvr>
                                        <p:cTn id="12" dur="770" fill="hold"/>
                                        <p:tgtEl>
                                          <p:spTgt spid="5">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5">
                                            <p:txEl>
                                              <p:pRg st="0" end="0"/>
                                            </p:txEl>
                                          </p:spTgt>
                                        </p:tgtEl>
                                        <p:attrNameLst>
                                          <p:attrName>ppt_y</p:attrName>
                                        </p:attrNameLst>
                                      </p:cBhvr>
                                    </p:anim>
                                  </p:childTnLst>
                                </p:cTn>
                              </p:par>
                            </p:childTnLst>
                          </p:cTn>
                        </p:par>
                        <p:par>
                          <p:cTn id="14" fill="hold">
                            <p:stCondLst>
                              <p:cond delay="2000"/>
                            </p:stCondLst>
                            <p:childTnLst>
                              <p:par>
                                <p:cTn id="15" presetID="51" presetClass="entr" presetSubtype="0" fill="hold" nodeType="after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770" decel="100000"/>
                                        <p:tgtEl>
                                          <p:spTgt spid="5">
                                            <p:txEl>
                                              <p:pRg st="1" end="1"/>
                                            </p:txEl>
                                          </p:spTgt>
                                        </p:tgtEl>
                                      </p:cBhvr>
                                    </p:animEffect>
                                    <p:animScale>
                                      <p:cBhvr>
                                        <p:cTn id="18" dur="770" decel="100000"/>
                                        <p:tgtEl>
                                          <p:spTgt spid="5">
                                            <p:txEl>
                                              <p:pRg st="1" end="1"/>
                                            </p:txEl>
                                          </p:spTgt>
                                        </p:tgtEl>
                                      </p:cBhvr>
                                      <p:from x="10000" y="10000"/>
                                      <p:to x="200000" y="450000"/>
                                    </p:animScale>
                                    <p:animScale>
                                      <p:cBhvr>
                                        <p:cTn id="19" dur="1230" accel="100000" fill="hold">
                                          <p:stCondLst>
                                            <p:cond delay="770"/>
                                          </p:stCondLst>
                                        </p:cTn>
                                        <p:tgtEl>
                                          <p:spTgt spid="5">
                                            <p:txEl>
                                              <p:pRg st="1" end="1"/>
                                            </p:txEl>
                                          </p:spTgt>
                                        </p:tgtEl>
                                      </p:cBhvr>
                                      <p:from x="200000" y="450000"/>
                                      <p:to x="100000" y="100000"/>
                                    </p:animScale>
                                    <p:set>
                                      <p:cBhvr>
                                        <p:cTn id="20" dur="770" fill="hold"/>
                                        <p:tgtEl>
                                          <p:spTgt spid="5">
                                            <p:txEl>
                                              <p:pRg st="1" end="1"/>
                                            </p:txEl>
                                          </p:spTgt>
                                        </p:tgtEl>
                                        <p:attrNameLst>
                                          <p:attrName>ppt_x</p:attrName>
                                        </p:attrNameLst>
                                      </p:cBhvr>
                                      <p:to>
                                        <p:strVal val="(0.5)"/>
                                      </p:to>
                                    </p:set>
                                    <p:anim from="(0.5)" to="(#ppt_x)" calcmode="lin" valueType="num">
                                      <p:cBhvr>
                                        <p:cTn id="21" dur="1230" accel="100000" fill="hold">
                                          <p:stCondLst>
                                            <p:cond delay="770"/>
                                          </p:stCondLst>
                                        </p:cTn>
                                        <p:tgtEl>
                                          <p:spTgt spid="5">
                                            <p:txEl>
                                              <p:pRg st="1" end="1"/>
                                            </p:txEl>
                                          </p:spTgt>
                                        </p:tgtEl>
                                        <p:attrNameLst>
                                          <p:attrName>ppt_x</p:attrName>
                                        </p:attrNameLst>
                                      </p:cBhvr>
                                    </p:anim>
                                    <p:set>
                                      <p:cBhvr>
                                        <p:cTn id="22" dur="770" fill="hold"/>
                                        <p:tgtEl>
                                          <p:spTgt spid="5">
                                            <p:txEl>
                                              <p:pRg st="1" end="1"/>
                                            </p:txEl>
                                          </p:spTgt>
                                        </p:tgtEl>
                                        <p:attrNameLst>
                                          <p:attrName>ppt_y</p:attrName>
                                        </p:attrNameLst>
                                      </p:cBhvr>
                                      <p:to>
                                        <p:strVal val="(#ppt_y+0.4)"/>
                                      </p:to>
                                    </p:set>
                                    <p:anim from="(#ppt_y+0.4)" to="(#ppt_y)" calcmode="lin" valueType="num">
                                      <p:cBhvr>
                                        <p:cTn id="23" dur="1230" accel="100000" fill="hold">
                                          <p:stCondLst>
                                            <p:cond delay="770"/>
                                          </p:stCondLst>
                                        </p:cTn>
                                        <p:tgtEl>
                                          <p:spTgt spid="5">
                                            <p:txEl>
                                              <p:pRg st="1" end="1"/>
                                            </p:txEl>
                                          </p:spTgt>
                                        </p:tgtEl>
                                        <p:attrNameLst>
                                          <p:attrName>ppt_y</p:attrName>
                                        </p:attrNameLst>
                                      </p:cBhvr>
                                    </p:anim>
                                  </p:childTnLst>
                                </p:cTn>
                              </p:par>
                            </p:childTnLst>
                          </p:cTn>
                        </p:par>
                        <p:par>
                          <p:cTn id="24" fill="hold">
                            <p:stCondLst>
                              <p:cond delay="4000"/>
                            </p:stCondLst>
                            <p:childTnLst>
                              <p:par>
                                <p:cTn id="25" presetID="51" presetClass="entr" presetSubtype="0" fill="hold" nodeType="after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770" decel="100000"/>
                                        <p:tgtEl>
                                          <p:spTgt spid="5">
                                            <p:txEl>
                                              <p:pRg st="2" end="2"/>
                                            </p:txEl>
                                          </p:spTgt>
                                        </p:tgtEl>
                                      </p:cBhvr>
                                    </p:animEffect>
                                    <p:animScale>
                                      <p:cBhvr>
                                        <p:cTn id="28" dur="770" decel="100000"/>
                                        <p:tgtEl>
                                          <p:spTgt spid="5">
                                            <p:txEl>
                                              <p:pRg st="2" end="2"/>
                                            </p:txEl>
                                          </p:spTgt>
                                        </p:tgtEl>
                                      </p:cBhvr>
                                      <p:from x="10000" y="10000"/>
                                      <p:to x="200000" y="450000"/>
                                    </p:animScale>
                                    <p:animScale>
                                      <p:cBhvr>
                                        <p:cTn id="29" dur="1230" accel="100000" fill="hold">
                                          <p:stCondLst>
                                            <p:cond delay="770"/>
                                          </p:stCondLst>
                                        </p:cTn>
                                        <p:tgtEl>
                                          <p:spTgt spid="5">
                                            <p:txEl>
                                              <p:pRg st="2" end="2"/>
                                            </p:txEl>
                                          </p:spTgt>
                                        </p:tgtEl>
                                      </p:cBhvr>
                                      <p:from x="200000" y="450000"/>
                                      <p:to x="100000" y="100000"/>
                                    </p:animScale>
                                    <p:set>
                                      <p:cBhvr>
                                        <p:cTn id="30" dur="770" fill="hold"/>
                                        <p:tgtEl>
                                          <p:spTgt spid="5">
                                            <p:txEl>
                                              <p:pRg st="2" end="2"/>
                                            </p:txEl>
                                          </p:spTgt>
                                        </p:tgtEl>
                                        <p:attrNameLst>
                                          <p:attrName>ppt_x</p:attrName>
                                        </p:attrNameLst>
                                      </p:cBhvr>
                                      <p:to>
                                        <p:strVal val="(0.5)"/>
                                      </p:to>
                                    </p:set>
                                    <p:anim from="(0.5)" to="(#ppt_x)" calcmode="lin" valueType="num">
                                      <p:cBhvr>
                                        <p:cTn id="31" dur="1230" accel="100000" fill="hold">
                                          <p:stCondLst>
                                            <p:cond delay="770"/>
                                          </p:stCondLst>
                                        </p:cTn>
                                        <p:tgtEl>
                                          <p:spTgt spid="5">
                                            <p:txEl>
                                              <p:pRg st="2" end="2"/>
                                            </p:txEl>
                                          </p:spTgt>
                                        </p:tgtEl>
                                        <p:attrNameLst>
                                          <p:attrName>ppt_x</p:attrName>
                                        </p:attrNameLst>
                                      </p:cBhvr>
                                    </p:anim>
                                    <p:set>
                                      <p:cBhvr>
                                        <p:cTn id="32" dur="770" fill="hold"/>
                                        <p:tgtEl>
                                          <p:spTgt spid="5">
                                            <p:txEl>
                                              <p:pRg st="2" end="2"/>
                                            </p:txEl>
                                          </p:spTgt>
                                        </p:tgtEl>
                                        <p:attrNameLst>
                                          <p:attrName>ppt_y</p:attrName>
                                        </p:attrNameLst>
                                      </p:cBhvr>
                                      <p:to>
                                        <p:strVal val="(#ppt_y+0.4)"/>
                                      </p:to>
                                    </p:set>
                                    <p:anim from="(#ppt_y+0.4)" to="(#ppt_y)" calcmode="lin" valueType="num">
                                      <p:cBhvr>
                                        <p:cTn id="33" dur="1230" accel="100000" fill="hold">
                                          <p:stCondLst>
                                            <p:cond delay="770"/>
                                          </p:stCondLst>
                                        </p:cTn>
                                        <p:tgtEl>
                                          <p:spTgt spid="5">
                                            <p:txEl>
                                              <p:pRg st="2" end="2"/>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5" name="Rectangle 4"/>
          <p:cNvSpPr/>
          <p:nvPr/>
        </p:nvSpPr>
        <p:spPr>
          <a:xfrm>
            <a:off x="0" y="685800"/>
            <a:ext cx="9144000" cy="5078313"/>
          </a:xfrm>
          <a:prstGeom prst="rect">
            <a:avLst/>
          </a:prstGeom>
          <a:noFill/>
        </p:spPr>
        <p:txBody>
          <a:bodyPr wrap="square" lIns="91440" tIns="45720" rIns="91440" bIns="45720">
            <a:spAutoFit/>
          </a:bodyPr>
          <a:lstStyle/>
          <a:p>
            <a:pPr algn="ctr"/>
            <a:r>
              <a:rPr lang="en-US"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The design of the Atlantic salmon helps them swim fast to allow them to get away from predators quickly. It also allows them to be good predators themselves.</a:t>
            </a: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6600" b="1" dirty="0" err="1" smtClean="0"/>
              <a:t>Osmolarity</a:t>
            </a:r>
            <a:endParaRPr lang="en-US" sz="6600" b="1" dirty="0"/>
          </a:p>
        </p:txBody>
      </p:sp>
      <p:sp>
        <p:nvSpPr>
          <p:cNvPr id="4" name="TextBox 3"/>
          <p:cNvSpPr txBox="1"/>
          <p:nvPr/>
        </p:nvSpPr>
        <p:spPr>
          <a:xfrm>
            <a:off x="0" y="3810000"/>
            <a:ext cx="8534400" cy="3385542"/>
          </a:xfrm>
          <a:prstGeom prst="rect">
            <a:avLst/>
          </a:prstGeom>
          <a:noFill/>
        </p:spPr>
        <p:txBody>
          <a:bodyPr wrap="square" rtlCol="0">
            <a:spAutoFit/>
          </a:bodyPr>
          <a:lstStyle/>
          <a:p>
            <a:pPr>
              <a:buFont typeface="Arial" pitchFamily="34" charset="0"/>
              <a:buChar char="•"/>
            </a:pPr>
            <a:r>
              <a:rPr lang="en-US" sz="2800" b="1" dirty="0" smtClean="0">
                <a:solidFill>
                  <a:schemeClr val="bg1"/>
                </a:solidFill>
              </a:rPr>
              <a:t>The gills act as a gate. They are able to get the oxygen from water in and diffuse the salt out. This means the salmon’s gills are very efficient at dissolving oxygen. The mouth of the salmon also allows the water to glide over the gills, making them even more efficient.</a:t>
            </a:r>
          </a:p>
          <a:p>
            <a:endParaRPr lang="en-US" b="1" dirty="0" smtClean="0">
              <a:solidFill>
                <a:schemeClr val="bg1"/>
              </a:solidFill>
            </a:endParaRPr>
          </a:p>
          <a:p>
            <a:pPr>
              <a:buFont typeface="Arial" pitchFamily="34" charset="0"/>
              <a:buChar char="•"/>
            </a:pPr>
            <a:endParaRPr lang="en-CA" sz="2800" dirty="0" smtClean="0"/>
          </a:p>
          <a:p>
            <a:endParaRPr lang="en-US" sz="2800" dirty="0"/>
          </a:p>
        </p:txBody>
      </p:sp>
      <p:sp>
        <p:nvSpPr>
          <p:cNvPr id="8" name="TextBox 7"/>
          <p:cNvSpPr txBox="1"/>
          <p:nvPr/>
        </p:nvSpPr>
        <p:spPr>
          <a:xfrm>
            <a:off x="0" y="2819400"/>
            <a:ext cx="8153400" cy="954107"/>
          </a:xfrm>
          <a:prstGeom prst="rect">
            <a:avLst/>
          </a:prstGeom>
          <a:noFill/>
        </p:spPr>
        <p:txBody>
          <a:bodyPr wrap="square" rtlCol="0">
            <a:spAutoFit/>
          </a:bodyPr>
          <a:lstStyle/>
          <a:p>
            <a:pPr>
              <a:buFont typeface="Arial" pitchFamily="34" charset="0"/>
              <a:buChar char="•"/>
            </a:pPr>
            <a:r>
              <a:rPr lang="en-US" sz="2800" b="1" dirty="0" smtClean="0">
                <a:solidFill>
                  <a:schemeClr val="bg1"/>
                </a:solidFill>
              </a:rPr>
              <a:t> Salmon have the ability to filter the salt water in their gills without absorbing it into the blood stream. </a:t>
            </a:r>
            <a:endParaRPr lang="en-CA" sz="2800" dirty="0"/>
          </a:p>
        </p:txBody>
      </p:sp>
      <p:sp>
        <p:nvSpPr>
          <p:cNvPr id="9" name="TextBox 8"/>
          <p:cNvSpPr txBox="1"/>
          <p:nvPr/>
        </p:nvSpPr>
        <p:spPr>
          <a:xfrm>
            <a:off x="0" y="1066800"/>
            <a:ext cx="9144000" cy="2092881"/>
          </a:xfrm>
          <a:prstGeom prst="rect">
            <a:avLst/>
          </a:prstGeom>
          <a:noFill/>
        </p:spPr>
        <p:txBody>
          <a:bodyPr wrap="square" rtlCol="0">
            <a:spAutoFit/>
          </a:bodyPr>
          <a:lstStyle/>
          <a:p>
            <a:pPr>
              <a:buFont typeface="Arial" pitchFamily="34" charset="0"/>
              <a:buChar char="•"/>
            </a:pPr>
            <a:r>
              <a:rPr lang="en-US" sz="2800" dirty="0" smtClean="0"/>
              <a:t> “</a:t>
            </a:r>
            <a:r>
              <a:rPr lang="en-US" sz="2800" dirty="0" err="1" smtClean="0"/>
              <a:t>Osmolarity</a:t>
            </a:r>
            <a:r>
              <a:rPr lang="en-US" sz="2800" dirty="0" smtClean="0"/>
              <a:t> is the measure of solute concentration, defined as the number of </a:t>
            </a:r>
            <a:r>
              <a:rPr lang="en-US" sz="2800" dirty="0" err="1" smtClean="0"/>
              <a:t>osmoles</a:t>
            </a:r>
            <a:r>
              <a:rPr lang="en-US" sz="2800" dirty="0" smtClean="0"/>
              <a:t> (</a:t>
            </a:r>
            <a:r>
              <a:rPr lang="en-US" sz="2800" dirty="0" err="1" smtClean="0"/>
              <a:t>Osm</a:t>
            </a:r>
            <a:r>
              <a:rPr lang="en-US" sz="2800" dirty="0" smtClean="0"/>
              <a:t>) of solute per </a:t>
            </a:r>
            <a:r>
              <a:rPr lang="en-US" sz="2800" dirty="0" err="1" smtClean="0"/>
              <a:t>litre</a:t>
            </a:r>
            <a:r>
              <a:rPr lang="en-US" sz="2800" dirty="0" smtClean="0"/>
              <a:t> (L) of solution (</a:t>
            </a:r>
            <a:r>
              <a:rPr lang="en-US" sz="2800" dirty="0" err="1" smtClean="0"/>
              <a:t>osmol</a:t>
            </a:r>
            <a:r>
              <a:rPr lang="en-US" sz="2800" dirty="0" smtClean="0"/>
              <a:t>/L or </a:t>
            </a:r>
            <a:r>
              <a:rPr lang="en-US" sz="2800" dirty="0" err="1" smtClean="0"/>
              <a:t>Osm</a:t>
            </a:r>
            <a:r>
              <a:rPr lang="en-US" sz="2800" dirty="0" smtClean="0"/>
              <a:t>/L)” (</a:t>
            </a:r>
            <a:r>
              <a:rPr lang="en-US" sz="2800" b="1" dirty="0" smtClean="0"/>
              <a:t>http://en.wikipedia.org/wiki/Osmolarity).</a:t>
            </a:r>
            <a:endParaRPr lang="en-US" sz="2800"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1000" fill="hold"/>
                                        <p:tgtEl>
                                          <p:spTgt spid="9">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9">
                                            <p:txEl>
                                              <p:pRg st="0" end="0"/>
                                            </p:txEl>
                                          </p:spTgt>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strVal val="#ppt_w+.3"/>
                                          </p:val>
                                        </p:tav>
                                        <p:tav tm="100000">
                                          <p:val>
                                            <p:strVal val="#ppt_w"/>
                                          </p:val>
                                        </p:tav>
                                      </p:tavLst>
                                    </p:anim>
                                    <p:anim calcmode="lin" valueType="num">
                                      <p:cBhvr>
                                        <p:cTn id="14" dur="1000" fill="hold"/>
                                        <p:tgtEl>
                                          <p:spTgt spid="8"/>
                                        </p:tgtEl>
                                        <p:attrNameLst>
                                          <p:attrName>ppt_h</p:attrName>
                                        </p:attrNameLst>
                                      </p:cBhvr>
                                      <p:tavLst>
                                        <p:tav tm="0">
                                          <p:val>
                                            <p:strVal val="#ppt_h"/>
                                          </p:val>
                                        </p:tav>
                                        <p:tav tm="100000">
                                          <p:val>
                                            <p:strVal val="#ppt_h"/>
                                          </p:val>
                                        </p:tav>
                                      </p:tavLst>
                                    </p:anim>
                                    <p:animEffect transition="in" filter="fade">
                                      <p:cBhvr>
                                        <p:cTn id="15" dur="1000"/>
                                        <p:tgtEl>
                                          <p:spTgt spid="8"/>
                                        </p:tgtEl>
                                      </p:cBhvr>
                                    </p:animEffect>
                                  </p:childTnLst>
                                </p:cTn>
                              </p:par>
                            </p:childTnLst>
                          </p:cTn>
                        </p:par>
                        <p:par>
                          <p:cTn id="16" fill="hold">
                            <p:stCondLst>
                              <p:cond delay="2000"/>
                            </p:stCondLst>
                            <p:childTnLst>
                              <p:par>
                                <p:cTn id="17" presetID="50" presetClass="entr" presetSubtype="0" decel="10000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strVal val="#ppt_w+.3"/>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Effect transition="in" filter="fade">
                                      <p:cBhvr>
                                        <p:cTn id="2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986528"/>
          </a:xfrm>
          <a:prstGeom prst="rect">
            <a:avLst/>
          </a:prstGeom>
        </p:spPr>
        <p:txBody>
          <a:bodyPr wrap="square">
            <a:spAutoFit/>
          </a:bodyPr>
          <a:lstStyle/>
          <a:p>
            <a:r>
              <a:rPr lang="en-US" sz="2800" dirty="0" smtClean="0">
                <a:ln w="3175">
                  <a:solidFill>
                    <a:schemeClr val="bg1">
                      <a:lumMod val="95000"/>
                    </a:schemeClr>
                  </a:solidFill>
                </a:ln>
                <a:solidFill>
                  <a:schemeClr val="bg2">
                    <a:lumMod val="50000"/>
                  </a:schemeClr>
                </a:solidFill>
              </a:rPr>
              <a:t>Since many different types of fish have to travel from salt water to fresh water and vice </a:t>
            </a:r>
            <a:r>
              <a:rPr lang="en-US" sz="2800" dirty="0" err="1" smtClean="0">
                <a:ln w="3175">
                  <a:solidFill>
                    <a:schemeClr val="bg1">
                      <a:lumMod val="95000"/>
                    </a:schemeClr>
                  </a:solidFill>
                </a:ln>
                <a:solidFill>
                  <a:schemeClr val="bg2">
                    <a:lumMod val="50000"/>
                  </a:schemeClr>
                </a:solidFill>
              </a:rPr>
              <a:t>verca</a:t>
            </a:r>
            <a:r>
              <a:rPr lang="en-US" sz="2800" dirty="0" smtClean="0">
                <a:ln w="3175">
                  <a:solidFill>
                    <a:schemeClr val="bg1">
                      <a:lumMod val="95000"/>
                    </a:schemeClr>
                  </a:solidFill>
                </a:ln>
                <a:solidFill>
                  <a:schemeClr val="bg2">
                    <a:lumMod val="50000"/>
                  </a:schemeClr>
                </a:solidFill>
              </a:rPr>
              <a:t>, the fish have become great </a:t>
            </a:r>
            <a:r>
              <a:rPr lang="en-US" sz="2800" dirty="0" err="1" smtClean="0">
                <a:ln w="3175">
                  <a:solidFill>
                    <a:schemeClr val="bg1">
                      <a:lumMod val="95000"/>
                    </a:schemeClr>
                  </a:solidFill>
                </a:ln>
                <a:solidFill>
                  <a:schemeClr val="bg2">
                    <a:lumMod val="50000"/>
                  </a:schemeClr>
                </a:solidFill>
              </a:rPr>
              <a:t>osmoregulators</a:t>
            </a:r>
            <a:r>
              <a:rPr lang="en-US" sz="2800" dirty="0" smtClean="0">
                <a:ln w="3175">
                  <a:solidFill>
                    <a:schemeClr val="bg1">
                      <a:lumMod val="95000"/>
                    </a:schemeClr>
                  </a:solidFill>
                </a:ln>
                <a:solidFill>
                  <a:schemeClr val="bg2">
                    <a:lumMod val="50000"/>
                  </a:schemeClr>
                </a:solidFill>
              </a:rPr>
              <a:t>. </a:t>
            </a:r>
            <a:r>
              <a:rPr lang="en-US" sz="2800" u="sng" dirty="0" err="1" smtClean="0">
                <a:ln w="3175">
                  <a:solidFill>
                    <a:schemeClr val="bg1">
                      <a:lumMod val="95000"/>
                    </a:schemeClr>
                  </a:solidFill>
                </a:ln>
                <a:solidFill>
                  <a:schemeClr val="bg2">
                    <a:lumMod val="50000"/>
                  </a:schemeClr>
                </a:solidFill>
              </a:rPr>
              <a:t>Osmoregularity</a:t>
            </a:r>
            <a:r>
              <a:rPr lang="en-US" sz="2800" dirty="0" smtClean="0">
                <a:ln w="3175">
                  <a:solidFill>
                    <a:schemeClr val="bg1">
                      <a:lumMod val="95000"/>
                    </a:schemeClr>
                  </a:solidFill>
                </a:ln>
                <a:solidFill>
                  <a:schemeClr val="bg2">
                    <a:lumMod val="50000"/>
                  </a:schemeClr>
                </a:solidFill>
              </a:rPr>
              <a:t> is when a fish is able to control the level of water and mineral salts in its blood. All fish, including the Atlantic Salmon, that have to travel from fresh water to salt water have to go through this process. Even though the fish never have </a:t>
            </a:r>
            <a:r>
              <a:rPr lang="en-US" sz="2800" dirty="0" err="1" smtClean="0">
                <a:ln w="3175">
                  <a:solidFill>
                    <a:schemeClr val="bg1">
                      <a:lumMod val="95000"/>
                    </a:schemeClr>
                  </a:solidFill>
                </a:ln>
                <a:solidFill>
                  <a:schemeClr val="bg2">
                    <a:lumMod val="50000"/>
                  </a:schemeClr>
                </a:solidFill>
              </a:rPr>
              <a:t>equillibrium</a:t>
            </a:r>
            <a:r>
              <a:rPr lang="en-US" sz="2800" dirty="0" smtClean="0">
                <a:ln w="3175">
                  <a:solidFill>
                    <a:schemeClr val="bg1">
                      <a:lumMod val="95000"/>
                    </a:schemeClr>
                  </a:solidFill>
                </a:ln>
                <a:solidFill>
                  <a:schemeClr val="bg2">
                    <a:lumMod val="50000"/>
                  </a:schemeClr>
                </a:solidFill>
              </a:rPr>
              <a:t> between themselves and water around them, this process is very helpful. If the fish were unable to do this, they could die in a very short time because the high levels of salt in their bodies would be much greater than normal. The Salmon could suffer from dehydration, killing them also. In fresh water, salmon have the opposite problem. When the salt concentration is too low outside the body, the salmon can suffer from things like salt loss (when they don’t have enough salt in their systems). </a:t>
            </a:r>
            <a:endParaRPr lang="en-CA" sz="2800" dirty="0">
              <a:ln w="3175">
                <a:solidFill>
                  <a:schemeClr val="bg1">
                    <a:lumMod val="95000"/>
                  </a:schemeClr>
                </a:solidFill>
              </a:ln>
              <a:solidFill>
                <a:schemeClr val="bg2">
                  <a:lumMod val="50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nchor="ctr" anchorCtr="0"/>
          <a:lstStyle/>
          <a:p>
            <a:r>
              <a:rPr lang="en-CA" dirty="0" smtClean="0">
                <a:ln w="19050" cmpd="dbl">
                  <a:solidFill>
                    <a:schemeClr val="tx1"/>
                  </a:solidFill>
                </a:ln>
                <a:effectLst>
                  <a:outerShdw blurRad="50800" dist="38100" dir="8100000" algn="tr" rotWithShape="0">
                    <a:prstClr val="black">
                      <a:alpha val="40000"/>
                    </a:prstClr>
                  </a:outerShdw>
                </a:effectLst>
              </a:rPr>
              <a:t>Other Adaptations</a:t>
            </a:r>
            <a:endParaRPr lang="en-CA" dirty="0">
              <a:ln w="19050" cmpd="dbl">
                <a:solidFill>
                  <a:schemeClr val="tx1"/>
                </a:solidFill>
              </a:ln>
              <a:effectLst>
                <a:outerShdw blurRad="50800" dist="38100" dir="8100000" algn="tr" rotWithShape="0">
                  <a:prstClr val="black">
                    <a:alpha val="40000"/>
                  </a:prstClr>
                </a:outerShdw>
              </a:effectLst>
            </a:endParaRPr>
          </a:p>
        </p:txBody>
      </p:sp>
      <p:sp>
        <p:nvSpPr>
          <p:cNvPr id="3" name="Content Placeholder 2"/>
          <p:cNvSpPr>
            <a:spLocks noGrp="1"/>
          </p:cNvSpPr>
          <p:nvPr>
            <p:ph idx="1"/>
          </p:nvPr>
        </p:nvSpPr>
        <p:spPr>
          <a:solidFill>
            <a:schemeClr val="accent2"/>
          </a:solidFill>
        </p:spPr>
        <p:txBody>
          <a:bodyPr>
            <a:normAutofit fontScale="85000" lnSpcReduction="10000"/>
          </a:bodyPr>
          <a:lstStyle/>
          <a:p>
            <a:r>
              <a:rPr lang="en-US" dirty="0" smtClean="0"/>
              <a:t>Salmon have a Swim Bladder, which gives them natural buoyancy in water. </a:t>
            </a:r>
          </a:p>
          <a:p>
            <a:r>
              <a:rPr lang="en-US" dirty="0" smtClean="0"/>
              <a:t>And best of all, their vision is spectacular. They have polarized vision. Polarization is the “phenomenon in which waves of light or other radiation are restricted in direction of vibration”, an example being the sunlight on water. Scientists believe this may be one of the reasons why most Atlantic Salmon can find their way back to the rivers (where they go to reproduce) so easily. Salmon are also able to see considerably far distances in clear water.</a:t>
            </a:r>
            <a:endParaRPr lang="en-CA" dirty="0" smtClean="0"/>
          </a:p>
          <a:p>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71682" name="Picture 2" descr="http://t1.gstatic.com/images?q=tbn:ANd9GcS7EGiImEOz6A0BjSoByf8qaS21N5w50P0d8wKUM6MMQLWq6ieHzw"/>
          <p:cNvPicPr>
            <a:picLocks noChangeAspect="1" noChangeArrowheads="1"/>
          </p:cNvPicPr>
          <p:nvPr/>
        </p:nvPicPr>
        <p:blipFill>
          <a:blip r:embed="rId3" cstate="print"/>
          <a:srcRect/>
          <a:stretch>
            <a:fillRect/>
          </a:stretch>
        </p:blipFill>
        <p:spPr bwMode="auto">
          <a:xfrm>
            <a:off x="5562600" y="4114800"/>
            <a:ext cx="2971801" cy="2377442"/>
          </a:xfrm>
          <a:prstGeom prst="rect">
            <a:avLst/>
          </a:prstGeom>
          <a:noFill/>
        </p:spPr>
      </p:pic>
      <p:sp>
        <p:nvSpPr>
          <p:cNvPr id="1026" name="Rectangle 2"/>
          <p:cNvSpPr>
            <a:spLocks noChangeArrowheads="1"/>
          </p:cNvSpPr>
          <p:nvPr/>
        </p:nvSpPr>
        <p:spPr bwMode="auto">
          <a:xfrm>
            <a:off x="0" y="0"/>
            <a:ext cx="8000999"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	The two main branches that salmon return to are the Northwest branch and the Southwest branch. Both branches flow into the Gulf of St Lawrence. Salmon travel from the sea</a:t>
            </a:r>
            <a:r>
              <a:rPr kumimoji="0" lang="en-US" sz="3600" b="0" i="0" u="none" strike="noStrike" cap="none" normalizeH="0" dirty="0" smtClean="0">
                <a:ln>
                  <a:noFill/>
                </a:ln>
                <a:solidFill>
                  <a:schemeClr val="bg1"/>
                </a:solidFill>
                <a:effectLst/>
                <a:latin typeface="Arial" pitchFamily="34" charset="0"/>
                <a:ea typeface="Calibri" pitchFamily="34" charset="0"/>
                <a:cs typeface="Arial" pitchFamily="34" charset="0"/>
              </a:rPr>
              <a:t> </a:t>
            </a:r>
            <a:r>
              <a:rPr kumimoji="0" lang="en-US" sz="3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to the river to spawn. The</a:t>
            </a:r>
            <a:r>
              <a:rPr kumimoji="0" lang="en-US" sz="3600" b="0" i="0" u="none" strike="noStrike" cap="none" normalizeH="0" dirty="0" smtClean="0">
                <a:ln>
                  <a:noFill/>
                </a:ln>
                <a:solidFill>
                  <a:schemeClr val="bg1"/>
                </a:solidFill>
                <a:effectLst/>
                <a:latin typeface="Arial" pitchFamily="34" charset="0"/>
                <a:ea typeface="Calibri" pitchFamily="34" charset="0"/>
                <a:cs typeface="Arial" pitchFamily="34" charset="0"/>
              </a:rPr>
              <a:t> barrier we are focusing on is the </a:t>
            </a:r>
            <a:r>
              <a:rPr kumimoji="0" lang="en-US" sz="3600" b="0" i="0" u="sng" strike="noStrike" cap="none" normalizeH="0" dirty="0" smtClean="0">
                <a:ln>
                  <a:noFill/>
                </a:ln>
                <a:solidFill>
                  <a:schemeClr val="bg1"/>
                </a:solidFill>
                <a:effectLst/>
                <a:latin typeface="Arial" pitchFamily="34" charset="0"/>
                <a:ea typeface="Calibri" pitchFamily="34" charset="0"/>
                <a:cs typeface="Arial" pitchFamily="34" charset="0"/>
              </a:rPr>
              <a:t>Northwest Barrier.</a:t>
            </a:r>
            <a:endParaRPr kumimoji="0" lang="en-US" sz="6600" b="0" i="0" u="sng"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71682"/>
                                        </p:tgtEl>
                                        <p:attrNameLst>
                                          <p:attrName>style.visibility</p:attrName>
                                        </p:attrNameLst>
                                      </p:cBhvr>
                                      <p:to>
                                        <p:strVal val="visible"/>
                                      </p:to>
                                    </p:set>
                                    <p:animEffect transition="in" filter="wipe(down)">
                                      <p:cBhvr>
                                        <p:cTn id="7" dur="580">
                                          <p:stCondLst>
                                            <p:cond delay="0"/>
                                          </p:stCondLst>
                                        </p:cTn>
                                        <p:tgtEl>
                                          <p:spTgt spid="71682"/>
                                        </p:tgtEl>
                                      </p:cBhvr>
                                    </p:animEffect>
                                    <p:anim calcmode="lin" valueType="num">
                                      <p:cBhvr>
                                        <p:cTn id="8" dur="1822" tmFilter="0,0; 0.14,0.36; 0.43,0.73; 0.71,0.91; 1.0,1.0">
                                          <p:stCondLst>
                                            <p:cond delay="0"/>
                                          </p:stCondLst>
                                        </p:cTn>
                                        <p:tgtEl>
                                          <p:spTgt spid="7168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168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168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168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1682"/>
                                        </p:tgtEl>
                                        <p:attrNameLst>
                                          <p:attrName>ppt_y</p:attrName>
                                        </p:attrNameLst>
                                      </p:cBhvr>
                                      <p:tavLst>
                                        <p:tav tm="0" fmla="#ppt_y-sin(pi*$)/81">
                                          <p:val>
                                            <p:fltVal val="0"/>
                                          </p:val>
                                        </p:tav>
                                        <p:tav tm="100000">
                                          <p:val>
                                            <p:fltVal val="1"/>
                                          </p:val>
                                        </p:tav>
                                      </p:tavLst>
                                    </p:anim>
                                    <p:animScale>
                                      <p:cBhvr>
                                        <p:cTn id="13" dur="26">
                                          <p:stCondLst>
                                            <p:cond delay="650"/>
                                          </p:stCondLst>
                                        </p:cTn>
                                        <p:tgtEl>
                                          <p:spTgt spid="71682"/>
                                        </p:tgtEl>
                                      </p:cBhvr>
                                      <p:to x="100000" y="60000"/>
                                    </p:animScale>
                                    <p:animScale>
                                      <p:cBhvr>
                                        <p:cTn id="14" dur="166" decel="50000">
                                          <p:stCondLst>
                                            <p:cond delay="676"/>
                                          </p:stCondLst>
                                        </p:cTn>
                                        <p:tgtEl>
                                          <p:spTgt spid="71682"/>
                                        </p:tgtEl>
                                      </p:cBhvr>
                                      <p:to x="100000" y="100000"/>
                                    </p:animScale>
                                    <p:animScale>
                                      <p:cBhvr>
                                        <p:cTn id="15" dur="26">
                                          <p:stCondLst>
                                            <p:cond delay="1312"/>
                                          </p:stCondLst>
                                        </p:cTn>
                                        <p:tgtEl>
                                          <p:spTgt spid="71682"/>
                                        </p:tgtEl>
                                      </p:cBhvr>
                                      <p:to x="100000" y="80000"/>
                                    </p:animScale>
                                    <p:animScale>
                                      <p:cBhvr>
                                        <p:cTn id="16" dur="166" decel="50000">
                                          <p:stCondLst>
                                            <p:cond delay="1338"/>
                                          </p:stCondLst>
                                        </p:cTn>
                                        <p:tgtEl>
                                          <p:spTgt spid="71682"/>
                                        </p:tgtEl>
                                      </p:cBhvr>
                                      <p:to x="100000" y="100000"/>
                                    </p:animScale>
                                    <p:animScale>
                                      <p:cBhvr>
                                        <p:cTn id="17" dur="26">
                                          <p:stCondLst>
                                            <p:cond delay="1642"/>
                                          </p:stCondLst>
                                        </p:cTn>
                                        <p:tgtEl>
                                          <p:spTgt spid="71682"/>
                                        </p:tgtEl>
                                      </p:cBhvr>
                                      <p:to x="100000" y="90000"/>
                                    </p:animScale>
                                    <p:animScale>
                                      <p:cBhvr>
                                        <p:cTn id="18" dur="166" decel="50000">
                                          <p:stCondLst>
                                            <p:cond delay="1668"/>
                                          </p:stCondLst>
                                        </p:cTn>
                                        <p:tgtEl>
                                          <p:spTgt spid="71682"/>
                                        </p:tgtEl>
                                      </p:cBhvr>
                                      <p:to x="100000" y="100000"/>
                                    </p:animScale>
                                    <p:animScale>
                                      <p:cBhvr>
                                        <p:cTn id="19" dur="26">
                                          <p:stCondLst>
                                            <p:cond delay="1808"/>
                                          </p:stCondLst>
                                        </p:cTn>
                                        <p:tgtEl>
                                          <p:spTgt spid="71682"/>
                                        </p:tgtEl>
                                      </p:cBhvr>
                                      <p:to x="100000" y="95000"/>
                                    </p:animScale>
                                    <p:animScale>
                                      <p:cBhvr>
                                        <p:cTn id="20" dur="166" decel="50000">
                                          <p:stCondLst>
                                            <p:cond delay="1834"/>
                                          </p:stCondLst>
                                        </p:cTn>
                                        <p:tgtEl>
                                          <p:spTgt spid="7168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2087463"/>
            <a:ext cx="9144000" cy="4770537"/>
          </a:xfrm>
          <a:prstGeom prst="rect">
            <a:avLst/>
          </a:prstGeom>
          <a:solidFill>
            <a:schemeClr val="tx2"/>
          </a:solidFill>
          <a:ln w="60325" cmpd="dbl">
            <a:solidFill>
              <a:schemeClr val="accent2"/>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2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Atlant</a:t>
            </a:r>
            <a:r>
              <a:rPr lang="en-US" sz="2400" dirty="0" smtClean="0">
                <a:solidFill>
                  <a:schemeClr val="bg1"/>
                </a:solidFill>
                <a:latin typeface="Arial" pitchFamily="34" charset="0"/>
                <a:ea typeface="Calibri" pitchFamily="34" charset="0"/>
                <a:cs typeface="Arial" pitchFamily="34" charset="0"/>
              </a:rPr>
              <a:t>ic s</a:t>
            </a:r>
            <a:r>
              <a:rPr kumimoji="0" lang="en-US" sz="2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almon come in two size groups: small salmon (less than 63cm fork length) and large salmon (greater than 63cm fork length). Small salmon spend one year out at sea before returning to the river to spawn, and large salmon spend 1-3 years at sea before returning. Large salmon can either be</a:t>
            </a:r>
            <a:r>
              <a:rPr kumimoji="0" lang="en-US" sz="2400" b="0" i="0" u="none" strike="noStrike" cap="none" normalizeH="0" dirty="0" smtClean="0">
                <a:ln>
                  <a:noFill/>
                </a:ln>
                <a:solidFill>
                  <a:schemeClr val="bg1"/>
                </a:solidFill>
                <a:effectLst/>
                <a:latin typeface="Arial" pitchFamily="34" charset="0"/>
                <a:ea typeface="Calibri" pitchFamily="34" charset="0"/>
                <a:cs typeface="Arial" pitchFamily="34" charset="0"/>
              </a:rPr>
              <a:t> returning for the first time or they may have returned the year before</a:t>
            </a:r>
            <a:r>
              <a:rPr kumimoji="0" lang="en-US" sz="2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	It is not possible to count every single salmon that returns to the </a:t>
            </a:r>
            <a:r>
              <a:rPr kumimoji="0" lang="en-US" sz="2400" b="0" i="0" u="none" strike="noStrike" cap="none" normalizeH="0" baseline="0" dirty="0" err="1" smtClean="0">
                <a:ln>
                  <a:noFill/>
                </a:ln>
                <a:solidFill>
                  <a:schemeClr val="bg1"/>
                </a:solidFill>
                <a:effectLst/>
                <a:latin typeface="Arial" pitchFamily="34" charset="0"/>
                <a:ea typeface="Calibri" pitchFamily="34" charset="0"/>
                <a:cs typeface="Arial" pitchFamily="34" charset="0"/>
              </a:rPr>
              <a:t>Miramichi</a:t>
            </a:r>
            <a:r>
              <a:rPr kumimoji="0" lang="en-US" sz="2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 river, so salmon counts are not completely accurate. They estimate numbers of salmon, and they depend on </a:t>
            </a:r>
            <a:r>
              <a:rPr kumimoji="0" lang="en-US" sz="2400" b="0" i="0" u="none" strike="noStrike" cap="none" normalizeH="0" baseline="0" dirty="0" smtClean="0">
                <a:ln>
                  <a:noFill/>
                </a:ln>
                <a:solidFill>
                  <a:schemeClr val="bg1"/>
                </a:solidFill>
                <a:effectLst/>
                <a:latin typeface="Calibri"/>
                <a:ea typeface="Calibri" pitchFamily="34" charset="0"/>
                <a:cs typeface="Arial" pitchFamily="34" charset="0"/>
              </a:rPr>
              <a:t>“</a:t>
            </a:r>
            <a:r>
              <a:rPr kumimoji="0" lang="en-US" sz="2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mark and recapture methods</a:t>
            </a:r>
            <a:r>
              <a:rPr kumimoji="0" lang="en-US" sz="2400" b="0" i="0" u="none" strike="noStrike" cap="none" normalizeH="0" baseline="0" dirty="0" smtClean="0">
                <a:ln>
                  <a:noFill/>
                </a:ln>
                <a:solidFill>
                  <a:schemeClr val="bg1"/>
                </a:solidFill>
                <a:effectLst/>
                <a:latin typeface="Calibri"/>
                <a:ea typeface="Calibri" pitchFamily="34" charset="0"/>
                <a:cs typeface="Arial" pitchFamily="34" charset="0"/>
              </a:rPr>
              <a:t>”</a:t>
            </a:r>
            <a:r>
              <a:rPr kumimoji="0" lang="en-US" sz="2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 to get count returning salmon. They record the sizes of the returning salmon as well. </a:t>
            </a:r>
            <a:endParaRPr kumimoji="0" lang="en-US" sz="4800" b="0" i="0" u="none" strike="noStrike" cap="none" normalizeH="0" baseline="0" dirty="0" smtClean="0">
              <a:ln>
                <a:noFill/>
              </a:ln>
              <a:solidFill>
                <a:schemeClr val="bg1"/>
              </a:solidFill>
              <a:effectLst/>
              <a:latin typeface="Arial" pitchFamily="34" charset="0"/>
              <a:cs typeface="Arial" pitchFamily="34" charset="0"/>
            </a:endParaRPr>
          </a:p>
        </p:txBody>
      </p:sp>
      <p:sp>
        <p:nvSpPr>
          <p:cNvPr id="4" name="Rectangle 3"/>
          <p:cNvSpPr/>
          <p:nvPr/>
        </p:nvSpPr>
        <p:spPr>
          <a:xfrm>
            <a:off x="457200" y="0"/>
            <a:ext cx="7984644" cy="175432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Size Groups and Returning Salmon</a:t>
            </a:r>
            <a:endParaRPr lang="en-US" sz="5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6145">
                                            <p:txEl>
                                              <p:pRg st="0" end="0"/>
                                            </p:txEl>
                                          </p:spTgt>
                                        </p:tgtEl>
                                        <p:attrNameLst>
                                          <p:attrName>style.visibility</p:attrName>
                                        </p:attrNameLst>
                                      </p:cBhvr>
                                      <p:to>
                                        <p:strVal val="visible"/>
                                      </p:to>
                                    </p:set>
                                    <p:anim calcmode="lin" valueType="num">
                                      <p:cBhvr>
                                        <p:cTn id="7" dur="1000" fill="hold"/>
                                        <p:tgtEl>
                                          <p:spTgt spid="6145">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614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145">
                                            <p:txEl>
                                              <p:pRg st="0" end="0"/>
                                            </p:txEl>
                                          </p:spTgt>
                                        </p:tgtEl>
                                      </p:cBhvr>
                                    </p:animEffect>
                                  </p:childTnLst>
                                </p:cTn>
                              </p:par>
                            </p:childTnLst>
                          </p:cTn>
                        </p:par>
                        <p:par>
                          <p:cTn id="10" fill="hold">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6145">
                                            <p:txEl>
                                              <p:pRg st="2" end="2"/>
                                            </p:txEl>
                                          </p:spTgt>
                                        </p:tgtEl>
                                        <p:attrNameLst>
                                          <p:attrName>style.visibility</p:attrName>
                                        </p:attrNameLst>
                                      </p:cBhvr>
                                      <p:to>
                                        <p:strVal val="visible"/>
                                      </p:to>
                                    </p:set>
                                    <p:anim calcmode="lin" valueType="num">
                                      <p:cBhvr>
                                        <p:cTn id="13" dur="1000" fill="hold"/>
                                        <p:tgtEl>
                                          <p:spTgt spid="6145">
                                            <p:txEl>
                                              <p:pRg st="2" end="2"/>
                                            </p:txEl>
                                          </p:spTgt>
                                        </p:tgtEl>
                                        <p:attrNameLst>
                                          <p:attrName>ppt_w</p:attrName>
                                        </p:attrNameLst>
                                      </p:cBhvr>
                                      <p:tavLst>
                                        <p:tav tm="0">
                                          <p:val>
                                            <p:strVal val="#ppt_w+.3"/>
                                          </p:val>
                                        </p:tav>
                                        <p:tav tm="100000">
                                          <p:val>
                                            <p:strVal val="#ppt_w"/>
                                          </p:val>
                                        </p:tav>
                                      </p:tavLst>
                                    </p:anim>
                                    <p:anim calcmode="lin" valueType="num">
                                      <p:cBhvr>
                                        <p:cTn id="14" dur="1000" fill="hold"/>
                                        <p:tgtEl>
                                          <p:spTgt spid="6145">
                                            <p:txEl>
                                              <p:pRg st="2" end="2"/>
                                            </p:txEl>
                                          </p:spTgt>
                                        </p:tgtEl>
                                        <p:attrNameLst>
                                          <p:attrName>ppt_h</p:attrName>
                                        </p:attrNameLst>
                                      </p:cBhvr>
                                      <p:tavLst>
                                        <p:tav tm="0">
                                          <p:val>
                                            <p:strVal val="#ppt_h"/>
                                          </p:val>
                                        </p:tav>
                                        <p:tav tm="100000">
                                          <p:val>
                                            <p:strVal val="#ppt_h"/>
                                          </p:val>
                                        </p:tav>
                                      </p:tavLst>
                                    </p:anim>
                                    <p:animEffect transition="in" filter="fade">
                                      <p:cBhvr>
                                        <p:cTn id="15" dur="1000"/>
                                        <p:tgtEl>
                                          <p:spTgt spid="614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4" name="Rectangle 3"/>
          <p:cNvSpPr/>
          <p:nvPr/>
        </p:nvSpPr>
        <p:spPr>
          <a:xfrm>
            <a:off x="0" y="0"/>
            <a:ext cx="7543800" cy="1862048"/>
          </a:xfrm>
          <a:prstGeom prst="rect">
            <a:avLst/>
          </a:prstGeom>
          <a:solidFill>
            <a:schemeClr val="accent4">
              <a:lumMod val="20000"/>
              <a:lumOff val="80000"/>
            </a:schemeClr>
          </a:solidFill>
          <a:ln w="107950" cmpd="tri">
            <a:solidFill>
              <a:srgbClr val="002060"/>
            </a:solidFill>
          </a:ln>
        </p:spPr>
        <p:txBody>
          <a:bodyPr wrap="square" lIns="91440" tIns="45720" rIns="91440" bIns="45720">
            <a:spAutoFit/>
          </a:bodyPr>
          <a:lstStyle/>
          <a:p>
            <a:pPr algn="ctr"/>
            <a:r>
              <a:rPr lang="en-US" sz="115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Lifecycle</a:t>
            </a:r>
            <a:endParaRPr lang="en-US" sz="115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3" name="Picture 4" descr="http://www.nasco.int/images/lifecycle680x512.jpg"/>
          <p:cNvPicPr>
            <a:picLocks noChangeAspect="1" noChangeArrowheads="1"/>
          </p:cNvPicPr>
          <p:nvPr/>
        </p:nvPicPr>
        <p:blipFill>
          <a:blip r:embed="rId2" cstate="print"/>
          <a:srcRect/>
          <a:stretch>
            <a:fillRect/>
          </a:stretch>
        </p:blipFill>
        <p:spPr bwMode="auto">
          <a:xfrm>
            <a:off x="1676400" y="2133600"/>
            <a:ext cx="5821362" cy="437970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6" name="TextBox 5"/>
          <p:cNvSpPr txBox="1"/>
          <p:nvPr/>
        </p:nvSpPr>
        <p:spPr>
          <a:xfrm>
            <a:off x="304800" y="304800"/>
            <a:ext cx="8458200" cy="1200329"/>
          </a:xfrm>
          <a:prstGeom prst="rect">
            <a:avLst/>
          </a:prstGeom>
          <a:noFill/>
          <a:effectLst>
            <a:glow rad="228600">
              <a:schemeClr val="accent3">
                <a:satMod val="175000"/>
                <a:alpha val="40000"/>
              </a:schemeClr>
            </a:glow>
            <a:softEdge rad="31750"/>
          </a:effectLst>
        </p:spPr>
        <p:txBody>
          <a:bodyPr wrap="square" rtlCol="0">
            <a:spAutoFit/>
          </a:bodyPr>
          <a:lstStyle/>
          <a:p>
            <a:pPr algn="ctr"/>
            <a:r>
              <a:rPr lang="en-US" sz="7200" dirty="0" smtClean="0">
                <a:solidFill>
                  <a:schemeClr val="bg1"/>
                </a:solidFill>
              </a:rPr>
              <a:t>Barriers</a:t>
            </a:r>
            <a:r>
              <a:rPr lang="en-US" sz="6600" dirty="0" smtClean="0">
                <a:solidFill>
                  <a:schemeClr val="bg1"/>
                </a:solidFill>
              </a:rPr>
              <a:t> </a:t>
            </a:r>
            <a:endParaRPr lang="en-US" sz="6600" dirty="0">
              <a:solidFill>
                <a:schemeClr val="bg1"/>
              </a:solidFill>
            </a:endParaRPr>
          </a:p>
        </p:txBody>
      </p:sp>
      <p:sp>
        <p:nvSpPr>
          <p:cNvPr id="8" name="TextBox 7"/>
          <p:cNvSpPr txBox="1"/>
          <p:nvPr/>
        </p:nvSpPr>
        <p:spPr>
          <a:xfrm>
            <a:off x="0" y="2057400"/>
            <a:ext cx="9144000" cy="2062103"/>
          </a:xfrm>
          <a:prstGeom prst="rect">
            <a:avLst/>
          </a:prstGeom>
          <a:noFill/>
        </p:spPr>
        <p:txBody>
          <a:bodyPr wrap="square" rtlCol="0">
            <a:spAutoFit/>
          </a:bodyPr>
          <a:lstStyle/>
          <a:p>
            <a:pPr algn="just"/>
            <a:r>
              <a:rPr lang="en-US" sz="3200" dirty="0" smtClean="0">
                <a:solidFill>
                  <a:schemeClr val="bg1"/>
                </a:solidFill>
              </a:rPr>
              <a:t>	</a:t>
            </a:r>
            <a:r>
              <a:rPr lang="en-US" sz="3200" u="sng" dirty="0" smtClean="0">
                <a:solidFill>
                  <a:schemeClr val="bg1"/>
                </a:solidFill>
              </a:rPr>
              <a:t>Fish barriers are used to prevent fish from swimming to places where they could be put in danger. In </a:t>
            </a:r>
            <a:r>
              <a:rPr lang="en-US" sz="3200" u="sng" dirty="0" err="1" smtClean="0">
                <a:solidFill>
                  <a:schemeClr val="bg1"/>
                </a:solidFill>
              </a:rPr>
              <a:t>Miramichi</a:t>
            </a:r>
            <a:r>
              <a:rPr lang="en-US" sz="3200" u="sng" dirty="0" smtClean="0">
                <a:solidFill>
                  <a:schemeClr val="bg1"/>
                </a:solidFill>
              </a:rPr>
              <a:t>, we use barriers so that salmon can have a safe place to spawn.</a:t>
            </a:r>
          </a:p>
        </p:txBody>
      </p:sp>
      <p:sp>
        <p:nvSpPr>
          <p:cNvPr id="70664" name="AutoShape 8" descr="data:image/jpeg;base64,/9j/4AAQSkZJRgABAQAAAQABAAD/2wCEAAkGBhISEBUUExQVFRUWFxgYFxgUGBkdFxgYGRUZFxwYFxQXHCYeFxkjGhQYIC8iIycpLCwsFh4xNTAtNSYrLCkBCQoKDgwOGg8PGiwkHyUpLCksLCosKiwsLCwpLCksLCwsKSwsKSwpLCwtKSkpKSwsLCkpLCwpLCwsKSksLCwsLP/AABEIALgBEQMBIgACEQEDEQH/xAAcAAABBQEBAQAAAAAAAAAAAAAEAAEDBQYCBwj/xABPEAABAgMFAwgGBgUJBwUAAAABAhEAAyEEBRIxQVFhcQYHEyIygZGhFVSTsdHwFCNCUsHhYpKz0vEXJTRDVXSCorIWM0RFcnODJDVTY8L/xAAaAQACAwEBAAAAAAAAAAAAAAABAgADBAUG/8QALhEAAgIBAwQCAAUDBQAAAAAAAAECEQMSITEEE0FRFCIyYXGB8BWhsQUjQlKR/9oADAMBAAIRAxEAPwD0e47ksv0Szk2aQSZEokmUgkky01Jw1g30JZfVbP7JHwhXJ/Q7L/d5X7NMGAQ6SopnOWp7gnoOy+q2f2SPhC9BWT1Wz+xR8INEPEpEU5ewL0FZPVbP7KX8IXoKyeq2f2SPhBsKBSCpy9gXoGyeq2f2SPhD+gbJ6rZ/ZI+EGwoFDa37AvQNk9Vs/skfCF6Bsnqtn9kj4QbCiUHU/YF6Bsnqtn9kj4QvQNk9Vs/skfCDYUQmp+wL0DZPVbP7JHwhegbJ6rZ/ZI+EHQ0Amp+wL0DZPVbP7JHwhegbJ6rZ/Yo+Ed3neKZEvGp2cJDAklSshTU5DaSBrGeujlhMnWjo+jCUYkDEC+aFFuKizbA53hZSS5HWtq0X3oGyeq2f2SP3YXoGyeq2f2SPhB0NDia37AvQNk9Vs/skfCF6Bsnqtn9kj4QbCiE1MC9A2T1Wz+yR+7C9A2T1Wz+yR+7BsKITUwL0DZPVbP7JHwhegbJ6rZ/ZI+EHQ0QmpgXoGyeq2f2SPhDegrJ6rZ/ZI+EHQohNUgH0FZPVbP7JHwhegbJ6rZ/ZI+EHQmiUgapewH0FZPVbP7JHwhegrJ6rZ/ZI+EHQolE1y9gPoGyeq2f2Uv8AdhegrJ6rZ/ZI/dg6Gg0ga5ewL0FZPVbP7JH7sPLuCyEt9Fs/skfuwZHcntCJSIpyvk+dfoqPup/VTCiWFGbY6utnuF0A/Q7KR6vK/ZpgkTSM4iuT+h2b+7yv2aYInIcRtg9qZxcn4mOmZHRmRHKlRMBElSYFbOQTCCo7hNC2NTGeHBhNDtAGpjPDwoUKEUKHhogRQoeKu+7tmTQkypplrQQQPsKILgLGY1FD9qr6AKKa+uUHXnSJoAlkABbKwprUTgGUEmgdJ1BEZiQJiTMAnpxKISuY6ejCShKQVLTUrY0ZiWyCni3v7lCAhMu3yMEzRSXKWNCaEOlwOqFGmoIjKXdNWmaEOlhhWHxFKcICgpkAuGYsnMRmm6f82Loyo9HuK+iqWmWlKlqBwAlwMKQB0kwkdVy7JzNANsaGMzyZtdlSFFE1K1zCSQkLqH+xKU6wmpqc+DRpQc9oz3a12RdDgrlTewoUPCiwQaFChRAihQoUQgoUKFBAKFChRCChQoRMQA0PEQtKSrCC6q04fxh0zknJQzbMZ7OO6IA7juT2hFDfPLCy2VQRMW6tUy2UpI2qANM+O6HuzllZp1qRJkqxlSVKxBwkMHwsoAlXuhHkitm9x445PdI8XhQmhRXpOrUT3O5f6HZv7vK/ZpgwCA7k/odl/u8r9mmDBGmPBxZ/jY4EdQwh4gBQ8NDwo1jQ8KFEGFChRWco71Nns6pgwhmDqNA+rHtcHFHq8BkLOFFVdvKOVMlylFQSqaVJCa9tOaXy2VyLhs4MttrKAnAnGpasKQ4SMiolSi7AJBNATkwrAtVYQqKa+pRC0qR9IQsgATJCQtGwCbLJYjeQCx7Qq1wNNvy7boouUIs4YzrRNs5NQRNUhJIdmBdJUGdhXKCGzF8ob8tARgtLTZaioBSrLMQqjKopaQAWBbSlXAD5ix2tpjypSlhKgUsknsgMWS7DrAHQ94bcXquX0Qa1onSncicsTVLCSCAJWEdZ83KRUOoMYzkq6ZExc5KZklEs4FhpYSSejUSmhGACoalV8IpnGEvP9yJ+C1uT0pPSUo+plkl5swso1JwpJdQBcHqh6Z6xurjuUyE9ZeNWrDCgE5kJzJO1RJ3x51c9tkWZSStJJDEYTIRmzPMVMKmYuQDSppWPUbBeMucgLlrSoH7qgoDc4hcO/P8AkMlXDCITwoUaBBPCeE0KCEeFDNCiEFChsYdnDs7asGDtscjxh4hBQNarwRLSVKLAU4n7ofU6QLffKOTZEgzSQSCUgByrDoN+XiI8dvrlpOmqmjFhlzFA4QSwIo4BNC3xzjPlzKG3kux4tW72R6vJ5aWdVnVPcgIPWSWxJo4JY9k7R3AmPNuUHOPMmulC1pRiUHTTEkhQSSzEEEgjLQFyHONnWokM5dwa9+yK6bPPh8c4qjmnJAzQjF/U1Em+Z65y1hSisgqLO+IAEkEEM5Dv35iCZHODapHSSwpKipePEoBRQtQSSpJV9rQ5ipbSMxJvNaQyThBoQNQzV84HWoqUS5JVXUHiX0pA1bFMYNsPtF5TJ05a1qKlKdSiWq51ammW6NnzVzP5zlD9CZ/oJjBy5agdANuvCNrzUn+dZX/RM/ZmM6SeWJ2oR7eCV80VMPDQo2ldM9yuX+h2X+7yv2aYNCoDuT+h2b+7yv2aYMjZHg42T8TOhDxyDDwAIeHhoUAI8KGhRBhKBamen8NYz97XnMlIUi0IlKSoEBSVhAVuMuaoMd2MvRo0MV953WuaQUT5ko5EAIXLUH+1KmJIfeG0zhWgo8etd6lM8KAUhSFEqSVZKyBASaOw1740lg5WoSjpTOHSJlEPNSpZ6o7CJbgIBIqpicozfLS1dGsoQFdRSkqwy7OE4hm82QhJAwqSMJFKvEdt5QqmpSSkB0hNMsmNftEkknPPcGy5JaHuGKsvbXylmWhMxUqyCashJVOQqYVoNCGy6Jq0o+HJi8ASOVd7pSEKkfSJRBSEzEhbio6ygcW0O+WUVPJW+Z0hawlQEuY6Jjnqg1YnCy3zNKkEiJ0ctLShaShEpWEkukEOSpziJwuCcxlXSI8iXJYo3wgTHLmTsUyxoQkGqJKpqSzgMpIUSkuoAEgdoCOLttklS1dSXgJGFC8RpiYDqqBcDXbtgW23vMXMVMVLSFLVixk5Kp1k54SGFRXzjm61qM0qUnpR2lJdnqWK8LYQ5YsUnrUaFlU6oP2i6D7wMlw5wKJJZBSqWE1okEmaFFgWUqj7GMbPm6sTEJFtSnUy5RRiU7lsSk9ZgHLCj7ozF52KxLcyULlrZPVZJlJUcNMSppIzUGcglmDRxYbQuyTXVLSpSD1SUqSgkENRBwqrqQRx1L+ruhWe7pDDXvz746ipuW81TJAnTFyilQcGWlaR4zCSa0oODxR2blGFXixnBKSgJCSdcR6pAcYnPaBqA1C76HNJJsGk2MKIrNakzEhaDiScjodHD5jfEsOKKIrXakypalrLJSCT8A+pyA1Jjzu9+WausxBH0lC0lOFsKAlTAqdyWYnIEcRFByw5ZqtUwFOJCEhgnE4L5nIO7AV2RRl6iMNuWaMWBze+yNLaOXEtV4SJyVKEhMoomAgUExllRBqCFJQDm2AtQmFffOYoISZKEB+sSVglsVAEiuJhVxkQ22PKplsJUrL5b8R74HtN4MguTn1W0rnnlFLyzbS9mntYVjcvJouVPLKZbujK0S04QXwa51rXLjrtaKGYrI5vQccveREVmmu76e92ibGkJcnI0/xd/wCirvMU03Lfkp5VrgBmWirVp8PiYGXM+TSHtCSA+WytT4xCqvd8590aYxVFE7vc7SQaknSnvrE8m0BIz1+XiuI2E/hHcpQxB8nq3GGlBNExycZWi56ZvPwbzjV80E173lilETe7qGkZFCHFDhG5/ea6xsOaBIF6yWywTWdnbAdONfGM+NJSN2RylHcBhQoUbKLbPWrRyhRZbvs6nBWLNJworUmUSl2qxMsiL2wWoTZSJiclpCh3jLuy7o8j5wrUsG70JS+Kwy3G2m3TjvgW7eU1rk2QSyolKZiVAE5JSoqKEkZHERTOlGhfkqEtEtjlTwuTbjue3AQ8eeWnnMULOrElKJgDYsYqoAYgEUUCxca1ERDnOlmfZ3UoAOiYRVJdNVAHrZgb3fbGhzjV2Z0j0mHEedXzznNPR9GGOWkKx4g2IkUFQ4wkvvqN8B/ynzQgPhKit+ypglKQzHExBUMjv20reWPsKPUoTRl7k5f2ebKxTlJkrBYgkkFg7pplGmlTQpIUkgggEEagwYzUuBjqM1yqtlolIUs9ALOGGImdjDlnIQGarN45tGleMPy+vmyDEiYhUyckdVJ6VKAWcLaiFsFGoO0boNpcjxg5OkeX3jNTapsxZwgYhRKWAUKNXJLU1OejxGlJCMGJwGpiLUYgjD357YgnXigl0hQdzUUD7GDNWBpNrxqw4TQn71aZl2GQ+axzss8jm3wkdPtYowUXuywlWqmwg/ZyoGFdSPGm+LKxS8a0hbkEkdXMsMRIdgabfwisRLWUvhozUyZtjV7tsSIt/QGWr6sjEoEEY3AAB6pLEMt6kVGmcUQgskr/ADC8naj+VegixzUyZs0iYgIwqCScaVKzHVwpcEtkoaaZwFdFolmcemllacJACSyiVLoXd3Ltm/WfSIJduK5icu1jOAgM5NKClS7ZVLM8GzFSkzMblJU6VBBDkKzqpJCSRTVifHXLJGM1B+SiGDJPG8y4RcXvc5RLITZ50t1S6KmoISMJmNhSoqUMKSynpUVLRW3dZwkAoRjmBXZRMQKHD2UkFaix0ycZ5Q9jvpUiemZZsRr/AFpClChBCiEhJScR2EPnmTp53ORKVIUm0WeWq0hsBGJNFEurEDiQQMXZNaCHuDdGb9DWrt6E3WtaumkFKVAfSCoq6TCQkAzKrD6BqDLOPNRf4VNKlKwZjCkMkMkMW2qcnshjWr0r77v2dOSULWcBIIRiUUgpBArMJVqrMnOKmWElQBWBs7Su53DZmkVzmpRotWNx8o9L5M8v02aSiQpBKQlWEksEkqUoZv1K7aP3RX2rl9aLUtcsqwSwUk9EcgBhYLzZTEs2p2RjLbaFdGkU6rBOHFtoWOp/CHVaugUA9CxVhq53j+HGM8smRwavd8FsO3CSbWy5DLxwpLhRZIAqwJ79NkAqKOiSp6rD1260iC1rCsTu5SSM2GzSpP4xXqnEyWKmagHxJOWeUJiwvSre9j5MsW268EsyfTQmld2jwJPZXaDDRvzEOi0ISGACiC5Kg2We/dEEyapYJb53d1e6OhGJklLaiwsE5JBSKKYadrR82xAePHOW0rOBQUfuqoas5FH1cjxgawyuoMIAUQS5bJyKOPz8oitsyhcgkggkDJQUk5b2fxhYpPIO7jjognKJqT8+6InJ1jnHTP4w0vrU/D4RfRQ9zmed/GLKzWiWAEoS5cVUKmueVN3ERVzUtp46RZS7aEShgThJ31JbPKEyK0h8cqDJtowjJyTQZnZWNfzQTSb3k0+xMLsa/Vnacowcm2LCesGodrk/hr5xtuZtzfMosWwTc9PqzlFcIUy2WS1sRQoUKLDYXPONLpd5dj9ClDOuWzZGd+kp60tRYlLYiHBJT5sSBtpGu5ey3l2E6ixyT8+7vjzwqU5z1bWpIJPF4w5Usk2vRmcJY0si4ZdrDpSFB82UwIy0fKoFOOyKu97MUrS5epOLcWO+oU44NFokKEl1AAKqk0qU9aqQc6M2+ILfMEyU6WxAMDkaM4O9njNhk4z34ui6cv8Ab7dXe/5nEizqZRCiSz0G/fTKOFOFB6VLPqCa5dzxNZZpQpmHYxbiS3uxHvT4zWqQhUtRWQFVKSSQAqlaP4cdrxqlkSa/MOXosWXG547i174/n7nEuaxAy+6a6Hb5Hc8WV08op1nnYpayKJDM6VAMSCNnUI0jN9YpSQQ6A54EsG26+EWchRVT7QKqa5Plrt8YLWn7I4ijOqPQLt5yJwUrpUJmA9kJ6uHTOrp12wHyq5f9IlkyRiTiotSigg0NUYVDiDpGNRamw5MQ/fl8ImXaSjFllnm6SHb35w66jLHyX9O1e8bMzaZhU6qAYnZPZD6A1LcXyiwuC0y0pVj6yySAx6wSM9CwI8n2xX21DEksx00fZXh5QJItHR5ih+6er3hgT4wZxeaDR1pPtZFI18624UhLhq0pkeHf4wNZJGMlWPowlWJJSVVBSyqIBOaUEilBuiqs85SDiNQQ4rTcKVeCU3odCxoQHJf9YZ0Z4xxxSjaj/wCluacbi5fqSqtcsqZsRBoutdKk67yAdYkUoGpIYUd9T5AVHyYgngrUQDlkWJdtaVI37stIHs80k1V1Q4BNXGuQcndE7dq0+DTj6hJ6Wtn+wWlZQSpJAy7TNqWYCCZ8xKkhwQCM0gEZ7yCKjftiKyWcrT2TmHZ6ZEebiGnyyk9YKavWIbuYbj3w7bcl7Rz+rxQTUoVTsAvBGdTn5vr+PCKmbO7+MXXQJUfrFaGiRnU6940gqz3LYik4jPx0FCnDU6gS1KAo2UdWOJxX2Of+N/X9wG7bOcWJWAMxpRIyNA1SHgW3TSqaQHL7/P52Rq7sueUhSUrlS1AmuIzElmJ6ygkAZUdniO3clUpUroZiSFEkBS8RSK9V0OpVdoG8uYyvE4tzHyYmqS3MvaAADq4ZxTdk+WkVs6e4Zz40i7tVwkrJK9KslfGvVDU084Ct90BPWlDECVMHJKQ9NAHbjFmNxS3YqhNpuuOStswBVuglEtS1Ml2Ac5kDcW2x3Iuaa/YVxwmmerUyg3DNCcISBh0DVpmW1pByTrhkjD2KfbAgBIYaMM/OKucvEc8zVzmdp0g2XcU6YepKWo5kgE+EQzblnIV10KQallgpNOIr3RMcVFWhsjlLkCnLHZA4FsvKsdofCze75MEm5ZjOp33+NQ7jiYns10TVunASrUpD+Y+aRY3WxWolaiYQXdzp8mCpB6xUaq2Oe8n52xJabpXLUy3SdhSX/OkcGwU6oI+fzhZNDJNbkc+1Kfq58Pjwjc8zE8qveS4A6k2lX/3aqxhlWAjTvLeRMbXmWsqk3xJJP9XN12yzBWnaiNtjwoTwoQ3ml5b2KZM9HBAzscsORQMl6qYtr498ZidcU+Wl1JSBl1lJrU5B6vuPdG65R2qclFhTKUEvY5R6ymBOHKhfybfGctvKCfLRjXOSA7dRRJJ2N/DKI+jeT71sKurUYqDfBUpuScUh+qglgJgZNcyCcxnUPlvi3l8iEzAkomqKmIOGWpsT0wkJPVOTlgdozFlY7zmzJYw2lK0EAlPRuXoWUcVK7IrbZdRNpROl9L0mGnQTAEJCdy0gkqckguK76HH02Np1yVZJytN8eyD/AGVMojpVmUC4JKSMnLCZRBLAZkfGVfJiUpZT0hKCxAIUF9ijKSFIUciGOVIvLlkKxnpCsasudKb9RIJPgOMEWmQQJjKRNQsF0rnV4JKUDo9BQ0cxfi6FVqcdwZOqe8FK1/P1KP8A2Tl4HUqYCNUmWUqT2qpBxgvVjlnpUKzrsKs5qkhBZ1IbFRh2mxF+DsaBzFlZpVolJwJkygMSFkBSethWkkuS66AiulImMhJKiuzVL5TSUVz6vSANuygx6aV1p2FeSHNgcq6LKZWGzrmT5ikkolIlkqwlWAutsISK1fJq1igvHklbcTmzWjC9SzsH1CH290WN+30iyFJlqmpUsAKl404GQXxK6MUJxYaKdk1jmVzhSl9ESZsgpooJIWhYd69Kkl317uCZMSjLaIINNc/4IJt1WhMl5dkmJGRWUkk7SXdWR2RRWe5ZyzhFnmqVRgJSuIejNrXaI9BkX30iT9HmYSaldFHTQKS2egjOSrqtEtSjKm4iXOLGUkEkl8IxEVbXbSFlhyyjaQ1406cijvS5LVZ3Myzz0AB3KeoBr1g6R403RPdHJO0T04wlKQQ46ReFwTm2Zz3bY2Uq+bV0QTNKSqoWcTBYyyCRVmrtAMUUy7ZYWVpCkE0IE9bna1XPAkikGHTZK3VAllj/ANrIbXyLtUhJWOjnhq9CrFhGdUqSks+wHTKA1WVUoJVNBl4TR0qDBvvEULmLz6YyQBiSQKKRMUDxqWz2kxxNvKctOBVoJBo0xYLvu+MB9FNk7+NcMobpvdZnMhJWOsWCSabVAZjLZBltnoXOBmYpcktjKHBHVoHWM9K7d8TSLKQo4TKAzVRdTk/1ZAGuUWl33djmJKpi0LwsSCFBQcNiLOAOL11jS8DrjgpU1fJTY7IzS5qCSTh+khYy0C5K28QIMRdc0SytCZBCScQSqbiSBme2aMPsuzuWDmNHbOSFkUrpCFFSA+IFDlv0SjTQl27olstms6UdTpFMc1TlliGzIUw/hE+zW41JFfYeVacOJM0qSWKXcLAAHUUauyn3bI6vVFntf2ujm/fIrn2VAVI8xtakH2axWBNfoskYiVFS04ql69bKo0aBrXyVsU0KwykypgfCZalpSdhUgKbdlFUlF7SLIuS4MnPsSpavrZoEoM6pRxAvRut2G3p4PB8qzXcQQekDMcQmKcuHNFDDo3ZEVCZEkPilWhwSFdHNSDQt/wDFXxg1Sbv+jCbLFoUoqIMsqBUCGJUo1ASxDFi5poWOPp414JLqJJnN9WZgF2SYqYk0MtRHSpPAMFp4Bxs1jMLvKcVVSsnMUPy0XdnveVVDT0aNjl/6eiB844l2pSQThWZb1JKymoIzxanfo0J8eHoSUyUWe0plBYkqKQAeqpyP8CS47hCk31OnyFpCMQSAoEsSmvaCTUgNUiux2oCu8krJKyqvZwrIbh1n8/GFJvKUiqQqgp1lU25ku9fGLVF+SpuuDq8L5X0LMmYDR3Cw7aEspJH4wBL5Qz0KDgMQ2EgBJB2N7xD2tchSlESVFZIL4iBvJCRmeOsdWW9pVEKlskkPhJY1zKSDi7y8NW/IrZJP5RLwhKh1fuqqO7UcRAVotKFkEIADH7Z8nP5RoPo9mUkhKhhNSFqJauiXDeUQpuuyqBIKdNVHd2Qr3CLH0972ivvJeCrkyylOIqAD9pJCxwLZbI3fNNakrvaURMSt0TaMx7ByADaRl1XNI0ZQOwLfyU0a7mru5Eu9JWCnUmUwq+4c1GK3gUVYVkTZSvDw0PGI6+xt+UlsQlFhSQ6voco5qyYDJNTFBNtNlnpwTpZICuq6qA5PhExxQ5kRZctb3MqXYEgIOKxynCkqJYjNwQGpvjCzb1QFKUEjES+TDIBktkKZDYI60OoUcSiuTjSxt5G/Br5F3WFP9UkMwpi/HMxYyLTZ0ghMsDJ+oA+TDUGMcL0ISk60aurtmcgdvGLaSpszVmpk7eJ4nb3wnefgsUUzZ2e3IIBxEHQAJGWj4PKOl2hCnwziGDuQk+Kig/xjKothAz48W8N/dHBvU4m+zsyrx/GB35D9uJq2nGqF4xoQpLA9wB7iIQtGF8YXizGBClDvBFe54y9nvggmpDNXU79+esWdlv4qLE5vtem49/hB+X4aB8e+GHKmrUXSpQQT2TLSkt/1KmuP1Ya1zWSPrP8AIrzOIt3xB9CkL1Uhi7pmYU0NQrGSkDLJokmWWTheXMUoB/tgpCt5CaaajONWPJGStFEoOLplfOSSSywobwAXzoW/CBBMqalI/SWvLd0iacY4tl7rllJKUpTQE4gSS32Q+XEiOE8pkqS6EMK5zAmnBMxTeUNLJFE0tkpOPJlVyEwE02hTDTQnWBZ0mW7EqBNGSC57nNN+XGO08pJQoUzBq6StQzFXq58YjXyhkK6odjmlQUMXADDXLOKe5jl5Q+iS8A1ou9Af66o8dGqGah26GFKusFvr27vcS8QTkILlJUHOoV4FTBIb5MQoQCaTAOBB/wD0IGm3yMppLgJtjywcMxZUPsrAA3nOoocjpE1mvdKJYJYr1Key+btxJrxyjOcqZKscpaXUoAgqKnJBU+Ftgcne+4QP0itQvfRvMxVkbboMHFbs1A5SZkEvhYA5CmfztiOReTUPZaran+GfCMylVclJG2m2HNqGJjiKdzfiYqaa2LVKL3Zb3leypqsIogEZdzg9zeMHyb9mS5oPaQ+AjUAgZcCC+2KJNslUaWpAdzV3LMdTX4xyLemvb8Uiueb++K5Y3wMskeT0CwiTMSSJEgkKwqUsMSVdYEkIJyJq/wBnKB7dYLKHPRWZKnFAoMdoZak17hAnIW3pAmLmqlBJCQkFYJcE66UPmI0xtMo1DFg5wJUaGv2XceMbsUXpVmbJJanRmJ1msKyHl2cKFHCkqO1mKy3nnEM677PgqVqAqKAJDmrYgQS0Xq+UdnDMuo0ZYHAsk4e8Ryq/5IQVdJgGTYlAvwIfc+WdYs0RflFdsyPQWcN1Vg11qXOhQjZvpWKu1JlB2Dv+kkHgBn4xrpvKyWo9WamgzCpwrxCS3fHUy+xgxYkrFM5ymbvS77iH8RFThF+Q2zCS8BUfs6EKXtoWKW0JfbHYSgpYJSdlU1LvQ9N+H5aW235JBpLQrb1UnxKke+Ky8LzQpBAlpQ+SkpAZjkQliHZuBMJ24r/kK2/RVmSSAejlHcpS61zxAgD8oZRCaGRLFO1iWQ5OWIKP4QyLaCTjIJzDeXDhujpVsQGY7qih3N4QjS9hQhOCR1padrJmBvAmvi8a7mit5Ve0pOFITgmkMSSPqzmXzjN2eVjyAAJoyM95o4OlNjxreayw4b3lqBQ2GaGS5P8AuzqzQkoySHi1ZUwoaFGE69FhzoAvdxcgCwyu85Rg7wV1Aw10fbG95z1N6Pr/AMDKjzmZaAZgpQF9fw3xoRzpcmju+eVy6K6zt1no1AxfVgYN+mVYmvdw8fndGck3gArLqnNvnU58TE5nINQah2Jr8jKJZEaJNsJzcHubWo3hvx2RxPW4NW258a0EVcm39XDmduTEq0ILBq/LRz9JSTUmtK9xfPbEuhuQ+bb2FX2Ejh8aV38YIkXgHBrTJQpXYX0Y+LRST5iFEk0Y1Y7N2hiNd4JCWZ+NR3DSkK0OnRsJl8JwjrZltlCSCW4KinmXgpJqWUKuHz45kGh8IqlTypIOgIGxtzd8NabchISoljUOM/LdBjsO5GvsHKhK0dGqYx0UoA6P9qtDSkEypQJabMnk6BGGWD4LdXcIwMu+EUABV/hHlmxjR3VeqsCsbBGgWlCySGDMoHCkbjr4asc6+r3KMlPdGh9HI+5M4qZ/8xLmmcD2iQMlKCX24MOyr4vKApVqnrNEolpDVUyM9iUOTwZo0VlusFukmKfXAAA+8sSMvnKHeTH6/sIoTZnp12ug9HhrUkBn4M23KBU3QrQ1O6vB3eNsLDZpYBTLSa1Kiol8x1TTSvdBaLckHqpAyyDCtcwPluDp3IPwN2pLyefTOTqVnrKQSPvJWSf+kVg+7eQ6SHOPuQof5Srbujc+lssyajOg7nrXZtiRFoxDrEhjtNCHbskP3wVkivAOy/ZjjyGLM6mL5Ir3EGkDnm/CqfXHuTT/ACxvUW/eW0Y1Pd51jv6a5pv+as+UM80PRFhfs88mc25GRm96Rn3Uyiay8hQg1WtJG1wPd8Y3XpAAO572pR8wd8I2wsa/l47zC92HoPZfsrpFmShKQFkkZOUv3MmIZhAzmkZ0bLwYwfOmBT0YkZpo1c6HSA5qJiQ6VKVtKnJ8i/flGiGaD2K5YpIiTPw06UkfdKRwo7mOUSku5KjsIKgTxIVXw0iBc0mqUgnV1M/gQ0OXPaCQdyyfEEDyjTsU0xrWpI0xHQPU+Jdor1Wsh2StO90MT3Fx4xPMAfJYb7yVEHvDlu8iBJyWLhbbKkeGJLwrFZDIssyapWOaEpH3S47g4Hv8Y6nXPKR9oqo2T+NADwDxFMQ2ZrvAbxCIGVJSSHwE5hsI8RrApLwBzdUCzbskh8KgdxEvwFHjtFhlgVQkHcDnxTWCFS1aJW36JRnuKnJjhcgu7Tz3in+JGUSvyK7AJ13ytStBzGFy/DElzGr5r0y/SMtlFagmYxLOBgL0B9+yKBdHBRMD6O7+YeNNzarHpCUAlYZExnSQOwdWbzinKvqyzG/sjKQoUKOId0754JzejhtsEuPNlHZHpHPFJJN3MCf/AEErL4R5sS0aTBLliCokROMRYokWoFmeIKSptihEptz7BwERmxKAcgd6g/hA5mGISywk2s5U+eOUOFUd23v3/hFYhRBpHRSo1LxAlrLtAIIJO4vTOCLNZTNOBLLXmGIZgCVVLAUD12bYokS/KNvzYWTFPnFgcMqmVCVgUB2h4fHHVJIEpUrA5V1TJLTJiUhILdd2fcMlGhpV/OCF8oU4xhQlDVdIDltAXLZ6EfhDcuL2Sud0SQMMpRch2KzSgCmZNajMvmGjOSlDcnez5V13w0vq2kBb7s3divyXMTiWRjOai7uRlTTYdOFIvbBOBWJmMVQUt94gO5Uk1LDIgs8eZywzHE9RUkCubnXP3xqLPbzgYFCAOu7kkHNwGG412V1ip2XQaNCu+gheEsFYj1mFGDMl6gUB2hjtEQSrQszmUsqAwqSA2HNwC9VHVxTP7taiyTFKTiUWIZwakhsiCAQCAGBJFdsSC8sNE4i7OCpmqXan3a7oCZYaKfbnonY6SesBo1TvOe/uUu8V9UajWjJwsDWtBmwfhGeRNUS7hyxzVTbm22oOcGySMJYM7dngNpoQQ1B76nYJeC8tKhVD45aOW74Il29hpt2P37/Lfrn/AKexDULNRgW08Gy90SItpeqmGRxa7izuWJhRi5VeYfaThBydOrvs3Vy2R2i2b6gb9XZ/KKH0gCRSrNxzftfj+cSyrSkAeGxhSlasMvl4DCty5mWoVL5ZAfH4RR2/lGUEgfmI5t1uKRmCO74fOyM3edoc018oSNyY7pI1l0X2JzpLBQ2AdYeVRFhO24sIH3iADxeh4UjzKVeCpawpBqC437t4+JjcWa+ipilLOnEMqhn1odm/KOx0+RuNPwcvOkpWgydLcOCog7A7/h3+EBz5SgHdLUzCweIOJtukELtwZ1JIDdbEn/UkExB9JoyApv0ap8NI0VZnsHmq/TDb3bLR1QNNmKapChvfyFawYtRZ1Y08afgBAs0U7RDbD8R8IlCNkeFbUqDXtHLw/GIUpU/+7Az+1Xe38TE4B++fnbmfGIVlewEbQQCX3KAHGrwH+opFPUsKphfYpbBtoGZ841XNmmb6Rl48DYV6l+wcnaMlPtCAWKwO8g+Ch7njTc2E8m85Yq2GZ9sEdg6Z+UUZa0vcshepbGdhQoUcU9BSDOdWakejn9RlNGAtUxCgQe46jvaNtzwZ3dn/AECVlHm5kn+LRrUtqOXJfZkZjuWBqSOEP0O8d0Sy5D0HuhaI2RrSdrwdZOT86YAoJASauogU2saxELEp8x3RPKtU1Lvi7n82h1H2LqXgs7NyPWe1Nko1qok+CUvFmnm+xAEWhO/6st/qfyikkX5OemJtlan8YOs3KKYJnWSwOWbv3wyjEbUT23kEtCSUzZa9WIKTTi48xGj5O2RFhsU6dMCkqZyFBiSCQhD6uogd7xnLPfWOaVTFqKQeqmgFMnNfdnBnLu90zpMiUhYOcxbEs/YA62va8jrF0FGEXNclc5W9JiVTSpRJqVEknaTUmJEythiIIIPzwgmWpqkfO2MnktJ5cxkgaA4q7RRuDQfKtQOZOmbnKmRipVNHf5ecdpn7fn4RGMi/lW91F86UY1LADZm3j5dY0502HQg10dzk0UH0vf8AO3dCVat5fT8YCH1GlRNB1am7uLAZbolSsh+u7qc03Cuep98Z2TeW7SCpFuBOofNvwr8vBoZSLnp1A5kkHdwhJthdnNf4M23fFWia3lT5/CCFWhvFg+r60qW2QHEZSClzq5nv07x80hkWsihP5bt8Az7WWY6ab/nTjEc1ZAb5+XiaQ2Wsy2uln8Bsrn86xVzpvjESZ3H5rE1ilGZMSGJrDQjQs52gmxWBKE9JMHVoE7STRgNsark1dk82dC0mUgKcjFjfDiLPhoeJ0IjO3gTPtPRDsIpuDdok7z1e47Y30i0pwJAoAAAGLBgwAKtwjf08LtmLLLeistNyz1jrmQSMikKKdrKQpG3UEHjAarrmJBZyNiTT9QKAy3PQxfzCT90d4MCWiypKWKUlOfZBY7Rhq+8VjU4fmUWUq0tk4fUDDT9ZjHE2Urak0oWHkpIBbxixXZga4i1c2z4sFa7YAmSwlxRnq4BDt85wNLEbBOjmP9ngCa8ASH7vCOwhQP2k8CR5Q4w7+CTTwygWYhLNX/Nrwy+awKaEZLalqQMSiQNpwkPvdyIv+bG3pXecoBb9WZRgH6hrQRk/qQrCwCtjMpuCtPGNVzX3ahF5y1JlpHUmdYGtUHTIeUU5r0stxtakZ6FCh44lneNVyl5LSrwl2NabbZJfR2WVLUmZNDuzmgNM27ooFc0if7RsHtYUKLFldUJLo4t3Y6eacD/mNg9rEg5r2yvGwe1hQodZ5IV9DB+SQc2Q1vGwe1HvhxzYp/tGwe0EKFDfJmL/AE/H7EebQaXjYB/5AYf+S6Wqi7ysYH6MxD03sG84UKA+omwroMaHRzSWbG5vSzlGwLl4v1nbygjlDzbyJqJIkW2wy+jcVmiqSQqpqSrECXP3jDwoHflVDfCj7KWZzRupxeV3t/3Y5VzRqP8AzK7/AGv5QoUJ3GN8WPs5/kgP9pXf7WEeZ8/2ld/tfyhQoGth+KvYv5ID/aV3+1hv5Hz/AGld/tYeFE1snxV7EOaFTv6Su/2v5QUnmtVT+crvcf8A2DzhQoOtk+KvZOnmxFP5xsPdN3GJjzaoZvSFhrQ/WjZv1hQoncYV06Xkim82j5XlYfajb5ZQ/wDJpT/3Gwe1hQoncZPjr2cK5sdl42D2sWF08gxJSv8AnCwlZHUPShgd8KFB7rB8ZexXZyARKWFG32EsT/WhzTPRjrxJjRi6ZTVttjPGanzY1hQotj1eSKpFb6GD8ji6ZPrtjpl9aPjHAuaU5P0+yP8A91LdwekKFDfNyg+BD2cTbilH/jrHx6UP4giBVclZPrth9ok+DmkKFE+ZkJ8DH7Bl8jkn/mFh75iW7xkY5PI1P9oWMf8AlHuMKFA+XkB/T8ZD/sKl39IWJ9vSh/HMRd8k7lRZbUmdMt9jWlIUCEzUucSWFSdOMKFCy6rI1TIv9Pxp2mec/SkfeT+sPjChQoyajqdhH//Z"/>
          <p:cNvSpPr>
            <a:spLocks noChangeAspect="1" noChangeArrowheads="1"/>
          </p:cNvSpPr>
          <p:nvPr/>
        </p:nvSpPr>
        <p:spPr bwMode="auto">
          <a:xfrm>
            <a:off x="63500" y="-719138"/>
            <a:ext cx="2181225" cy="1476376"/>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70666" name="AutoShape 10" descr="data:image/jpeg;base64,/9j/4AAQSkZJRgABAQAAAQABAAD/2wCEAAkGBhISEBUUExQVFRUWFxgYFxgUGBkdFxgYGRUZFxwYFxQXHCYeFxkjGhQYIC8iIycpLCwsFh4xNTAtNSYrLCkBCQoKDgwOGg8PGiwkHyUpLCksLCosKiwsLCwpLCksLCwsKSwsKSwpLCwtKSkpKSwsLCkpLCwpLCwsKSksLCwsLP/AABEIALgBEQMBIgACEQEDEQH/xAAcAAABBQEBAQAAAAAAAAAAAAAEAAEDBQYCBwj/xABPEAABAgMFAwgGBgUJBwUAAAABAhEAAyEEBRIxQVFhcQYHEyIygZGhFVSTsdHwFCNCUsHhYpKz0vEXJTRDVXSCorIWM0RFcnODJDVTY8L/xAAaAQACAwEBAAAAAAAAAAAAAAABAgADBAUG/8QALhEAAgIBAwQCAAUDBQAAAAAAAAECEQMSITEEE0FRFCIyYXGB8BWhsQUjQlKR/9oADAMBAAIRAxEAPwD0e47ksv0Szk2aQSZEokmUgkky01Jw1g30JZfVbP7JHwhXJ/Q7L/d5X7NMGAQ6SopnOWp7gnoOy+q2f2SPhC9BWT1Wz+xR8INEPEpEU5ewL0FZPVbP7KX8IXoKyeq2f2SPhBsKBSCpy9gXoGyeq2f2SPhD+gbJ6rZ/ZI+EGwoFDa37AvQNk9Vs/skfCF6Bsnqtn9kj4QbCiUHU/YF6Bsnqtn9kj4QvQNk9Vs/skfCDYUQmp+wL0DZPVbP7JHwhegbJ6rZ/ZI+EHQ0Amp+wL0DZPVbP7JHwhegbJ6rZ/Yo+Ed3neKZEvGp2cJDAklSshTU5DaSBrGeujlhMnWjo+jCUYkDEC+aFFuKizbA53hZSS5HWtq0X3oGyeq2f2SP3YXoGyeq2f2SPhB0NDia37AvQNk9Vs/skfCF6Bsnqtn9kj4QbCiE1MC9A2T1Wz+yR+7C9A2T1Wz+yR+7BsKITUwL0DZPVbP7JHwhegbJ6rZ/ZI+EHQ0QmpgXoGyeq2f2SPhDegrJ6rZ/ZI+EHQohNUgH0FZPVbP7JHwhegbJ6rZ/ZI+EHQmiUgapewH0FZPVbP7JHwhegrJ6rZ/ZI+EHQolE1y9gPoGyeq2f2Uv8AdhegrJ6rZ/ZI/dg6Gg0ga5ewL0FZPVbP7JH7sPLuCyEt9Fs/skfuwZHcntCJSIpyvk+dfoqPup/VTCiWFGbY6utnuF0A/Q7KR6vK/ZpgkTSM4iuT+h2b+7yv2aYInIcRtg9qZxcn4mOmZHRmRHKlRMBElSYFbOQTCCo7hNC2NTGeHBhNDtAGpjPDwoUKEUKHhogRQoeKu+7tmTQkypplrQQQPsKILgLGY1FD9qr6AKKa+uUHXnSJoAlkABbKwprUTgGUEmgdJ1BEZiQJiTMAnpxKISuY6ejCShKQVLTUrY0ZiWyCni3v7lCAhMu3yMEzRSXKWNCaEOlwOqFGmoIjKXdNWmaEOlhhWHxFKcICgpkAuGYsnMRmm6f82Loyo9HuK+iqWmWlKlqBwAlwMKQB0kwkdVy7JzNANsaGMzyZtdlSFFE1K1zCSQkLqH+xKU6wmpqc+DRpQc9oz3a12RdDgrlTewoUPCiwQaFChRAihQoUQgoUKFBAKFChRCChQoRMQA0PEQtKSrCC6q04fxh0zknJQzbMZ7OO6IA7juT2hFDfPLCy2VQRMW6tUy2UpI2qANM+O6HuzllZp1qRJkqxlSVKxBwkMHwsoAlXuhHkitm9x445PdI8XhQmhRXpOrUT3O5f6HZv7vK/ZpgwCA7k/odl/u8r9mmDBGmPBxZ/jY4EdQwh4gBQ8NDwo1jQ8KFEGFChRWco71Nns6pgwhmDqNA+rHtcHFHq8BkLOFFVdvKOVMlylFQSqaVJCa9tOaXy2VyLhs4MttrKAnAnGpasKQ4SMiolSi7AJBNATkwrAtVYQqKa+pRC0qR9IQsgATJCQtGwCbLJYjeQCx7Qq1wNNvy7boouUIs4YzrRNs5NQRNUhJIdmBdJUGdhXKCGzF8ob8tARgtLTZaioBSrLMQqjKopaQAWBbSlXAD5ix2tpjypSlhKgUsknsgMWS7DrAHQ94bcXquX0Qa1onSncicsTVLCSCAJWEdZ83KRUOoMYzkq6ZExc5KZklEs4FhpYSSejUSmhGACoalV8IpnGEvP9yJ+C1uT0pPSUo+plkl5swso1JwpJdQBcHqh6Z6xurjuUyE9ZeNWrDCgE5kJzJO1RJ3x51c9tkWZSStJJDEYTIRmzPMVMKmYuQDSppWPUbBeMucgLlrSoH7qgoDc4hcO/P8AkMlXDCITwoUaBBPCeE0KCEeFDNCiEFChsYdnDs7asGDtscjxh4hBQNarwRLSVKLAU4n7ofU6QLffKOTZEgzSQSCUgByrDoN+XiI8dvrlpOmqmjFhlzFA4QSwIo4BNC3xzjPlzKG3kux4tW72R6vJ5aWdVnVPcgIPWSWxJo4JY9k7R3AmPNuUHOPMmulC1pRiUHTTEkhQSSzEEEgjLQFyHONnWokM5dwa9+yK6bPPh8c4qjmnJAzQjF/U1Em+Z65y1hSisgqLO+IAEkEEM5Dv35iCZHODapHSSwpKipePEoBRQtQSSpJV9rQ5ipbSMxJvNaQyThBoQNQzV84HWoqUS5JVXUHiX0pA1bFMYNsPtF5TJ05a1qKlKdSiWq51ammW6NnzVzP5zlD9CZ/oJjBy5agdANuvCNrzUn+dZX/RM/ZmM6SeWJ2oR7eCV80VMPDQo2ldM9yuX+h2X+7yv2aYNCoDuT+h2b+7yv2aYMjZHg42T8TOhDxyDDwAIeHhoUAI8KGhRBhKBamen8NYz97XnMlIUi0IlKSoEBSVhAVuMuaoMd2MvRo0MV953WuaQUT5ko5EAIXLUH+1KmJIfeG0zhWgo8etd6lM8KAUhSFEqSVZKyBASaOw1740lg5WoSjpTOHSJlEPNSpZ6o7CJbgIBIqpicozfLS1dGsoQFdRSkqwy7OE4hm82QhJAwqSMJFKvEdt5QqmpSSkB0hNMsmNftEkknPPcGy5JaHuGKsvbXylmWhMxUqyCashJVOQqYVoNCGy6Jq0o+HJi8ASOVd7pSEKkfSJRBSEzEhbio6ygcW0O+WUVPJW+Z0hawlQEuY6Jjnqg1YnCy3zNKkEiJ0ctLShaShEpWEkukEOSpziJwuCcxlXSI8iXJYo3wgTHLmTsUyxoQkGqJKpqSzgMpIUSkuoAEgdoCOLttklS1dSXgJGFC8RpiYDqqBcDXbtgW23vMXMVMVLSFLVixk5Kp1k54SGFRXzjm61qM0qUnpR2lJdnqWK8LYQ5YsUnrUaFlU6oP2i6D7wMlw5wKJJZBSqWE1okEmaFFgWUqj7GMbPm6sTEJFtSnUy5RRiU7lsSk9ZgHLCj7ozF52KxLcyULlrZPVZJlJUcNMSppIzUGcglmDRxYbQuyTXVLSpSD1SUqSgkENRBwqrqQRx1L+ruhWe7pDDXvz746ipuW81TJAnTFyilQcGWlaR4zCSa0oODxR2blGFXixnBKSgJCSdcR6pAcYnPaBqA1C76HNJJsGk2MKIrNakzEhaDiScjodHD5jfEsOKKIrXakypalrLJSCT8A+pyA1Jjzu9+WausxBH0lC0lOFsKAlTAqdyWYnIEcRFByw5ZqtUwFOJCEhgnE4L5nIO7AV2RRl6iMNuWaMWBze+yNLaOXEtV4SJyVKEhMoomAgUExllRBqCFJQDm2AtQmFffOYoISZKEB+sSVglsVAEiuJhVxkQ22PKplsJUrL5b8R74HtN4MguTn1W0rnnlFLyzbS9mntYVjcvJouVPLKZbujK0S04QXwa51rXLjrtaKGYrI5vQccveREVmmu76e92ibGkJcnI0/xd/wCirvMU03Lfkp5VrgBmWirVp8PiYGXM+TSHtCSA+WytT4xCqvd8590aYxVFE7vc7SQaknSnvrE8m0BIz1+XiuI2E/hHcpQxB8nq3GGlBNExycZWi56ZvPwbzjV80E173lilETe7qGkZFCHFDhG5/ea6xsOaBIF6yWywTWdnbAdONfGM+NJSN2RylHcBhQoUbKLbPWrRyhRZbvs6nBWLNJworUmUSl2qxMsiL2wWoTZSJiclpCh3jLuy7o8j5wrUsG70JS+Kwy3G2m3TjvgW7eU1rk2QSyolKZiVAE5JSoqKEkZHERTOlGhfkqEtEtjlTwuTbjue3AQ8eeWnnMULOrElKJgDYsYqoAYgEUUCxca1ERDnOlmfZ3UoAOiYRVJdNVAHrZgb3fbGhzjV2Z0j0mHEedXzznNPR9GGOWkKx4g2IkUFQ4wkvvqN8B/ynzQgPhKit+ypglKQzHExBUMjv20reWPsKPUoTRl7k5f2ebKxTlJkrBYgkkFg7pplGmlTQpIUkgggEEagwYzUuBjqM1yqtlolIUs9ALOGGImdjDlnIQGarN45tGleMPy+vmyDEiYhUyckdVJ6VKAWcLaiFsFGoO0boNpcjxg5OkeX3jNTapsxZwgYhRKWAUKNXJLU1OejxGlJCMGJwGpiLUYgjD357YgnXigl0hQdzUUD7GDNWBpNrxqw4TQn71aZl2GQ+axzss8jm3wkdPtYowUXuywlWqmwg/ZyoGFdSPGm+LKxS8a0hbkEkdXMsMRIdgabfwisRLWUvhozUyZtjV7tsSIt/QGWr6sjEoEEY3AAB6pLEMt6kVGmcUQgskr/ADC8naj+VegixzUyZs0iYgIwqCScaVKzHVwpcEtkoaaZwFdFolmcemllacJACSyiVLoXd3Ltm/WfSIJduK5icu1jOAgM5NKClS7ZVLM8GzFSkzMblJU6VBBDkKzqpJCSRTVifHXLJGM1B+SiGDJPG8y4RcXvc5RLITZ50t1S6KmoISMJmNhSoqUMKSynpUVLRW3dZwkAoRjmBXZRMQKHD2UkFaix0ycZ5Q9jvpUiemZZsRr/AFpClChBCiEhJScR2EPnmTp53ORKVIUm0WeWq0hsBGJNFEurEDiQQMXZNaCHuDdGb9DWrt6E3WtaumkFKVAfSCoq6TCQkAzKrD6BqDLOPNRf4VNKlKwZjCkMkMkMW2qcnshjWr0r77v2dOSULWcBIIRiUUgpBArMJVqrMnOKmWElQBWBs7Su53DZmkVzmpRotWNx8o9L5M8v02aSiQpBKQlWEksEkqUoZv1K7aP3RX2rl9aLUtcsqwSwUk9EcgBhYLzZTEs2p2RjLbaFdGkU6rBOHFtoWOp/CHVaugUA9CxVhq53j+HGM8smRwavd8FsO3CSbWy5DLxwpLhRZIAqwJ79NkAqKOiSp6rD1260iC1rCsTu5SSM2GzSpP4xXqnEyWKmagHxJOWeUJiwvSre9j5MsW268EsyfTQmld2jwJPZXaDDRvzEOi0ISGACiC5Kg2We/dEEyapYJb53d1e6OhGJklLaiwsE5JBSKKYadrR82xAePHOW0rOBQUfuqoas5FH1cjxgawyuoMIAUQS5bJyKOPz8oitsyhcgkggkDJQUk5b2fxhYpPIO7jjognKJqT8+6InJ1jnHTP4w0vrU/D4RfRQ9zmed/GLKzWiWAEoS5cVUKmueVN3ERVzUtp46RZS7aEShgThJ31JbPKEyK0h8cqDJtowjJyTQZnZWNfzQTSb3k0+xMLsa/Vnacowcm2LCesGodrk/hr5xtuZtzfMosWwTc9PqzlFcIUy2WS1sRQoUKLDYXPONLpd5dj9ClDOuWzZGd+kp60tRYlLYiHBJT5sSBtpGu5ey3l2E6ixyT8+7vjzwqU5z1bWpIJPF4w5Usk2vRmcJY0si4ZdrDpSFB82UwIy0fKoFOOyKu97MUrS5epOLcWO+oU44NFokKEl1AAKqk0qU9aqQc6M2+ILfMEyU6WxAMDkaM4O9njNhk4z34ui6cv8Ab7dXe/5nEizqZRCiSz0G/fTKOFOFB6VLPqCa5dzxNZZpQpmHYxbiS3uxHvT4zWqQhUtRWQFVKSSQAqlaP4cdrxqlkSa/MOXosWXG547i174/n7nEuaxAy+6a6Hb5Hc8WV08op1nnYpayKJDM6VAMSCNnUI0jN9YpSQQ6A54EsG26+EWchRVT7QKqa5Plrt8YLWn7I4ijOqPQLt5yJwUrpUJmA9kJ6uHTOrp12wHyq5f9IlkyRiTiotSigg0NUYVDiDpGNRamw5MQ/fl8ImXaSjFllnm6SHb35w66jLHyX9O1e8bMzaZhU6qAYnZPZD6A1LcXyiwuC0y0pVj6yySAx6wSM9CwI8n2xX21DEksx00fZXh5QJItHR5ih+6er3hgT4wZxeaDR1pPtZFI18624UhLhq0pkeHf4wNZJGMlWPowlWJJSVVBSyqIBOaUEilBuiqs85SDiNQQ4rTcKVeCU3odCxoQHJf9YZ0Z4xxxSjaj/wCluacbi5fqSqtcsqZsRBoutdKk67yAdYkUoGpIYUd9T5AVHyYgngrUQDlkWJdtaVI37stIHs80k1V1Q4BNXGuQcndE7dq0+DTj6hJ6Wtn+wWlZQSpJAy7TNqWYCCZ8xKkhwQCM0gEZ7yCKjftiKyWcrT2TmHZ6ZEebiGnyyk9YKavWIbuYbj3w7bcl7Rz+rxQTUoVTsAvBGdTn5vr+PCKmbO7+MXXQJUfrFaGiRnU6940gqz3LYik4jPx0FCnDU6gS1KAo2UdWOJxX2Of+N/X9wG7bOcWJWAMxpRIyNA1SHgW3TSqaQHL7/P52Rq7sueUhSUrlS1AmuIzElmJ6ygkAZUdniO3clUpUroZiSFEkBS8RSK9V0OpVdoG8uYyvE4tzHyYmqS3MvaAADq4ZxTdk+WkVs6e4Zz40i7tVwkrJK9KslfGvVDU084Ct90BPWlDECVMHJKQ9NAHbjFmNxS3YqhNpuuOStswBVuglEtS1Ml2Ac5kDcW2x3Iuaa/YVxwmmerUyg3DNCcISBh0DVpmW1pByTrhkjD2KfbAgBIYaMM/OKucvEc8zVzmdp0g2XcU6YepKWo5kgE+EQzblnIV10KQallgpNOIr3RMcVFWhsjlLkCnLHZA4FsvKsdofCze75MEm5ZjOp33+NQ7jiYns10TVunASrUpD+Y+aRY3WxWolaiYQXdzp8mCpB6xUaq2Oe8n52xJabpXLUy3SdhSX/OkcGwU6oI+fzhZNDJNbkc+1Kfq58Pjwjc8zE8qveS4A6k2lX/3aqxhlWAjTvLeRMbXmWsqk3xJJP9XN12yzBWnaiNtjwoTwoQ3ml5b2KZM9HBAzscsORQMl6qYtr498ZidcU+Wl1JSBl1lJrU5B6vuPdG65R2qclFhTKUEvY5R6ymBOHKhfybfGctvKCfLRjXOSA7dRRJJ2N/DKI+jeT71sKurUYqDfBUpuScUh+qglgJgZNcyCcxnUPlvi3l8iEzAkomqKmIOGWpsT0wkJPVOTlgdozFlY7zmzJYw2lK0EAlPRuXoWUcVK7IrbZdRNpROl9L0mGnQTAEJCdy0gkqckguK76HH02Np1yVZJytN8eyD/AGVMojpVmUC4JKSMnLCZRBLAZkfGVfJiUpZT0hKCxAIUF9ijKSFIUciGOVIvLlkKxnpCsasudKb9RIJPgOMEWmQQJjKRNQsF0rnV4JKUDo9BQ0cxfi6FVqcdwZOqe8FK1/P1KP8A2Tl4HUqYCNUmWUqT2qpBxgvVjlnpUKzrsKs5qkhBZ1IbFRh2mxF+DsaBzFlZpVolJwJkygMSFkBSethWkkuS66AiulImMhJKiuzVL5TSUVz6vSANuygx6aV1p2FeSHNgcq6LKZWGzrmT5ikkolIlkqwlWAutsISK1fJq1igvHklbcTmzWjC9SzsH1CH290WN+30iyFJlqmpUsAKl404GQXxK6MUJxYaKdk1jmVzhSl9ESZsgpooJIWhYd69Kkl317uCZMSjLaIINNc/4IJt1WhMl5dkmJGRWUkk7SXdWR2RRWe5ZyzhFnmqVRgJSuIejNrXaI9BkX30iT9HmYSaldFHTQKS2egjOSrqtEtSjKm4iXOLGUkEkl8IxEVbXbSFlhyyjaQ1406cijvS5LVZ3Myzz0AB3KeoBr1g6R403RPdHJO0T04wlKQQ46ReFwTm2Zz3bY2Uq+bV0QTNKSqoWcTBYyyCRVmrtAMUUy7ZYWVpCkE0IE9bna1XPAkikGHTZK3VAllj/ANrIbXyLtUhJWOjnhq9CrFhGdUqSks+wHTKA1WVUoJVNBl4TR0qDBvvEULmLz6YyQBiSQKKRMUDxqWz2kxxNvKctOBVoJBo0xYLvu+MB9FNk7+NcMobpvdZnMhJWOsWCSabVAZjLZBltnoXOBmYpcktjKHBHVoHWM9K7d8TSLKQo4TKAzVRdTk/1ZAGuUWl33djmJKpi0LwsSCFBQcNiLOAOL11jS8DrjgpU1fJTY7IzS5qCSTh+khYy0C5K28QIMRdc0SytCZBCScQSqbiSBme2aMPsuzuWDmNHbOSFkUrpCFFSA+IFDlv0SjTQl27olstms6UdTpFMc1TlliGzIUw/hE+zW41JFfYeVacOJM0qSWKXcLAAHUUauyn3bI6vVFntf2ujm/fIrn2VAVI8xtakH2axWBNfoskYiVFS04ql69bKo0aBrXyVsU0KwykypgfCZalpSdhUgKbdlFUlF7SLIuS4MnPsSpavrZoEoM6pRxAvRut2G3p4PB8qzXcQQekDMcQmKcuHNFDDo3ZEVCZEkPilWhwSFdHNSDQt/wDFXxg1Sbv+jCbLFoUoqIMsqBUCGJUo1ASxDFi5poWOPp414JLqJJnN9WZgF2SYqYk0MtRHSpPAMFp4Bxs1jMLvKcVVSsnMUPy0XdnveVVDT0aNjl/6eiB844l2pSQThWZb1JKymoIzxanfo0J8eHoSUyUWe0plBYkqKQAeqpyP8CS47hCk31OnyFpCMQSAoEsSmvaCTUgNUiux2oCu8krJKyqvZwrIbh1n8/GFJvKUiqQqgp1lU25ku9fGLVF+SpuuDq8L5X0LMmYDR3Cw7aEspJH4wBL5Qz0KDgMQ2EgBJB2N7xD2tchSlESVFZIL4iBvJCRmeOsdWW9pVEKlskkPhJY1zKSDi7y8NW/IrZJP5RLwhKh1fuqqO7UcRAVotKFkEIADH7Z8nP5RoPo9mUkhKhhNSFqJauiXDeUQpuuyqBIKdNVHd2Qr3CLH0972ivvJeCrkyylOIqAD9pJCxwLZbI3fNNakrvaURMSt0TaMx7ByADaRl1XNI0ZQOwLfyU0a7mru5Eu9JWCnUmUwq+4c1GK3gUVYVkTZSvDw0PGI6+xt+UlsQlFhSQ6voco5qyYDJNTFBNtNlnpwTpZICuq6qA5PhExxQ5kRZctb3MqXYEgIOKxynCkqJYjNwQGpvjCzb1QFKUEjES+TDIBktkKZDYI60OoUcSiuTjSxt5G/Br5F3WFP9UkMwpi/HMxYyLTZ0ghMsDJ+oA+TDUGMcL0ISk60aurtmcgdvGLaSpszVmpk7eJ4nb3wnefgsUUzZ2e3IIBxEHQAJGWj4PKOl2hCnwziGDuQk+Kig/xjKothAz48W8N/dHBvU4m+zsyrx/GB35D9uJq2nGqF4xoQpLA9wB7iIQtGF8YXizGBClDvBFe54y9nvggmpDNXU79+esWdlv4qLE5vtem49/hB+X4aB8e+GHKmrUXSpQQT2TLSkt/1KmuP1Ya1zWSPrP8AIrzOIt3xB9CkL1Uhi7pmYU0NQrGSkDLJokmWWTheXMUoB/tgpCt5CaaajONWPJGStFEoOLplfOSSSywobwAXzoW/CBBMqalI/SWvLd0iacY4tl7rllJKUpTQE4gSS32Q+XEiOE8pkqS6EMK5zAmnBMxTeUNLJFE0tkpOPJlVyEwE02hTDTQnWBZ0mW7EqBNGSC57nNN+XGO08pJQoUzBq6StQzFXq58YjXyhkK6odjmlQUMXADDXLOKe5jl5Q+iS8A1ou9Af66o8dGqGah26GFKusFvr27vcS8QTkILlJUHOoV4FTBIb5MQoQCaTAOBB/wD0IGm3yMppLgJtjywcMxZUPsrAA3nOoocjpE1mvdKJYJYr1Key+btxJrxyjOcqZKscpaXUoAgqKnJBU+Ftgcne+4QP0itQvfRvMxVkbboMHFbs1A5SZkEvhYA5CmfztiOReTUPZaran+GfCMylVclJG2m2HNqGJjiKdzfiYqaa2LVKL3Zb3leypqsIogEZdzg9zeMHyb9mS5oPaQ+AjUAgZcCC+2KJNslUaWpAdzV3LMdTX4xyLemvb8Uiueb++K5Y3wMskeT0CwiTMSSJEgkKwqUsMSVdYEkIJyJq/wBnKB7dYLKHPRWZKnFAoMdoZak17hAnIW3pAmLmqlBJCQkFYJcE66UPmI0xtMo1DFg5wJUaGv2XceMbsUXpVmbJJanRmJ1msKyHl2cKFHCkqO1mKy3nnEM677PgqVqAqKAJDmrYgQS0Xq+UdnDMuo0ZYHAsk4e8Ryq/5IQVdJgGTYlAvwIfc+WdYs0RflFdsyPQWcN1Vg11qXOhQjZvpWKu1JlB2Dv+kkHgBn4xrpvKyWo9WamgzCpwrxCS3fHUy+xgxYkrFM5ymbvS77iH8RFThF+Q2zCS8BUfs6EKXtoWKW0JfbHYSgpYJSdlU1LvQ9N+H5aW235JBpLQrb1UnxKke+Ky8LzQpBAlpQ+SkpAZjkQliHZuBMJ24r/kK2/RVmSSAejlHcpS61zxAgD8oZRCaGRLFO1iWQ5OWIKP4QyLaCTjIJzDeXDhujpVsQGY7qih3N4QjS9hQhOCR1padrJmBvAmvi8a7mit5Ve0pOFITgmkMSSPqzmXzjN2eVjyAAJoyM95o4OlNjxreayw4b3lqBQ2GaGS5P8AuzqzQkoySHi1ZUwoaFGE69FhzoAvdxcgCwyu85Rg7wV1Aw10fbG95z1N6Pr/AMDKjzmZaAZgpQF9fw3xoRzpcmju+eVy6K6zt1no1AxfVgYN+mVYmvdw8fndGck3gArLqnNvnU58TE5nINQah2Jr8jKJZEaJNsJzcHubWo3hvx2RxPW4NW258a0EVcm39XDmduTEq0ILBq/LRz9JSTUmtK9xfPbEuhuQ+bb2FX2Ejh8aV38YIkXgHBrTJQpXYX0Y+LRST5iFEk0Y1Y7N2hiNd4JCWZ+NR3DSkK0OnRsJl8JwjrZltlCSCW4KinmXgpJqWUKuHz45kGh8IqlTypIOgIGxtzd8NabchISoljUOM/LdBjsO5GvsHKhK0dGqYx0UoA6P9qtDSkEypQJabMnk6BGGWD4LdXcIwMu+EUABV/hHlmxjR3VeqsCsbBGgWlCySGDMoHCkbjr4asc6+r3KMlPdGh9HI+5M4qZ/8xLmmcD2iQMlKCX24MOyr4vKApVqnrNEolpDVUyM9iUOTwZo0VlusFukmKfXAAA+8sSMvnKHeTH6/sIoTZnp12ug9HhrUkBn4M23KBU3QrQ1O6vB3eNsLDZpYBTLSa1Kiol8x1TTSvdBaLckHqpAyyDCtcwPluDp3IPwN2pLyefTOTqVnrKQSPvJWSf+kVg+7eQ6SHOPuQof5Srbujc+lssyajOg7nrXZtiRFoxDrEhjtNCHbskP3wVkivAOy/ZjjyGLM6mL5Ir3EGkDnm/CqfXHuTT/ACxvUW/eW0Y1Pd51jv6a5pv+as+UM80PRFhfs88mc25GRm96Rn3Uyiay8hQg1WtJG1wPd8Y3XpAAO572pR8wd8I2wsa/l47zC92HoPZfsrpFmShKQFkkZOUv3MmIZhAzmkZ0bLwYwfOmBT0YkZpo1c6HSA5qJiQ6VKVtKnJ8i/flGiGaD2K5YpIiTPw06UkfdKRwo7mOUSku5KjsIKgTxIVXw0iBc0mqUgnV1M/gQ0OXPaCQdyyfEEDyjTsU0xrWpI0xHQPU+Jdor1Wsh2StO90MT3Fx4xPMAfJYb7yVEHvDlu8iBJyWLhbbKkeGJLwrFZDIssyapWOaEpH3S47g4Hv8Y6nXPKR9oqo2T+NADwDxFMQ2ZrvAbxCIGVJSSHwE5hsI8RrApLwBzdUCzbskh8KgdxEvwFHjtFhlgVQkHcDnxTWCFS1aJW36JRnuKnJjhcgu7Tz3in+JGUSvyK7AJ13ytStBzGFy/DElzGr5r0y/SMtlFagmYxLOBgL0B9+yKBdHBRMD6O7+YeNNzarHpCUAlYZExnSQOwdWbzinKvqyzG/sjKQoUKOId0754JzejhtsEuPNlHZHpHPFJJN3MCf/AEErL4R5sS0aTBLliCokROMRYokWoFmeIKSptihEptz7BwERmxKAcgd6g/hA5mGISywk2s5U+eOUOFUd23v3/hFYhRBpHRSo1LxAlrLtAIIJO4vTOCLNZTNOBLLXmGIZgCVVLAUD12bYokS/KNvzYWTFPnFgcMqmVCVgUB2h4fHHVJIEpUrA5V1TJLTJiUhILdd2fcMlGhpV/OCF8oU4xhQlDVdIDltAXLZ6EfhDcuL2Sud0SQMMpRch2KzSgCmZNajMvmGjOSlDcnez5V13w0vq2kBb7s3divyXMTiWRjOai7uRlTTYdOFIvbBOBWJmMVQUt94gO5Uk1LDIgs8eZywzHE9RUkCubnXP3xqLPbzgYFCAOu7kkHNwGG412V1ip2XQaNCu+gheEsFYj1mFGDMl6gUB2hjtEQSrQszmUsqAwqSA2HNwC9VHVxTP7taiyTFKTiUWIZwakhsiCAQCAGBJFdsSC8sNE4i7OCpmqXan3a7oCZYaKfbnonY6SesBo1TvOe/uUu8V9UajWjJwsDWtBmwfhGeRNUS7hyxzVTbm22oOcGySMJYM7dngNpoQQ1B76nYJeC8tKhVD45aOW74Il29hpt2P37/Lfrn/AKexDULNRgW08Gy90SItpeqmGRxa7izuWJhRi5VeYfaThBydOrvs3Vy2R2i2b6gb9XZ/KKH0gCRSrNxzftfj+cSyrSkAeGxhSlasMvl4DCty5mWoVL5ZAfH4RR2/lGUEgfmI5t1uKRmCO74fOyM3edoc018oSNyY7pI1l0X2JzpLBQ2AdYeVRFhO24sIH3iADxeh4UjzKVeCpawpBqC437t4+JjcWa+ipilLOnEMqhn1odm/KOx0+RuNPwcvOkpWgydLcOCog7A7/h3+EBz5SgHdLUzCweIOJtukELtwZ1JIDdbEn/UkExB9JoyApv0ap8NI0VZnsHmq/TDb3bLR1QNNmKapChvfyFawYtRZ1Y08afgBAs0U7RDbD8R8IlCNkeFbUqDXtHLw/GIUpU/+7Az+1Xe38TE4B++fnbmfGIVlewEbQQCX3KAHGrwH+opFPUsKphfYpbBtoGZ841XNmmb6Rl48DYV6l+wcnaMlPtCAWKwO8g+Ch7njTc2E8m85Yq2GZ9sEdg6Z+UUZa0vcshepbGdhQoUcU9BSDOdWakejn9RlNGAtUxCgQe46jvaNtzwZ3dn/AECVlHm5kn+LRrUtqOXJfZkZjuWBqSOEP0O8d0Sy5D0HuhaI2RrSdrwdZOT86YAoJASauogU2saxELEp8x3RPKtU1Lvi7n82h1H2LqXgs7NyPWe1Nko1qok+CUvFmnm+xAEWhO/6st/qfyikkX5OemJtlan8YOs3KKYJnWSwOWbv3wyjEbUT23kEtCSUzZa9WIKTTi48xGj5O2RFhsU6dMCkqZyFBiSCQhD6uogd7xnLPfWOaVTFqKQeqmgFMnNfdnBnLu90zpMiUhYOcxbEs/YA62va8jrF0FGEXNclc5W9JiVTSpRJqVEknaTUmJEythiIIIPzwgmWpqkfO2MnktJ5cxkgaA4q7RRuDQfKtQOZOmbnKmRipVNHf5ecdpn7fn4RGMi/lW91F86UY1LADZm3j5dY0502HQg10dzk0UH0vf8AO3dCVat5fT8YCH1GlRNB1am7uLAZbolSsh+u7qc03Cuep98Z2TeW7SCpFuBOofNvwr8vBoZSLnp1A5kkHdwhJthdnNf4M23fFWia3lT5/CCFWhvFg+r60qW2QHEZSClzq5nv07x80hkWsihP5bt8Az7WWY6ab/nTjEc1ZAb5+XiaQ2Wsy2uln8Bsrn86xVzpvjESZ3H5rE1ilGZMSGJrDQjQs52gmxWBKE9JMHVoE7STRgNsark1dk82dC0mUgKcjFjfDiLPhoeJ0IjO3gTPtPRDsIpuDdok7z1e47Y30i0pwJAoAAAGLBgwAKtwjf08LtmLLLeistNyz1jrmQSMikKKdrKQpG3UEHjAarrmJBZyNiTT9QKAy3PQxfzCT90d4MCWiypKWKUlOfZBY7Rhq+8VjU4fmUWUq0tk4fUDDT9ZjHE2Urak0oWHkpIBbxixXZga4i1c2z4sFa7YAmSwlxRnq4BDt85wNLEbBOjmP9ngCa8ASH7vCOwhQP2k8CR5Q4w7+CTTwygWYhLNX/Nrwy+awKaEZLalqQMSiQNpwkPvdyIv+bG3pXecoBb9WZRgH6hrQRk/qQrCwCtjMpuCtPGNVzX3ahF5y1JlpHUmdYGtUHTIeUU5r0stxtakZ6FCh44lneNVyl5LSrwl2NabbZJfR2WVLUmZNDuzmgNM27ooFc0if7RsHtYUKLFldUJLo4t3Y6eacD/mNg9rEg5r2yvGwe1hQodZ5IV9DB+SQc2Q1vGwe1HvhxzYp/tGwe0EKFDfJmL/AE/H7EebQaXjYB/5AYf+S6Wqi7ysYH6MxD03sG84UKA+omwroMaHRzSWbG5vSzlGwLl4v1nbygjlDzbyJqJIkW2wy+jcVmiqSQqpqSrECXP3jDwoHflVDfCj7KWZzRupxeV3t/3Y5VzRqP8AzK7/AGv5QoUJ3GN8WPs5/kgP9pXf7WEeZ8/2ld/tfyhQoGth+KvYv5ID/aV3+1hv5Hz/AGld/tYeFE1snxV7EOaFTv6Su/2v5QUnmtVT+crvcf8A2DzhQoOtk+KvZOnmxFP5xsPdN3GJjzaoZvSFhrQ/WjZv1hQoncYV06Xkim82j5XlYfajb5ZQ/wDJpT/3Gwe1hQoncZPjr2cK5sdl42D2sWF08gxJSv8AnCwlZHUPShgd8KFB7rB8ZexXZyARKWFG32EsT/WhzTPRjrxJjRi6ZTVttjPGanzY1hQotj1eSKpFb6GD8ji6ZPrtjpl9aPjHAuaU5P0+yP8A91LdwekKFDfNyg+BD2cTbilH/jrHx6UP4giBVclZPrth9ok+DmkKFE+ZkJ8DH7Bl8jkn/mFh75iW7xkY5PI1P9oWMf8AlHuMKFA+XkB/T8ZD/sKl39IWJ9vSh/HMRd8k7lRZbUmdMt9jWlIUCEzUucSWFSdOMKFCy6rI1TIv9Pxp2mec/SkfeT+sPjChQoyajqdhH//Z"/>
          <p:cNvSpPr>
            <a:spLocks noChangeAspect="1" noChangeArrowheads="1"/>
          </p:cNvSpPr>
          <p:nvPr/>
        </p:nvSpPr>
        <p:spPr bwMode="auto">
          <a:xfrm>
            <a:off x="63500" y="-719138"/>
            <a:ext cx="2181225" cy="1476376"/>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70668" name="AutoShape 12" descr="data:image/jpeg;base64,/9j/4AAQSkZJRgABAQAAAQABAAD/2wCEAAkGBhISEBUUExQVFRUWFxgYFxgUGBkdFxgYGRUZFxwYFxQXHCYeFxkjGhQYIC8iIycpLCwsFh4xNTAtNSYrLCkBCQoKDgwOGg8PGiwkHyUpLCksLCosKiwsLCwpLCksLCwsKSwsKSwpLCwtKSkpKSwsLCkpLCwpLCwsKSksLCwsLP/AABEIALgBEQMBIgACEQEDEQH/xAAcAAABBQEBAQAAAAAAAAAAAAAEAAEDBQYCBwj/xABPEAABAgMFAwgGBgUJBwUAAAABAhEAAyEEBRIxQVFhcQYHEyIygZGhFVSTsdHwFCNCUsHhYpKz0vEXJTRDVXSCorIWM0RFcnODJDVTY8L/xAAaAQACAwEBAAAAAAAAAAAAAAABAgADBAUG/8QALhEAAgIBAwQCAAUDBQAAAAAAAAECEQMSITEEE0FRFCIyYXGB8BWhsQUjQlKR/9oADAMBAAIRAxEAPwD0e47ksv0Szk2aQSZEokmUgkky01Jw1g30JZfVbP7JHwhXJ/Q7L/d5X7NMGAQ6SopnOWp7gnoOy+q2f2SPhC9BWT1Wz+xR8INEPEpEU5ewL0FZPVbP7KX8IXoKyeq2f2SPhBsKBSCpy9gXoGyeq2f2SPhD+gbJ6rZ/ZI+EGwoFDa37AvQNk9Vs/skfCF6Bsnqtn9kj4QbCiUHU/YF6Bsnqtn9kj4QvQNk9Vs/skfCDYUQmp+wL0DZPVbP7JHwhegbJ6rZ/ZI+EHQ0Amp+wL0DZPVbP7JHwhegbJ6rZ/Yo+Ed3neKZEvGp2cJDAklSshTU5DaSBrGeujlhMnWjo+jCUYkDEC+aFFuKizbA53hZSS5HWtq0X3oGyeq2f2SP3YXoGyeq2f2SPhB0NDia37AvQNk9Vs/skfCF6Bsnqtn9kj4QbCiE1MC9A2T1Wz+yR+7C9A2T1Wz+yR+7BsKITUwL0DZPVbP7JHwhegbJ6rZ/ZI+EHQ0QmpgXoGyeq2f2SPhDegrJ6rZ/ZI+EHQohNUgH0FZPVbP7JHwhegbJ6rZ/ZI+EHQmiUgapewH0FZPVbP7JHwhegrJ6rZ/ZI+EHQolE1y9gPoGyeq2f2Uv8AdhegrJ6rZ/ZI/dg6Gg0ga5ewL0FZPVbP7JH7sPLuCyEt9Fs/skfuwZHcntCJSIpyvk+dfoqPup/VTCiWFGbY6utnuF0A/Q7KR6vK/ZpgkTSM4iuT+h2b+7yv2aYInIcRtg9qZxcn4mOmZHRmRHKlRMBElSYFbOQTCCo7hNC2NTGeHBhNDtAGpjPDwoUKEUKHhogRQoeKu+7tmTQkypplrQQQPsKILgLGY1FD9qr6AKKa+uUHXnSJoAlkABbKwprUTgGUEmgdJ1BEZiQJiTMAnpxKISuY6ejCShKQVLTUrY0ZiWyCni3v7lCAhMu3yMEzRSXKWNCaEOlwOqFGmoIjKXdNWmaEOlhhWHxFKcICgpkAuGYsnMRmm6f82Loyo9HuK+iqWmWlKlqBwAlwMKQB0kwkdVy7JzNANsaGMzyZtdlSFFE1K1zCSQkLqH+xKU6wmpqc+DRpQc9oz3a12RdDgrlTewoUPCiwQaFChRAihQoUQgoUKFBAKFChRCChQoRMQA0PEQtKSrCC6q04fxh0zknJQzbMZ7OO6IA7juT2hFDfPLCy2VQRMW6tUy2UpI2qANM+O6HuzllZp1qRJkqxlSVKxBwkMHwsoAlXuhHkitm9x445PdI8XhQmhRXpOrUT3O5f6HZv7vK/ZpgwCA7k/odl/u8r9mmDBGmPBxZ/jY4EdQwh4gBQ8NDwo1jQ8KFEGFChRWco71Nns6pgwhmDqNA+rHtcHFHq8BkLOFFVdvKOVMlylFQSqaVJCa9tOaXy2VyLhs4MttrKAnAnGpasKQ4SMiolSi7AJBNATkwrAtVYQqKa+pRC0qR9IQsgATJCQtGwCbLJYjeQCx7Qq1wNNvy7boouUIs4YzrRNs5NQRNUhJIdmBdJUGdhXKCGzF8ob8tARgtLTZaioBSrLMQqjKopaQAWBbSlXAD5ix2tpjypSlhKgUsknsgMWS7DrAHQ94bcXquX0Qa1onSncicsTVLCSCAJWEdZ83KRUOoMYzkq6ZExc5KZklEs4FhpYSSejUSmhGACoalV8IpnGEvP9yJ+C1uT0pPSUo+plkl5swso1JwpJdQBcHqh6Z6xurjuUyE9ZeNWrDCgE5kJzJO1RJ3x51c9tkWZSStJJDEYTIRmzPMVMKmYuQDSppWPUbBeMucgLlrSoH7qgoDc4hcO/P8AkMlXDCITwoUaBBPCeE0KCEeFDNCiEFChsYdnDs7asGDtscjxh4hBQNarwRLSVKLAU4n7ofU6QLffKOTZEgzSQSCUgByrDoN+XiI8dvrlpOmqmjFhlzFA4QSwIo4BNC3xzjPlzKG3kux4tW72R6vJ5aWdVnVPcgIPWSWxJo4JY9k7R3AmPNuUHOPMmulC1pRiUHTTEkhQSSzEEEgjLQFyHONnWokM5dwa9+yK6bPPh8c4qjmnJAzQjF/U1Em+Z65y1hSisgqLO+IAEkEEM5Dv35iCZHODapHSSwpKipePEoBRQtQSSpJV9rQ5ipbSMxJvNaQyThBoQNQzV84HWoqUS5JVXUHiX0pA1bFMYNsPtF5TJ05a1qKlKdSiWq51ammW6NnzVzP5zlD9CZ/oJjBy5agdANuvCNrzUn+dZX/RM/ZmM6SeWJ2oR7eCV80VMPDQo2ldM9yuX+h2X+7yv2aYNCoDuT+h2b+7yv2aYMjZHg42T8TOhDxyDDwAIeHhoUAI8KGhRBhKBamen8NYz97XnMlIUi0IlKSoEBSVhAVuMuaoMd2MvRo0MV953WuaQUT5ko5EAIXLUH+1KmJIfeG0zhWgo8etd6lM8KAUhSFEqSVZKyBASaOw1740lg5WoSjpTOHSJlEPNSpZ6o7CJbgIBIqpicozfLS1dGsoQFdRSkqwy7OE4hm82QhJAwqSMJFKvEdt5QqmpSSkB0hNMsmNftEkknPPcGy5JaHuGKsvbXylmWhMxUqyCashJVOQqYVoNCGy6Jq0o+HJi8ASOVd7pSEKkfSJRBSEzEhbio6ygcW0O+WUVPJW+Z0hawlQEuY6Jjnqg1YnCy3zNKkEiJ0ctLShaShEpWEkukEOSpziJwuCcxlXSI8iXJYo3wgTHLmTsUyxoQkGqJKpqSzgMpIUSkuoAEgdoCOLttklS1dSXgJGFC8RpiYDqqBcDXbtgW23vMXMVMVLSFLVixk5Kp1k54SGFRXzjm61qM0qUnpR2lJdnqWK8LYQ5YsUnrUaFlU6oP2i6D7wMlw5wKJJZBSqWE1okEmaFFgWUqj7GMbPm6sTEJFtSnUy5RRiU7lsSk9ZgHLCj7ozF52KxLcyULlrZPVZJlJUcNMSppIzUGcglmDRxYbQuyTXVLSpSD1SUqSgkENRBwqrqQRx1L+ruhWe7pDDXvz746ipuW81TJAnTFyilQcGWlaR4zCSa0oODxR2blGFXixnBKSgJCSdcR6pAcYnPaBqA1C76HNJJsGk2MKIrNakzEhaDiScjodHD5jfEsOKKIrXakypalrLJSCT8A+pyA1Jjzu9+WausxBH0lC0lOFsKAlTAqdyWYnIEcRFByw5ZqtUwFOJCEhgnE4L5nIO7AV2RRl6iMNuWaMWBze+yNLaOXEtV4SJyVKEhMoomAgUExllRBqCFJQDm2AtQmFffOYoISZKEB+sSVglsVAEiuJhVxkQ22PKplsJUrL5b8R74HtN4MguTn1W0rnnlFLyzbS9mntYVjcvJouVPLKZbujK0S04QXwa51rXLjrtaKGYrI5vQccveREVmmu76e92ibGkJcnI0/xd/wCirvMU03Lfkp5VrgBmWirVp8PiYGXM+TSHtCSA+WytT4xCqvd8590aYxVFE7vc7SQaknSnvrE8m0BIz1+XiuI2E/hHcpQxB8nq3GGlBNExycZWi56ZvPwbzjV80E173lilETe7qGkZFCHFDhG5/ea6xsOaBIF6yWywTWdnbAdONfGM+NJSN2RylHcBhQoUbKLbPWrRyhRZbvs6nBWLNJworUmUSl2qxMsiL2wWoTZSJiclpCh3jLuy7o8j5wrUsG70JS+Kwy3G2m3TjvgW7eU1rk2QSyolKZiVAE5JSoqKEkZHERTOlGhfkqEtEtjlTwuTbjue3AQ8eeWnnMULOrElKJgDYsYqoAYgEUUCxca1ERDnOlmfZ3UoAOiYRVJdNVAHrZgb3fbGhzjV2Z0j0mHEedXzznNPR9GGOWkKx4g2IkUFQ4wkvvqN8B/ynzQgPhKit+ypglKQzHExBUMjv20reWPsKPUoTRl7k5f2ebKxTlJkrBYgkkFg7pplGmlTQpIUkgggEEagwYzUuBjqM1yqtlolIUs9ALOGGImdjDlnIQGarN45tGleMPy+vmyDEiYhUyckdVJ6VKAWcLaiFsFGoO0boNpcjxg5OkeX3jNTapsxZwgYhRKWAUKNXJLU1OejxGlJCMGJwGpiLUYgjD357YgnXigl0hQdzUUD7GDNWBpNrxqw4TQn71aZl2GQ+axzss8jm3wkdPtYowUXuywlWqmwg/ZyoGFdSPGm+LKxS8a0hbkEkdXMsMRIdgabfwisRLWUvhozUyZtjV7tsSIt/QGWr6sjEoEEY3AAB6pLEMt6kVGmcUQgskr/ADC8naj+VegixzUyZs0iYgIwqCScaVKzHVwpcEtkoaaZwFdFolmcemllacJACSyiVLoXd3Ltm/WfSIJduK5icu1jOAgM5NKClS7ZVLM8GzFSkzMblJU6VBBDkKzqpJCSRTVifHXLJGM1B+SiGDJPG8y4RcXvc5RLITZ50t1S6KmoISMJmNhSoqUMKSynpUVLRW3dZwkAoRjmBXZRMQKHD2UkFaix0ycZ5Q9jvpUiemZZsRr/AFpClChBCiEhJScR2EPnmTp53ORKVIUm0WeWq0hsBGJNFEurEDiQQMXZNaCHuDdGb9DWrt6E3WtaumkFKVAfSCoq6TCQkAzKrD6BqDLOPNRf4VNKlKwZjCkMkMkMW2qcnshjWr0r77v2dOSULWcBIIRiUUgpBArMJVqrMnOKmWElQBWBs7Su53DZmkVzmpRotWNx8o9L5M8v02aSiQpBKQlWEksEkqUoZv1K7aP3RX2rl9aLUtcsqwSwUk9EcgBhYLzZTEs2p2RjLbaFdGkU6rBOHFtoWOp/CHVaugUA9CxVhq53j+HGM8smRwavd8FsO3CSbWy5DLxwpLhRZIAqwJ79NkAqKOiSp6rD1260iC1rCsTu5SSM2GzSpP4xXqnEyWKmagHxJOWeUJiwvSre9j5MsW268EsyfTQmld2jwJPZXaDDRvzEOi0ISGACiC5Kg2We/dEEyapYJb53d1e6OhGJklLaiwsE5JBSKKYadrR82xAePHOW0rOBQUfuqoas5FH1cjxgawyuoMIAUQS5bJyKOPz8oitsyhcgkggkDJQUk5b2fxhYpPIO7jjognKJqT8+6InJ1jnHTP4w0vrU/D4RfRQ9zmed/GLKzWiWAEoS5cVUKmueVN3ERVzUtp46RZS7aEShgThJ31JbPKEyK0h8cqDJtowjJyTQZnZWNfzQTSb3k0+xMLsa/Vnacowcm2LCesGodrk/hr5xtuZtzfMosWwTc9PqzlFcIUy2WS1sRQoUKLDYXPONLpd5dj9ClDOuWzZGd+kp60tRYlLYiHBJT5sSBtpGu5ey3l2E6ixyT8+7vjzwqU5z1bWpIJPF4w5Usk2vRmcJY0si4ZdrDpSFB82UwIy0fKoFOOyKu97MUrS5epOLcWO+oU44NFokKEl1AAKqk0qU9aqQc6M2+ILfMEyU6WxAMDkaM4O9njNhk4z34ui6cv8Ab7dXe/5nEizqZRCiSz0G/fTKOFOFB6VLPqCa5dzxNZZpQpmHYxbiS3uxHvT4zWqQhUtRWQFVKSSQAqlaP4cdrxqlkSa/MOXosWXG547i174/n7nEuaxAy+6a6Hb5Hc8WV08op1nnYpayKJDM6VAMSCNnUI0jN9YpSQQ6A54EsG26+EWchRVT7QKqa5Plrt8YLWn7I4ijOqPQLt5yJwUrpUJmA9kJ6uHTOrp12wHyq5f9IlkyRiTiotSigg0NUYVDiDpGNRamw5MQ/fl8ImXaSjFllnm6SHb35w66jLHyX9O1e8bMzaZhU6qAYnZPZD6A1LcXyiwuC0y0pVj6yySAx6wSM9CwI8n2xX21DEksx00fZXh5QJItHR5ih+6er3hgT4wZxeaDR1pPtZFI18624UhLhq0pkeHf4wNZJGMlWPowlWJJSVVBSyqIBOaUEilBuiqs85SDiNQQ4rTcKVeCU3odCxoQHJf9YZ0Z4xxxSjaj/wCluacbi5fqSqtcsqZsRBoutdKk67yAdYkUoGpIYUd9T5AVHyYgngrUQDlkWJdtaVI37stIHs80k1V1Q4BNXGuQcndE7dq0+DTj6hJ6Wtn+wWlZQSpJAy7TNqWYCCZ8xKkhwQCM0gEZ7yCKjftiKyWcrT2TmHZ6ZEebiGnyyk9YKavWIbuYbj3w7bcl7Rz+rxQTUoVTsAvBGdTn5vr+PCKmbO7+MXXQJUfrFaGiRnU6940gqz3LYik4jPx0FCnDU6gS1KAo2UdWOJxX2Of+N/X9wG7bOcWJWAMxpRIyNA1SHgW3TSqaQHL7/P52Rq7sueUhSUrlS1AmuIzElmJ6ygkAZUdniO3clUpUroZiSFEkBS8RSK9V0OpVdoG8uYyvE4tzHyYmqS3MvaAADq4ZxTdk+WkVs6e4Zz40i7tVwkrJK9KslfGvVDU084Ct90BPWlDECVMHJKQ9NAHbjFmNxS3YqhNpuuOStswBVuglEtS1Ml2Ac5kDcW2x3Iuaa/YVxwmmerUyg3DNCcISBh0DVpmW1pByTrhkjD2KfbAgBIYaMM/OKucvEc8zVzmdp0g2XcU6YepKWo5kgE+EQzblnIV10KQallgpNOIr3RMcVFWhsjlLkCnLHZA4FsvKsdofCze75MEm5ZjOp33+NQ7jiYns10TVunASrUpD+Y+aRY3WxWolaiYQXdzp8mCpB6xUaq2Oe8n52xJabpXLUy3SdhSX/OkcGwU6oI+fzhZNDJNbkc+1Kfq58Pjwjc8zE8qveS4A6k2lX/3aqxhlWAjTvLeRMbXmWsqk3xJJP9XN12yzBWnaiNtjwoTwoQ3ml5b2KZM9HBAzscsORQMl6qYtr498ZidcU+Wl1JSBl1lJrU5B6vuPdG65R2qclFhTKUEvY5R6ymBOHKhfybfGctvKCfLRjXOSA7dRRJJ2N/DKI+jeT71sKurUYqDfBUpuScUh+qglgJgZNcyCcxnUPlvi3l8iEzAkomqKmIOGWpsT0wkJPVOTlgdozFlY7zmzJYw2lK0EAlPRuXoWUcVK7IrbZdRNpROl9L0mGnQTAEJCdy0gkqckguK76HH02Np1yVZJytN8eyD/AGVMojpVmUC4JKSMnLCZRBLAZkfGVfJiUpZT0hKCxAIUF9ijKSFIUciGOVIvLlkKxnpCsasudKb9RIJPgOMEWmQQJjKRNQsF0rnV4JKUDo9BQ0cxfi6FVqcdwZOqe8FK1/P1KP8A2Tl4HUqYCNUmWUqT2qpBxgvVjlnpUKzrsKs5qkhBZ1IbFRh2mxF+DsaBzFlZpVolJwJkygMSFkBSethWkkuS66AiulImMhJKiuzVL5TSUVz6vSANuygx6aV1p2FeSHNgcq6LKZWGzrmT5ikkolIlkqwlWAutsISK1fJq1igvHklbcTmzWjC9SzsH1CH290WN+30iyFJlqmpUsAKl404GQXxK6MUJxYaKdk1jmVzhSl9ESZsgpooJIWhYd69Kkl317uCZMSjLaIINNc/4IJt1WhMl5dkmJGRWUkk7SXdWR2RRWe5ZyzhFnmqVRgJSuIejNrXaI9BkX30iT9HmYSaldFHTQKS2egjOSrqtEtSjKm4iXOLGUkEkl8IxEVbXbSFlhyyjaQ1406cijvS5LVZ3Myzz0AB3KeoBr1g6R403RPdHJO0T04wlKQQ46ReFwTm2Zz3bY2Uq+bV0QTNKSqoWcTBYyyCRVmrtAMUUy7ZYWVpCkE0IE9bna1XPAkikGHTZK3VAllj/ANrIbXyLtUhJWOjnhq9CrFhGdUqSks+wHTKA1WVUoJVNBl4TR0qDBvvEULmLz6YyQBiSQKKRMUDxqWz2kxxNvKctOBVoJBo0xYLvu+MB9FNk7+NcMobpvdZnMhJWOsWCSabVAZjLZBltnoXOBmYpcktjKHBHVoHWM9K7d8TSLKQo4TKAzVRdTk/1ZAGuUWl33djmJKpi0LwsSCFBQcNiLOAOL11jS8DrjgpU1fJTY7IzS5qCSTh+khYy0C5K28QIMRdc0SytCZBCScQSqbiSBme2aMPsuzuWDmNHbOSFkUrpCFFSA+IFDlv0SjTQl27olstms6UdTpFMc1TlliGzIUw/hE+zW41JFfYeVacOJM0qSWKXcLAAHUUauyn3bI6vVFntf2ujm/fIrn2VAVI8xtakH2axWBNfoskYiVFS04ql69bKo0aBrXyVsU0KwykypgfCZalpSdhUgKbdlFUlF7SLIuS4MnPsSpavrZoEoM6pRxAvRut2G3p4PB8qzXcQQekDMcQmKcuHNFDDo3ZEVCZEkPilWhwSFdHNSDQt/wDFXxg1Sbv+jCbLFoUoqIMsqBUCGJUo1ASxDFi5poWOPp414JLqJJnN9WZgF2SYqYk0MtRHSpPAMFp4Bxs1jMLvKcVVSsnMUPy0XdnveVVDT0aNjl/6eiB844l2pSQThWZb1JKymoIzxanfo0J8eHoSUyUWe0plBYkqKQAeqpyP8CS47hCk31OnyFpCMQSAoEsSmvaCTUgNUiux2oCu8krJKyqvZwrIbh1n8/GFJvKUiqQqgp1lU25ku9fGLVF+SpuuDq8L5X0LMmYDR3Cw7aEspJH4wBL5Qz0KDgMQ2EgBJB2N7xD2tchSlESVFZIL4iBvJCRmeOsdWW9pVEKlskkPhJY1zKSDi7y8NW/IrZJP5RLwhKh1fuqqO7UcRAVotKFkEIADH7Z8nP5RoPo9mUkhKhhNSFqJauiXDeUQpuuyqBIKdNVHd2Qr3CLH0972ivvJeCrkyylOIqAD9pJCxwLZbI3fNNakrvaURMSt0TaMx7ByADaRl1XNI0ZQOwLfyU0a7mru5Eu9JWCnUmUwq+4c1GK3gUVYVkTZSvDw0PGI6+xt+UlsQlFhSQ6voco5qyYDJNTFBNtNlnpwTpZICuq6qA5PhExxQ5kRZctb3MqXYEgIOKxynCkqJYjNwQGpvjCzb1QFKUEjES+TDIBktkKZDYI60OoUcSiuTjSxt5G/Br5F3WFP9UkMwpi/HMxYyLTZ0ghMsDJ+oA+TDUGMcL0ISk60aurtmcgdvGLaSpszVmpk7eJ4nb3wnefgsUUzZ2e3IIBxEHQAJGWj4PKOl2hCnwziGDuQk+Kig/xjKothAz48W8N/dHBvU4m+zsyrx/GB35D9uJq2nGqF4xoQpLA9wB7iIQtGF8YXizGBClDvBFe54y9nvggmpDNXU79+esWdlv4qLE5vtem49/hB+X4aB8e+GHKmrUXSpQQT2TLSkt/1KmuP1Ya1zWSPrP8AIrzOIt3xB9CkL1Uhi7pmYU0NQrGSkDLJokmWWTheXMUoB/tgpCt5CaaajONWPJGStFEoOLplfOSSSywobwAXzoW/CBBMqalI/SWvLd0iacY4tl7rllJKUpTQE4gSS32Q+XEiOE8pkqS6EMK5zAmnBMxTeUNLJFE0tkpOPJlVyEwE02hTDTQnWBZ0mW7EqBNGSC57nNN+XGO08pJQoUzBq6StQzFXq58YjXyhkK6odjmlQUMXADDXLOKe5jl5Q+iS8A1ou9Af66o8dGqGah26GFKusFvr27vcS8QTkILlJUHOoV4FTBIb5MQoQCaTAOBB/wD0IGm3yMppLgJtjywcMxZUPsrAA3nOoocjpE1mvdKJYJYr1Key+btxJrxyjOcqZKscpaXUoAgqKnJBU+Ftgcne+4QP0itQvfRvMxVkbboMHFbs1A5SZkEvhYA5CmfztiOReTUPZaran+GfCMylVclJG2m2HNqGJjiKdzfiYqaa2LVKL3Zb3leypqsIogEZdzg9zeMHyb9mS5oPaQ+AjUAgZcCC+2KJNslUaWpAdzV3LMdTX4xyLemvb8Uiueb++K5Y3wMskeT0CwiTMSSJEgkKwqUsMSVdYEkIJyJq/wBnKB7dYLKHPRWZKnFAoMdoZak17hAnIW3pAmLmqlBJCQkFYJcE66UPmI0xtMo1DFg5wJUaGv2XceMbsUXpVmbJJanRmJ1msKyHl2cKFHCkqO1mKy3nnEM677PgqVqAqKAJDmrYgQS0Xq+UdnDMuo0ZYHAsk4e8Ryq/5IQVdJgGTYlAvwIfc+WdYs0RflFdsyPQWcN1Vg11qXOhQjZvpWKu1JlB2Dv+kkHgBn4xrpvKyWo9WamgzCpwrxCS3fHUy+xgxYkrFM5ymbvS77iH8RFThF+Q2zCS8BUfs6EKXtoWKW0JfbHYSgpYJSdlU1LvQ9N+H5aW235JBpLQrb1UnxKke+Ky8LzQpBAlpQ+SkpAZjkQliHZuBMJ24r/kK2/RVmSSAejlHcpS61zxAgD8oZRCaGRLFO1iWQ5OWIKP4QyLaCTjIJzDeXDhujpVsQGY7qih3N4QjS9hQhOCR1padrJmBvAmvi8a7mit5Ve0pOFITgmkMSSPqzmXzjN2eVjyAAJoyM95o4OlNjxreayw4b3lqBQ2GaGS5P8AuzqzQkoySHi1ZUwoaFGE69FhzoAvdxcgCwyu85Rg7wV1Aw10fbG95z1N6Pr/AMDKjzmZaAZgpQF9fw3xoRzpcmju+eVy6K6zt1no1AxfVgYN+mVYmvdw8fndGck3gArLqnNvnU58TE5nINQah2Jr8jKJZEaJNsJzcHubWo3hvx2RxPW4NW258a0EVcm39XDmduTEq0ILBq/LRz9JSTUmtK9xfPbEuhuQ+bb2FX2Ejh8aV38YIkXgHBrTJQpXYX0Y+LRST5iFEk0Y1Y7N2hiNd4JCWZ+NR3DSkK0OnRsJl8JwjrZltlCSCW4KinmXgpJqWUKuHz45kGh8IqlTypIOgIGxtzd8NabchISoljUOM/LdBjsO5GvsHKhK0dGqYx0UoA6P9qtDSkEypQJabMnk6BGGWD4LdXcIwMu+EUABV/hHlmxjR3VeqsCsbBGgWlCySGDMoHCkbjr4asc6+r3KMlPdGh9HI+5M4qZ/8xLmmcD2iQMlKCX24MOyr4vKApVqnrNEolpDVUyM9iUOTwZo0VlusFukmKfXAAA+8sSMvnKHeTH6/sIoTZnp12ug9HhrUkBn4M23KBU3QrQ1O6vB3eNsLDZpYBTLSa1Kiol8x1TTSvdBaLckHqpAyyDCtcwPluDp3IPwN2pLyefTOTqVnrKQSPvJWSf+kVg+7eQ6SHOPuQof5Srbujc+lssyajOg7nrXZtiRFoxDrEhjtNCHbskP3wVkivAOy/ZjjyGLM6mL5Ir3EGkDnm/CqfXHuTT/ACxvUW/eW0Y1Pd51jv6a5pv+as+UM80PRFhfs88mc25GRm96Rn3Uyiay8hQg1WtJG1wPd8Y3XpAAO572pR8wd8I2wsa/l47zC92HoPZfsrpFmShKQFkkZOUv3MmIZhAzmkZ0bLwYwfOmBT0YkZpo1c6HSA5qJiQ6VKVtKnJ8i/flGiGaD2K5YpIiTPw06UkfdKRwo7mOUSku5KjsIKgTxIVXw0iBc0mqUgnV1M/gQ0OXPaCQdyyfEEDyjTsU0xrWpI0xHQPU+Jdor1Wsh2StO90MT3Fx4xPMAfJYb7yVEHvDlu8iBJyWLhbbKkeGJLwrFZDIssyapWOaEpH3S47g4Hv8Y6nXPKR9oqo2T+NADwDxFMQ2ZrvAbxCIGVJSSHwE5hsI8RrApLwBzdUCzbskh8KgdxEvwFHjtFhlgVQkHcDnxTWCFS1aJW36JRnuKnJjhcgu7Tz3in+JGUSvyK7AJ13ytStBzGFy/DElzGr5r0y/SMtlFagmYxLOBgL0B9+yKBdHBRMD6O7+YeNNzarHpCUAlYZExnSQOwdWbzinKvqyzG/sjKQoUKOId0754JzejhtsEuPNlHZHpHPFJJN3MCf/AEErL4R5sS0aTBLliCokROMRYokWoFmeIKSptihEptz7BwERmxKAcgd6g/hA5mGISywk2s5U+eOUOFUd23v3/hFYhRBpHRSo1LxAlrLtAIIJO4vTOCLNZTNOBLLXmGIZgCVVLAUD12bYokS/KNvzYWTFPnFgcMqmVCVgUB2h4fHHVJIEpUrA5V1TJLTJiUhILdd2fcMlGhpV/OCF8oU4xhQlDVdIDltAXLZ6EfhDcuL2Sud0SQMMpRch2KzSgCmZNajMvmGjOSlDcnez5V13w0vq2kBb7s3divyXMTiWRjOai7uRlTTYdOFIvbBOBWJmMVQUt94gO5Uk1LDIgs8eZywzHE9RUkCubnXP3xqLPbzgYFCAOu7kkHNwGG412V1ip2XQaNCu+gheEsFYj1mFGDMl6gUB2hjtEQSrQszmUsqAwqSA2HNwC9VHVxTP7taiyTFKTiUWIZwakhsiCAQCAGBJFdsSC8sNE4i7OCpmqXan3a7oCZYaKfbnonY6SesBo1TvOe/uUu8V9UajWjJwsDWtBmwfhGeRNUS7hyxzVTbm22oOcGySMJYM7dngNpoQQ1B76nYJeC8tKhVD45aOW74Il29hpt2P37/Lfrn/AKexDULNRgW08Gy90SItpeqmGRxa7izuWJhRi5VeYfaThBydOrvs3Vy2R2i2b6gb9XZ/KKH0gCRSrNxzftfj+cSyrSkAeGxhSlasMvl4DCty5mWoVL5ZAfH4RR2/lGUEgfmI5t1uKRmCO74fOyM3edoc018oSNyY7pI1l0X2JzpLBQ2AdYeVRFhO24sIH3iADxeh4UjzKVeCpawpBqC437t4+JjcWa+ipilLOnEMqhn1odm/KOx0+RuNPwcvOkpWgydLcOCog7A7/h3+EBz5SgHdLUzCweIOJtukELtwZ1JIDdbEn/UkExB9JoyApv0ap8NI0VZnsHmq/TDb3bLR1QNNmKapChvfyFawYtRZ1Y08afgBAs0U7RDbD8R8IlCNkeFbUqDXtHLw/GIUpU/+7Az+1Xe38TE4B++fnbmfGIVlewEbQQCX3KAHGrwH+opFPUsKphfYpbBtoGZ841XNmmb6Rl48DYV6l+wcnaMlPtCAWKwO8g+Ch7njTc2E8m85Yq2GZ9sEdg6Z+UUZa0vcshepbGdhQoUcU9BSDOdWakejn9RlNGAtUxCgQe46jvaNtzwZ3dn/AECVlHm5kn+LRrUtqOXJfZkZjuWBqSOEP0O8d0Sy5D0HuhaI2RrSdrwdZOT86YAoJASauogU2saxELEp8x3RPKtU1Lvi7n82h1H2LqXgs7NyPWe1Nko1qok+CUvFmnm+xAEWhO/6st/qfyikkX5OemJtlan8YOs3KKYJnWSwOWbv3wyjEbUT23kEtCSUzZa9WIKTTi48xGj5O2RFhsU6dMCkqZyFBiSCQhD6uogd7xnLPfWOaVTFqKQeqmgFMnNfdnBnLu90zpMiUhYOcxbEs/YA62va8jrF0FGEXNclc5W9JiVTSpRJqVEknaTUmJEythiIIIPzwgmWpqkfO2MnktJ5cxkgaA4q7RRuDQfKtQOZOmbnKmRipVNHf5ecdpn7fn4RGMi/lW91F86UY1LADZm3j5dY0502HQg10dzk0UH0vf8AO3dCVat5fT8YCH1GlRNB1am7uLAZbolSsh+u7qc03Cuep98Z2TeW7SCpFuBOofNvwr8vBoZSLnp1A5kkHdwhJthdnNf4M23fFWia3lT5/CCFWhvFg+r60qW2QHEZSClzq5nv07x80hkWsihP5bt8Az7WWY6ab/nTjEc1ZAb5+XiaQ2Wsy2uln8Bsrn86xVzpvjESZ3H5rE1ilGZMSGJrDQjQs52gmxWBKE9JMHVoE7STRgNsark1dk82dC0mUgKcjFjfDiLPhoeJ0IjO3gTPtPRDsIpuDdok7z1e47Y30i0pwJAoAAAGLBgwAKtwjf08LtmLLLeistNyz1jrmQSMikKKdrKQpG3UEHjAarrmJBZyNiTT9QKAy3PQxfzCT90d4MCWiypKWKUlOfZBY7Rhq+8VjU4fmUWUq0tk4fUDDT9ZjHE2Urak0oWHkpIBbxixXZga4i1c2z4sFa7YAmSwlxRnq4BDt85wNLEbBOjmP9ngCa8ASH7vCOwhQP2k8CR5Q4w7+CTTwygWYhLNX/Nrwy+awKaEZLalqQMSiQNpwkPvdyIv+bG3pXecoBb9WZRgH6hrQRk/qQrCwCtjMpuCtPGNVzX3ahF5y1JlpHUmdYGtUHTIeUU5r0stxtakZ6FCh44lneNVyl5LSrwl2NabbZJfR2WVLUmZNDuzmgNM27ooFc0if7RsHtYUKLFldUJLo4t3Y6eacD/mNg9rEg5r2yvGwe1hQodZ5IV9DB+SQc2Q1vGwe1HvhxzYp/tGwe0EKFDfJmL/AE/H7EebQaXjYB/5AYf+S6Wqi7ysYH6MxD03sG84UKA+omwroMaHRzSWbG5vSzlGwLl4v1nbygjlDzbyJqJIkW2wy+jcVmiqSQqpqSrECXP3jDwoHflVDfCj7KWZzRupxeV3t/3Y5VzRqP8AzK7/AGv5QoUJ3GN8WPs5/kgP9pXf7WEeZ8/2ld/tfyhQoGth+KvYv5ID/aV3+1hv5Hz/AGld/tYeFE1snxV7EOaFTv6Su/2v5QUnmtVT+crvcf8A2DzhQoOtk+KvZOnmxFP5xsPdN3GJjzaoZvSFhrQ/WjZv1hQoncYV06Xkim82j5XlYfajb5ZQ/wDJpT/3Gwe1hQoncZPjr2cK5sdl42D2sWF08gxJSv8AnCwlZHUPShgd8KFB7rB8ZexXZyARKWFG32EsT/WhzTPRjrxJjRi6ZTVttjPGanzY1hQotj1eSKpFb6GD8ji6ZPrtjpl9aPjHAuaU5P0+yP8A91LdwekKFDfNyg+BD2cTbilH/jrHx6UP4giBVclZPrth9ok+DmkKFE+ZkJ8DH7Bl8jkn/mFh75iW7xkY5PI1P9oWMf8AlHuMKFA+XkB/T8ZD/sKl39IWJ9vSh/HMRd8k7lRZbUmdMt9jWlIUCEzUucSWFSdOMKFCy6rI1TIv9Pxp2mec/SkfeT+sPjChQoyajqdhH//Z"/>
          <p:cNvSpPr>
            <a:spLocks noChangeAspect="1" noChangeArrowheads="1"/>
          </p:cNvSpPr>
          <p:nvPr/>
        </p:nvSpPr>
        <p:spPr bwMode="auto">
          <a:xfrm>
            <a:off x="63500" y="-719138"/>
            <a:ext cx="2181225" cy="1476376"/>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70670" name="AutoShape 14" descr="data:image/jpeg;base64,/9j/4AAQSkZJRgABAQAAAQABAAD/2wCEAAkGBhISEBUUExQVFRUWFxgYFxgUGBkdFxgYGRUZFxwYFxQXHCYeFxkjGhQYIC8iIycpLCwsFh4xNTAtNSYrLCkBCQoKDgwOGg8PGiwkHyUpLCksLCosKiwsLCwpLCksLCwsKSwsKSwpLCwtKSkpKSwsLCkpLCwpLCwsKSksLCwsLP/AABEIALgBEQMBIgACEQEDEQH/xAAcAAABBQEBAQAAAAAAAAAAAAAEAAEDBQYCBwj/xABPEAABAgMFAwgGBgUJBwUAAAABAhEAAyEEBRIxQVFhcQYHEyIygZGhFVSTsdHwFCNCUsHhYpKz0vEXJTRDVXSCorIWM0RFcnODJDVTY8L/xAAaAQACAwEBAAAAAAAAAAAAAAABAgADBAUG/8QALhEAAgIBAwQCAAUDBQAAAAAAAAECEQMSITEEE0FRFCIyYXGB8BWhsQUjQlKR/9oADAMBAAIRAxEAPwD0e47ksv0Szk2aQSZEokmUgkky01Jw1g30JZfVbP7JHwhXJ/Q7L/d5X7NMGAQ6SopnOWp7gnoOy+q2f2SPhC9BWT1Wz+xR8INEPEpEU5ewL0FZPVbP7KX8IXoKyeq2f2SPhBsKBSCpy9gXoGyeq2f2SPhD+gbJ6rZ/ZI+EGwoFDa37AvQNk9Vs/skfCF6Bsnqtn9kj4QbCiUHU/YF6Bsnqtn9kj4QvQNk9Vs/skfCDYUQmp+wL0DZPVbP7JHwhegbJ6rZ/ZI+EHQ0Amp+wL0DZPVbP7JHwhegbJ6rZ/Yo+Ed3neKZEvGp2cJDAklSshTU5DaSBrGeujlhMnWjo+jCUYkDEC+aFFuKizbA53hZSS5HWtq0X3oGyeq2f2SP3YXoGyeq2f2SPhB0NDia37AvQNk9Vs/skfCF6Bsnqtn9kj4QbCiE1MC9A2T1Wz+yR+7C9A2T1Wz+yR+7BsKITUwL0DZPVbP7JHwhegbJ6rZ/ZI+EHQ0QmpgXoGyeq2f2SPhDegrJ6rZ/ZI+EHQohNUgH0FZPVbP7JHwhegbJ6rZ/ZI+EHQmiUgapewH0FZPVbP7JHwhegrJ6rZ/ZI+EHQolE1y9gPoGyeq2f2Uv8AdhegrJ6rZ/ZI/dg6Gg0ga5ewL0FZPVbP7JH7sPLuCyEt9Fs/skfuwZHcntCJSIpyvk+dfoqPup/VTCiWFGbY6utnuF0A/Q7KR6vK/ZpgkTSM4iuT+h2b+7yv2aYInIcRtg9qZxcn4mOmZHRmRHKlRMBElSYFbOQTCCo7hNC2NTGeHBhNDtAGpjPDwoUKEUKHhogRQoeKu+7tmTQkypplrQQQPsKILgLGY1FD9qr6AKKa+uUHXnSJoAlkABbKwprUTgGUEmgdJ1BEZiQJiTMAnpxKISuY6ejCShKQVLTUrY0ZiWyCni3v7lCAhMu3yMEzRSXKWNCaEOlwOqFGmoIjKXdNWmaEOlhhWHxFKcICgpkAuGYsnMRmm6f82Loyo9HuK+iqWmWlKlqBwAlwMKQB0kwkdVy7JzNANsaGMzyZtdlSFFE1K1zCSQkLqH+xKU6wmpqc+DRpQc9oz3a12RdDgrlTewoUPCiwQaFChRAihQoUQgoUKFBAKFChRCChQoRMQA0PEQtKSrCC6q04fxh0zknJQzbMZ7OO6IA7juT2hFDfPLCy2VQRMW6tUy2UpI2qANM+O6HuzllZp1qRJkqxlSVKxBwkMHwsoAlXuhHkitm9x445PdI8XhQmhRXpOrUT3O5f6HZv7vK/ZpgwCA7k/odl/u8r9mmDBGmPBxZ/jY4EdQwh4gBQ8NDwo1jQ8KFEGFChRWco71Nns6pgwhmDqNA+rHtcHFHq8BkLOFFVdvKOVMlylFQSqaVJCa9tOaXy2VyLhs4MttrKAnAnGpasKQ4SMiolSi7AJBNATkwrAtVYQqKa+pRC0qR9IQsgATJCQtGwCbLJYjeQCx7Qq1wNNvy7boouUIs4YzrRNs5NQRNUhJIdmBdJUGdhXKCGzF8ob8tARgtLTZaioBSrLMQqjKopaQAWBbSlXAD5ix2tpjypSlhKgUsknsgMWS7DrAHQ94bcXquX0Qa1onSncicsTVLCSCAJWEdZ83KRUOoMYzkq6ZExc5KZklEs4FhpYSSejUSmhGACoalV8IpnGEvP9yJ+C1uT0pPSUo+plkl5swso1JwpJdQBcHqh6Z6xurjuUyE9ZeNWrDCgE5kJzJO1RJ3x51c9tkWZSStJJDEYTIRmzPMVMKmYuQDSppWPUbBeMucgLlrSoH7qgoDc4hcO/P8AkMlXDCITwoUaBBPCeE0KCEeFDNCiEFChsYdnDs7asGDtscjxh4hBQNarwRLSVKLAU4n7ofU6QLffKOTZEgzSQSCUgByrDoN+XiI8dvrlpOmqmjFhlzFA4QSwIo4BNC3xzjPlzKG3kux4tW72R6vJ5aWdVnVPcgIPWSWxJo4JY9k7R3AmPNuUHOPMmulC1pRiUHTTEkhQSSzEEEgjLQFyHONnWokM5dwa9+yK6bPPh8c4qjmnJAzQjF/U1Em+Z65y1hSisgqLO+IAEkEEM5Dv35iCZHODapHSSwpKipePEoBRQtQSSpJV9rQ5ipbSMxJvNaQyThBoQNQzV84HWoqUS5JVXUHiX0pA1bFMYNsPtF5TJ05a1qKlKdSiWq51ammW6NnzVzP5zlD9CZ/oJjBy5agdANuvCNrzUn+dZX/RM/ZmM6SeWJ2oR7eCV80VMPDQo2ldM9yuX+h2X+7yv2aYNCoDuT+h2b+7yv2aYMjZHg42T8TOhDxyDDwAIeHhoUAI8KGhRBhKBamen8NYz97XnMlIUi0IlKSoEBSVhAVuMuaoMd2MvRo0MV953WuaQUT5ko5EAIXLUH+1KmJIfeG0zhWgo8etd6lM8KAUhSFEqSVZKyBASaOw1740lg5WoSjpTOHSJlEPNSpZ6o7CJbgIBIqpicozfLS1dGsoQFdRSkqwy7OE4hm82QhJAwqSMJFKvEdt5QqmpSSkB0hNMsmNftEkknPPcGy5JaHuGKsvbXylmWhMxUqyCashJVOQqYVoNCGy6Jq0o+HJi8ASOVd7pSEKkfSJRBSEzEhbio6ygcW0O+WUVPJW+Z0hawlQEuY6Jjnqg1YnCy3zNKkEiJ0ctLShaShEpWEkukEOSpziJwuCcxlXSI8iXJYo3wgTHLmTsUyxoQkGqJKpqSzgMpIUSkuoAEgdoCOLttklS1dSXgJGFC8RpiYDqqBcDXbtgW23vMXMVMVLSFLVixk5Kp1k54SGFRXzjm61qM0qUnpR2lJdnqWK8LYQ5YsUnrUaFlU6oP2i6D7wMlw5wKJJZBSqWE1okEmaFFgWUqj7GMbPm6sTEJFtSnUy5RRiU7lsSk9ZgHLCj7ozF52KxLcyULlrZPVZJlJUcNMSppIzUGcglmDRxYbQuyTXVLSpSD1SUqSgkENRBwqrqQRx1L+ruhWe7pDDXvz746ipuW81TJAnTFyilQcGWlaR4zCSa0oODxR2blGFXixnBKSgJCSdcR6pAcYnPaBqA1C76HNJJsGk2MKIrNakzEhaDiScjodHD5jfEsOKKIrXakypalrLJSCT8A+pyA1Jjzu9+WausxBH0lC0lOFsKAlTAqdyWYnIEcRFByw5ZqtUwFOJCEhgnE4L5nIO7AV2RRl6iMNuWaMWBze+yNLaOXEtV4SJyVKEhMoomAgUExllRBqCFJQDm2AtQmFffOYoISZKEB+sSVglsVAEiuJhVxkQ22PKplsJUrL5b8R74HtN4MguTn1W0rnnlFLyzbS9mntYVjcvJouVPLKZbujK0S04QXwa51rXLjrtaKGYrI5vQccveREVmmu76e92ibGkJcnI0/xd/wCirvMU03Lfkp5VrgBmWirVp8PiYGXM+TSHtCSA+WytT4xCqvd8590aYxVFE7vc7SQaknSnvrE8m0BIz1+XiuI2E/hHcpQxB8nq3GGlBNExycZWi56ZvPwbzjV80E173lilETe7qGkZFCHFDhG5/ea6xsOaBIF6yWywTWdnbAdONfGM+NJSN2RylHcBhQoUbKLbPWrRyhRZbvs6nBWLNJworUmUSl2qxMsiL2wWoTZSJiclpCh3jLuy7o8j5wrUsG70JS+Kwy3G2m3TjvgW7eU1rk2QSyolKZiVAE5JSoqKEkZHERTOlGhfkqEtEtjlTwuTbjue3AQ8eeWnnMULOrElKJgDYsYqoAYgEUUCxca1ERDnOlmfZ3UoAOiYRVJdNVAHrZgb3fbGhzjV2Z0j0mHEedXzznNPR9GGOWkKx4g2IkUFQ4wkvvqN8B/ynzQgPhKit+ypglKQzHExBUMjv20reWPsKPUoTRl7k5f2ebKxTlJkrBYgkkFg7pplGmlTQpIUkgggEEagwYzUuBjqM1yqtlolIUs9ALOGGImdjDlnIQGarN45tGleMPy+vmyDEiYhUyckdVJ6VKAWcLaiFsFGoO0boNpcjxg5OkeX3jNTapsxZwgYhRKWAUKNXJLU1OejxGlJCMGJwGpiLUYgjD357YgnXigl0hQdzUUD7GDNWBpNrxqw4TQn71aZl2GQ+axzss8jm3wkdPtYowUXuywlWqmwg/ZyoGFdSPGm+LKxS8a0hbkEkdXMsMRIdgabfwisRLWUvhozUyZtjV7tsSIt/QGWr6sjEoEEY3AAB6pLEMt6kVGmcUQgskr/ADC8naj+VegixzUyZs0iYgIwqCScaVKzHVwpcEtkoaaZwFdFolmcemllacJACSyiVLoXd3Ltm/WfSIJduK5icu1jOAgM5NKClS7ZVLM8GzFSkzMblJU6VBBDkKzqpJCSRTVifHXLJGM1B+SiGDJPG8y4RcXvc5RLITZ50t1S6KmoISMJmNhSoqUMKSynpUVLRW3dZwkAoRjmBXZRMQKHD2UkFaix0ycZ5Q9jvpUiemZZsRr/AFpClChBCiEhJScR2EPnmTp53ORKVIUm0WeWq0hsBGJNFEurEDiQQMXZNaCHuDdGb9DWrt6E3WtaumkFKVAfSCoq6TCQkAzKrD6BqDLOPNRf4VNKlKwZjCkMkMkMW2qcnshjWr0r77v2dOSULWcBIIRiUUgpBArMJVqrMnOKmWElQBWBs7Su53DZmkVzmpRotWNx8o9L5M8v02aSiQpBKQlWEksEkqUoZv1K7aP3RX2rl9aLUtcsqwSwUk9EcgBhYLzZTEs2p2RjLbaFdGkU6rBOHFtoWOp/CHVaugUA9CxVhq53j+HGM8smRwavd8FsO3CSbWy5DLxwpLhRZIAqwJ79NkAqKOiSp6rD1260iC1rCsTu5SSM2GzSpP4xXqnEyWKmagHxJOWeUJiwvSre9j5MsW268EsyfTQmld2jwJPZXaDDRvzEOi0ISGACiC5Kg2We/dEEyapYJb53d1e6OhGJklLaiwsE5JBSKKYadrR82xAePHOW0rOBQUfuqoas5FH1cjxgawyuoMIAUQS5bJyKOPz8oitsyhcgkggkDJQUk5b2fxhYpPIO7jjognKJqT8+6InJ1jnHTP4w0vrU/D4RfRQ9zmed/GLKzWiWAEoS5cVUKmueVN3ERVzUtp46RZS7aEShgThJ31JbPKEyK0h8cqDJtowjJyTQZnZWNfzQTSb3k0+xMLsa/Vnacowcm2LCesGodrk/hr5xtuZtzfMosWwTc9PqzlFcIUy2WS1sRQoUKLDYXPONLpd5dj9ClDOuWzZGd+kp60tRYlLYiHBJT5sSBtpGu5ey3l2E6ixyT8+7vjzwqU5z1bWpIJPF4w5Usk2vRmcJY0si4ZdrDpSFB82UwIy0fKoFOOyKu97MUrS5epOLcWO+oU44NFokKEl1AAKqk0qU9aqQc6M2+ILfMEyU6WxAMDkaM4O9njNhk4z34ui6cv8Ab7dXe/5nEizqZRCiSz0G/fTKOFOFB6VLPqCa5dzxNZZpQpmHYxbiS3uxHvT4zWqQhUtRWQFVKSSQAqlaP4cdrxqlkSa/MOXosWXG547i174/n7nEuaxAy+6a6Hb5Hc8WV08op1nnYpayKJDM6VAMSCNnUI0jN9YpSQQ6A54EsG26+EWchRVT7QKqa5Plrt8YLWn7I4ijOqPQLt5yJwUrpUJmA9kJ6uHTOrp12wHyq5f9IlkyRiTiotSigg0NUYVDiDpGNRamw5MQ/fl8ImXaSjFllnm6SHb35w66jLHyX9O1e8bMzaZhU6qAYnZPZD6A1LcXyiwuC0y0pVj6yySAx6wSM9CwI8n2xX21DEksx00fZXh5QJItHR5ih+6er3hgT4wZxeaDR1pPtZFI18624UhLhq0pkeHf4wNZJGMlWPowlWJJSVVBSyqIBOaUEilBuiqs85SDiNQQ4rTcKVeCU3odCxoQHJf9YZ0Z4xxxSjaj/wCluacbi5fqSqtcsqZsRBoutdKk67yAdYkUoGpIYUd9T5AVHyYgngrUQDlkWJdtaVI37stIHs80k1V1Q4BNXGuQcndE7dq0+DTj6hJ6Wtn+wWlZQSpJAy7TNqWYCCZ8xKkhwQCM0gEZ7yCKjftiKyWcrT2TmHZ6ZEebiGnyyk9YKavWIbuYbj3w7bcl7Rz+rxQTUoVTsAvBGdTn5vr+PCKmbO7+MXXQJUfrFaGiRnU6940gqz3LYik4jPx0FCnDU6gS1KAo2UdWOJxX2Of+N/X9wG7bOcWJWAMxpRIyNA1SHgW3TSqaQHL7/P52Rq7sueUhSUrlS1AmuIzElmJ6ygkAZUdniO3clUpUroZiSFEkBS8RSK9V0OpVdoG8uYyvE4tzHyYmqS3MvaAADq4ZxTdk+WkVs6e4Zz40i7tVwkrJK9KslfGvVDU084Ct90BPWlDECVMHJKQ9NAHbjFmNxS3YqhNpuuOStswBVuglEtS1Ml2Ac5kDcW2x3Iuaa/YVxwmmerUyg3DNCcISBh0DVpmW1pByTrhkjD2KfbAgBIYaMM/OKucvEc8zVzmdp0g2XcU6YepKWo5kgE+EQzblnIV10KQallgpNOIr3RMcVFWhsjlLkCnLHZA4FsvKsdofCze75MEm5ZjOp33+NQ7jiYns10TVunASrUpD+Y+aRY3WxWolaiYQXdzp8mCpB6xUaq2Oe8n52xJabpXLUy3SdhSX/OkcGwU6oI+fzhZNDJNbkc+1Kfq58Pjwjc8zE8qveS4A6k2lX/3aqxhlWAjTvLeRMbXmWsqk3xJJP9XN12yzBWnaiNtjwoTwoQ3ml5b2KZM9HBAzscsORQMl6qYtr498ZidcU+Wl1JSBl1lJrU5B6vuPdG65R2qclFhTKUEvY5R6ymBOHKhfybfGctvKCfLRjXOSA7dRRJJ2N/DKI+jeT71sKurUYqDfBUpuScUh+qglgJgZNcyCcxnUPlvi3l8iEzAkomqKmIOGWpsT0wkJPVOTlgdozFlY7zmzJYw2lK0EAlPRuXoWUcVK7IrbZdRNpROl9L0mGnQTAEJCdy0gkqckguK76HH02Np1yVZJytN8eyD/AGVMojpVmUC4JKSMnLCZRBLAZkfGVfJiUpZT0hKCxAIUF9ijKSFIUciGOVIvLlkKxnpCsasudKb9RIJPgOMEWmQQJjKRNQsF0rnV4JKUDo9BQ0cxfi6FVqcdwZOqe8FK1/P1KP8A2Tl4HUqYCNUmWUqT2qpBxgvVjlnpUKzrsKs5qkhBZ1IbFRh2mxF+DsaBzFlZpVolJwJkygMSFkBSethWkkuS66AiulImMhJKiuzVL5TSUVz6vSANuygx6aV1p2FeSHNgcq6LKZWGzrmT5ikkolIlkqwlWAutsISK1fJq1igvHklbcTmzWjC9SzsH1CH290WN+30iyFJlqmpUsAKl404GQXxK6MUJxYaKdk1jmVzhSl9ESZsgpooJIWhYd69Kkl317uCZMSjLaIINNc/4IJt1WhMl5dkmJGRWUkk7SXdWR2RRWe5ZyzhFnmqVRgJSuIejNrXaI9BkX30iT9HmYSaldFHTQKS2egjOSrqtEtSjKm4iXOLGUkEkl8IxEVbXbSFlhyyjaQ1406cijvS5LVZ3Myzz0AB3KeoBr1g6R403RPdHJO0T04wlKQQ46ReFwTm2Zz3bY2Uq+bV0QTNKSqoWcTBYyyCRVmrtAMUUy7ZYWVpCkE0IE9bna1XPAkikGHTZK3VAllj/ANrIbXyLtUhJWOjnhq9CrFhGdUqSks+wHTKA1WVUoJVNBl4TR0qDBvvEULmLz6YyQBiSQKKRMUDxqWz2kxxNvKctOBVoJBo0xYLvu+MB9FNk7+NcMobpvdZnMhJWOsWCSabVAZjLZBltnoXOBmYpcktjKHBHVoHWM9K7d8TSLKQo4TKAzVRdTk/1ZAGuUWl33djmJKpi0LwsSCFBQcNiLOAOL11jS8DrjgpU1fJTY7IzS5qCSTh+khYy0C5K28QIMRdc0SytCZBCScQSqbiSBme2aMPsuzuWDmNHbOSFkUrpCFFSA+IFDlv0SjTQl27olstms6UdTpFMc1TlliGzIUw/hE+zW41JFfYeVacOJM0qSWKXcLAAHUUauyn3bI6vVFntf2ujm/fIrn2VAVI8xtakH2axWBNfoskYiVFS04ql69bKo0aBrXyVsU0KwykypgfCZalpSdhUgKbdlFUlF7SLIuS4MnPsSpavrZoEoM6pRxAvRut2G3p4PB8qzXcQQekDMcQmKcuHNFDDo3ZEVCZEkPilWhwSFdHNSDQt/wDFXxg1Sbv+jCbLFoUoqIMsqBUCGJUo1ASxDFi5poWOPp414JLqJJnN9WZgF2SYqYk0MtRHSpPAMFp4Bxs1jMLvKcVVSsnMUPy0XdnveVVDT0aNjl/6eiB844l2pSQThWZb1JKymoIzxanfo0J8eHoSUyUWe0plBYkqKQAeqpyP8CS47hCk31OnyFpCMQSAoEsSmvaCTUgNUiux2oCu8krJKyqvZwrIbh1n8/GFJvKUiqQqgp1lU25ku9fGLVF+SpuuDq8L5X0LMmYDR3Cw7aEspJH4wBL5Qz0KDgMQ2EgBJB2N7xD2tchSlESVFZIL4iBvJCRmeOsdWW9pVEKlskkPhJY1zKSDi7y8NW/IrZJP5RLwhKh1fuqqO7UcRAVotKFkEIADH7Z8nP5RoPo9mUkhKhhNSFqJauiXDeUQpuuyqBIKdNVHd2Qr3CLH0972ivvJeCrkyylOIqAD9pJCxwLZbI3fNNakrvaURMSt0TaMx7ByADaRl1XNI0ZQOwLfyU0a7mru5Eu9JWCnUmUwq+4c1GK3gUVYVkTZSvDw0PGI6+xt+UlsQlFhSQ6voco5qyYDJNTFBNtNlnpwTpZICuq6qA5PhExxQ5kRZctb3MqXYEgIOKxynCkqJYjNwQGpvjCzb1QFKUEjES+TDIBktkKZDYI60OoUcSiuTjSxt5G/Br5F3WFP9UkMwpi/HMxYyLTZ0ghMsDJ+oA+TDUGMcL0ISk60aurtmcgdvGLaSpszVmpk7eJ4nb3wnefgsUUzZ2e3IIBxEHQAJGWj4PKOl2hCnwziGDuQk+Kig/xjKothAz48W8N/dHBvU4m+zsyrx/GB35D9uJq2nGqF4xoQpLA9wB7iIQtGF8YXizGBClDvBFe54y9nvggmpDNXU79+esWdlv4qLE5vtem49/hB+X4aB8e+GHKmrUXSpQQT2TLSkt/1KmuP1Ya1zWSPrP8AIrzOIt3xB9CkL1Uhi7pmYU0NQrGSkDLJokmWWTheXMUoB/tgpCt5CaaajONWPJGStFEoOLplfOSSSywobwAXzoW/CBBMqalI/SWvLd0iacY4tl7rllJKUpTQE4gSS32Q+XEiOE8pkqS6EMK5zAmnBMxTeUNLJFE0tkpOPJlVyEwE02hTDTQnWBZ0mW7EqBNGSC57nNN+XGO08pJQoUzBq6StQzFXq58YjXyhkK6odjmlQUMXADDXLOKe5jl5Q+iS8A1ou9Af66o8dGqGah26GFKusFvr27vcS8QTkILlJUHOoV4FTBIb5MQoQCaTAOBB/wD0IGm3yMppLgJtjywcMxZUPsrAA3nOoocjpE1mvdKJYJYr1Key+btxJrxyjOcqZKscpaXUoAgqKnJBU+Ftgcne+4QP0itQvfRvMxVkbboMHFbs1A5SZkEvhYA5CmfztiOReTUPZaran+GfCMylVclJG2m2HNqGJjiKdzfiYqaa2LVKL3Zb3leypqsIogEZdzg9zeMHyb9mS5oPaQ+AjUAgZcCC+2KJNslUaWpAdzV3LMdTX4xyLemvb8Uiueb++K5Y3wMskeT0CwiTMSSJEgkKwqUsMSVdYEkIJyJq/wBnKB7dYLKHPRWZKnFAoMdoZak17hAnIW3pAmLmqlBJCQkFYJcE66UPmI0xtMo1DFg5wJUaGv2XceMbsUXpVmbJJanRmJ1msKyHl2cKFHCkqO1mKy3nnEM677PgqVqAqKAJDmrYgQS0Xq+UdnDMuo0ZYHAsk4e8Ryq/5IQVdJgGTYlAvwIfc+WdYs0RflFdsyPQWcN1Vg11qXOhQjZvpWKu1JlB2Dv+kkHgBn4xrpvKyWo9WamgzCpwrxCS3fHUy+xgxYkrFM5ymbvS77iH8RFThF+Q2zCS8BUfs6EKXtoWKW0JfbHYSgpYJSdlU1LvQ9N+H5aW235JBpLQrb1UnxKke+Ky8LzQpBAlpQ+SkpAZjkQliHZuBMJ24r/kK2/RVmSSAejlHcpS61zxAgD8oZRCaGRLFO1iWQ5OWIKP4QyLaCTjIJzDeXDhujpVsQGY7qih3N4QjS9hQhOCR1padrJmBvAmvi8a7mit5Ve0pOFITgmkMSSPqzmXzjN2eVjyAAJoyM95o4OlNjxreayw4b3lqBQ2GaGS5P8AuzqzQkoySHi1ZUwoaFGE69FhzoAvdxcgCwyu85Rg7wV1Aw10fbG95z1N6Pr/AMDKjzmZaAZgpQF9fw3xoRzpcmju+eVy6K6zt1no1AxfVgYN+mVYmvdw8fndGck3gArLqnNvnU58TE5nINQah2Jr8jKJZEaJNsJzcHubWo3hvx2RxPW4NW258a0EVcm39XDmduTEq0ILBq/LRz9JSTUmtK9xfPbEuhuQ+bb2FX2Ejh8aV38YIkXgHBrTJQpXYX0Y+LRST5iFEk0Y1Y7N2hiNd4JCWZ+NR3DSkK0OnRsJl8JwjrZltlCSCW4KinmXgpJqWUKuHz45kGh8IqlTypIOgIGxtzd8NabchISoljUOM/LdBjsO5GvsHKhK0dGqYx0UoA6P9qtDSkEypQJabMnk6BGGWD4LdXcIwMu+EUABV/hHlmxjR3VeqsCsbBGgWlCySGDMoHCkbjr4asc6+r3KMlPdGh9HI+5M4qZ/8xLmmcD2iQMlKCX24MOyr4vKApVqnrNEolpDVUyM9iUOTwZo0VlusFukmKfXAAA+8sSMvnKHeTH6/sIoTZnp12ug9HhrUkBn4M23KBU3QrQ1O6vB3eNsLDZpYBTLSa1Kiol8x1TTSvdBaLckHqpAyyDCtcwPluDp3IPwN2pLyefTOTqVnrKQSPvJWSf+kVg+7eQ6SHOPuQof5Srbujc+lssyajOg7nrXZtiRFoxDrEhjtNCHbskP3wVkivAOy/ZjjyGLM6mL5Ir3EGkDnm/CqfXHuTT/ACxvUW/eW0Y1Pd51jv6a5pv+as+UM80PRFhfs88mc25GRm96Rn3Uyiay8hQg1WtJG1wPd8Y3XpAAO572pR8wd8I2wsa/l47zC92HoPZfsrpFmShKQFkkZOUv3MmIZhAzmkZ0bLwYwfOmBT0YkZpo1c6HSA5qJiQ6VKVtKnJ8i/flGiGaD2K5YpIiTPw06UkfdKRwo7mOUSku5KjsIKgTxIVXw0iBc0mqUgnV1M/gQ0OXPaCQdyyfEEDyjTsU0xrWpI0xHQPU+Jdor1Wsh2StO90MT3Fx4xPMAfJYb7yVEHvDlu8iBJyWLhbbKkeGJLwrFZDIssyapWOaEpH3S47g4Hv8Y6nXPKR9oqo2T+NADwDxFMQ2ZrvAbxCIGVJSSHwE5hsI8RrApLwBzdUCzbskh8KgdxEvwFHjtFhlgVQkHcDnxTWCFS1aJW36JRnuKnJjhcgu7Tz3in+JGUSvyK7AJ13ytStBzGFy/DElzGr5r0y/SMtlFagmYxLOBgL0B9+yKBdHBRMD6O7+YeNNzarHpCUAlYZExnSQOwdWbzinKvqyzG/sjKQoUKOId0754JzejhtsEuPNlHZHpHPFJJN3MCf/AEErL4R5sS0aTBLliCokROMRYokWoFmeIKSptihEptz7BwERmxKAcgd6g/hA5mGISywk2s5U+eOUOFUd23v3/hFYhRBpHRSo1LxAlrLtAIIJO4vTOCLNZTNOBLLXmGIZgCVVLAUD12bYokS/KNvzYWTFPnFgcMqmVCVgUB2h4fHHVJIEpUrA5V1TJLTJiUhILdd2fcMlGhpV/OCF8oU4xhQlDVdIDltAXLZ6EfhDcuL2Sud0SQMMpRch2KzSgCmZNajMvmGjOSlDcnez5V13w0vq2kBb7s3divyXMTiWRjOai7uRlTTYdOFIvbBOBWJmMVQUt94gO5Uk1LDIgs8eZywzHE9RUkCubnXP3xqLPbzgYFCAOu7kkHNwGG412V1ip2XQaNCu+gheEsFYj1mFGDMl6gUB2hjtEQSrQszmUsqAwqSA2HNwC9VHVxTP7taiyTFKTiUWIZwakhsiCAQCAGBJFdsSC8sNE4i7OCpmqXan3a7oCZYaKfbnonY6SesBo1TvOe/uUu8V9UajWjJwsDWtBmwfhGeRNUS7hyxzVTbm22oOcGySMJYM7dngNpoQQ1B76nYJeC8tKhVD45aOW74Il29hpt2P37/Lfrn/AKexDULNRgW08Gy90SItpeqmGRxa7izuWJhRi5VeYfaThBydOrvs3Vy2R2i2b6gb9XZ/KKH0gCRSrNxzftfj+cSyrSkAeGxhSlasMvl4DCty5mWoVL5ZAfH4RR2/lGUEgfmI5t1uKRmCO74fOyM3edoc018oSNyY7pI1l0X2JzpLBQ2AdYeVRFhO24sIH3iADxeh4UjzKVeCpawpBqC437t4+JjcWa+ipilLOnEMqhn1odm/KOx0+RuNPwcvOkpWgydLcOCog7A7/h3+EBz5SgHdLUzCweIOJtukELtwZ1JIDdbEn/UkExB9JoyApv0ap8NI0VZnsHmq/TDb3bLR1QNNmKapChvfyFawYtRZ1Y08afgBAs0U7RDbD8R8IlCNkeFbUqDXtHLw/GIUpU/+7Az+1Xe38TE4B++fnbmfGIVlewEbQQCX3KAHGrwH+opFPUsKphfYpbBtoGZ841XNmmb6Rl48DYV6l+wcnaMlPtCAWKwO8g+Ch7njTc2E8m85Yq2GZ9sEdg6Z+UUZa0vcshepbGdhQoUcU9BSDOdWakejn9RlNGAtUxCgQe46jvaNtzwZ3dn/AECVlHm5kn+LRrUtqOXJfZkZjuWBqSOEP0O8d0Sy5D0HuhaI2RrSdrwdZOT86YAoJASauogU2saxELEp8x3RPKtU1Lvi7n82h1H2LqXgs7NyPWe1Nko1qok+CUvFmnm+xAEWhO/6st/qfyikkX5OemJtlan8YOs3KKYJnWSwOWbv3wyjEbUT23kEtCSUzZa9WIKTTi48xGj5O2RFhsU6dMCkqZyFBiSCQhD6uogd7xnLPfWOaVTFqKQeqmgFMnNfdnBnLu90zpMiUhYOcxbEs/YA62va8jrF0FGEXNclc5W9JiVTSpRJqVEknaTUmJEythiIIIPzwgmWpqkfO2MnktJ5cxkgaA4q7RRuDQfKtQOZOmbnKmRipVNHf5ecdpn7fn4RGMi/lW91F86UY1LADZm3j5dY0502HQg10dzk0UH0vf8AO3dCVat5fT8YCH1GlRNB1am7uLAZbolSsh+u7qc03Cuep98Z2TeW7SCpFuBOofNvwr8vBoZSLnp1A5kkHdwhJthdnNf4M23fFWia3lT5/CCFWhvFg+r60qW2QHEZSClzq5nv07x80hkWsihP5bt8Az7WWY6ab/nTjEc1ZAb5+XiaQ2Wsy2uln8Bsrn86xVzpvjESZ3H5rE1ilGZMSGJrDQjQs52gmxWBKE9JMHVoE7STRgNsark1dk82dC0mUgKcjFjfDiLPhoeJ0IjO3gTPtPRDsIpuDdok7z1e47Y30i0pwJAoAAAGLBgwAKtwjf08LtmLLLeistNyz1jrmQSMikKKdrKQpG3UEHjAarrmJBZyNiTT9QKAy3PQxfzCT90d4MCWiypKWKUlOfZBY7Rhq+8VjU4fmUWUq0tk4fUDDT9ZjHE2Urak0oWHkpIBbxixXZga4i1c2z4sFa7YAmSwlxRnq4BDt85wNLEbBOjmP9ngCa8ASH7vCOwhQP2k8CR5Q4w7+CTTwygWYhLNX/Nrwy+awKaEZLalqQMSiQNpwkPvdyIv+bG3pXecoBb9WZRgH6hrQRk/qQrCwCtjMpuCtPGNVzX3ahF5y1JlpHUmdYGtUHTIeUU5r0stxtakZ6FCh44lneNVyl5LSrwl2NabbZJfR2WVLUmZNDuzmgNM27ooFc0if7RsHtYUKLFldUJLo4t3Y6eacD/mNg9rEg5r2yvGwe1hQodZ5IV9DB+SQc2Q1vGwe1HvhxzYp/tGwe0EKFDfJmL/AE/H7EebQaXjYB/5AYf+S6Wqi7ysYH6MxD03sG84UKA+omwroMaHRzSWbG5vSzlGwLl4v1nbygjlDzbyJqJIkW2wy+jcVmiqSQqpqSrECXP3jDwoHflVDfCj7KWZzRupxeV3t/3Y5VzRqP8AzK7/AGv5QoUJ3GN8WPs5/kgP9pXf7WEeZ8/2ld/tfyhQoGth+KvYv5ID/aV3+1hv5Hz/AGld/tYeFE1snxV7EOaFTv6Su/2v5QUnmtVT+crvcf8A2DzhQoOtk+KvZOnmxFP5xsPdN3GJjzaoZvSFhrQ/WjZv1hQoncYV06Xkim82j5XlYfajb5ZQ/wDJpT/3Gwe1hQoncZPjr2cK5sdl42D2sWF08gxJSv8AnCwlZHUPShgd8KFB7rB8ZexXZyARKWFG32EsT/WhzTPRjrxJjRi6ZTVttjPGanzY1hQotj1eSKpFb6GD8ji6ZPrtjpl9aPjHAuaU5P0+yP8A91LdwekKFDfNyg+BD2cTbilH/jrHx6UP4giBVclZPrth9ok+DmkKFE+ZkJ8DH7Bl8jkn/mFh75iW7xkY5PI1P9oWMf8AlHuMKFA+XkB/T8ZD/sKl39IWJ9vSh/HMRd8k7lRZbUmdMt9jWlIUCEzUucSWFSdOMKFCy6rI1TIv9Pxp2mec/SkfeT+sPjChQoyajqdhH//Z"/>
          <p:cNvSpPr>
            <a:spLocks noChangeAspect="1" noChangeArrowheads="1"/>
          </p:cNvSpPr>
          <p:nvPr/>
        </p:nvSpPr>
        <p:spPr bwMode="auto">
          <a:xfrm>
            <a:off x="63500" y="-719138"/>
            <a:ext cx="2181225" cy="1476376"/>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70672" name="AutoShape 16" descr="data:image/jpeg;base64,/9j/4AAQSkZJRgABAQAAAQABAAD/2wCEAAkGBhMSERQUEhMVFBUVFRcaFxYXGBgaGhgYGhoYGBcYFxgXHiYeHRwjHBgXHy8gJCcpLCwsFx8xNTAqNScrLCkBCQoKDgwOGg8PGiwcHCQsKSwsLCwpLCksLCwsLCksLCkpLCksKSwpKSksLCwpLCwpLCwsLCwsLCwpKSkpLCwpLP/AABEIAMIBAwMBIgACEQEDEQH/xAAcAAABBQEBAQAAAAAAAAAAAAAEAAECAwUGBwj/xABBEAABAgQDBQUGBAQGAgMBAAABAhEAAyExBBJBUWFxgZEFEyKhsQYyQsHR8BRS4fEjYoKSBzNyorLSFcJTY5ND/8QAGAEBAQEBAQAAAAAAAAAAAAAAAAECAwT/xAAhEQEBAAICAwEAAwEAAAAAAAAAAQIREiETMUEDBCJRMv/aAAwDAQACEQMRAD8A9sC4fPEckIJjXTKeeHzxEIh8sTpT5od4YJh2iKeFDPCeAeFDPDvAKFCjnsJ2vmx60BQKe7SGAOhUXf8Aqbe4rAdDChQoBQjChQGD21ImmWtDhbvZQSWKSkgpNFXdn00pHleLwuSYc7uPeYpBT4kgnxsFUNEuWOpEdJ7WlRmr/gTaEurxgKSPeUBb4Xppps4nEKlukeJmqSQ4VtBKQA2zzjnlWpHpn+HM7MFlKcoASFlSitRPiAZmSgUNKnyjuHjxLsnC4jInKZipSiooSFpAVbMaGug1altfUfZvt0TpQ8BRlZN3FNhuWAjc9M1H2vUoYaZlIzHKEuWq/wAO/wCUcP7D9rKk4oJLlM0MpRNAzlJOzXrujoPavt+WqVMlpqrMnLQ0DDxAigIL3a1o4DC41UnESpvhZMzN4nLAMakV0am68YuU5aPj3WGJgPDY8LRLUk0WkKGjgtpztEu0caJclUy4AenlHQFxXNWAz6+cZvZHbSZ2HlTX99Ic7xRVt4jG9pcYrMAXCXDGu0JU/It/VEt1NgvtJSSjMlvDtOod+f0jHOcSgUEhw5vXKDQbjXi/WU+cruUzBmYBJLkkDxM4DPcXq4iooUE5D74ACQ5YDLVJtWrvsS2x57ZAYOdMMwmpFCKmpVmF2c1Sn+1or9ofaSWU5HUCh/hJUlnQVS1poLEMUqJc2d4KnqTKmkTUKSkhLpSA4OYuKUo5Ya5gatHPqWVJIk95ISmUVEd2oqmglynIrMkg1OZWWgZmJBkmpqGjYbsoYtU2aZ4kFKZZCVLPiLMrOpTkEsSRwpAvak2WDlQoLBQA6SVJNGKvEArlAeEnykZ8oVNSVJKFLSh7n8xepCaDR9kS7WWlK1GYnIxs4VlUU28FSI5ZW+iNTs/D4Tu095JmLU1VBJIPmIUZOFxyAhIVPmJLe6NNmuyFFly18Z4veniQVEM0Nnj06bWmYAHJYb4cGOD/AMRfaDJLMlJ95JzMWa4IWahi4pQ61EaXsF20ZuFSlasy5fhfalLAGprxppE0SurhRV3sLvYaptY0NkiIXEZs9gS1oaqp93CyRkYrtvKzaljtHEcx1g3AY/vEhwQdQQ1RQ/e+HaG7VxRlSlLSxUBQEsNmseb/APkZn4wKGUzQrNlDsoElnCXOYO4B13AAdR7Zdq4du7UkTFh/dIzSyRcsC2hZQbpHmsrEgzCcxplaiXUXOUZ84yhyz5hGbdD3HDzypCSpJSSASDodkKbiwm8Yfs32k0nKokqQKgzEzVsa+MpAANWArRqmDe0poIS7gOLAWZRYb6CNAX207aEjBzVBeRaklMs6lR2b2c8ol7J9vficGias5SxSs5hdNCokWf3q7eccn/iDK72XKJWE5FKSpKlZXJbIpLliQ/nugf8Aw87QErCzk5hYqKgzJLKZNypzU1SLagiMb7GB7RkqxSknEFYzMmYSoptWuYgddKxj9pYXu8jK7wKBZkkWerK0+hgntxLHMJqVZj7ozPwZTKOwEjdGPMmmWsOCj/UnaN9xXzjhbu+nT02cBOkmWrvJkxKmGXKnwkgbjR7Em7vtB9A9jcIUy05pqsqh4UqbwqUxO/Mx1LMqgjyObiQBQi7vSt7FnF7cNkdR7Ge0Cu8EorbO+Uqdk2bqwGrB46YZds5CvaEFE5TqSQKFiCabU7HcPtMcdie2yV+FWUBVDvGhjpfaGYrxP3iQSog5cqCCosQo1WWqAGDG+ziMQczl7Eu7Uck1Iq54xnLCS7R6/wCyHbYXKluVOkLzKUpypygJHAZqNTo8aXtr20s4dCJamzhl0DFw4AJoCCLOC1gWccT/AIeqIllSjkHjCMzAOMgJtX3taBob2gxlJau9LsfCpJBSCHyhjVJNfeoSfCI67/qja9nO2FpQkEkAWBSwDuWZhck7YJ7f7bJlULkGzOx0LVf3SOkcngZys4/iDxH3Sz1IFWrU6DzgjtDF5VlwXrx3jqI8uWWcius7I7UJwSgpIDpQQDdRSQwAc08IH1gnC41KStRSVV94v7qWSzbFd2Vm700jj8J2gwswvqTSpfppHWYLDpXJyhjODEvpQeF9bdax3/PK5TTPoPL7WAxSFreiy5e/hWyTwVl6boC9ru1Z5UtKcVLMsAulhLSA75ClQKpizehahpeKsZ2c6wAoHNOWAMzApTLOYuC4Fg71ekYHthNThpqZZSpSko8XjUtLuyf81wpLvTKONaXVxl2KcR7ZzkK942Q7P4shOVTmoNbhooxGPTNlk5RndalKUBejVJcevF455WMcgoYEUyhqa21rvpFsuatjlF0kNuO9qNHHlfq60LwmElKQFKUjMXfNme5uyhChYfFykpCVylFQuXV8i0KOnKf4y+jVTEggFTE2rfhFHaOPlyUFcxbAeptHH432qC1oUB+m+utTWAPa72gEwoy+6AxBu4vQUbrG8v3xk6pfTne1+1DOUorVmOtOI2szHZYXEa/sd7TjDzO7KE5JivEoKJIJoD4lGgPrHHY/EOSxodKcnpDyJC2zhiH0138o8vmyne0ke54vtUS1MsgBnvpthsJ7QSZg8KgDsVQx55je2Vzwkl/dAI4Pbz6xTJxCklwSI3l/L769OkxepYvHpljxKSks4eOOme2K/ECoKBIysGaxv9RHPYrtVcz/ADFE0YHhYQIACdkcf0/lZXvHpNNDE9qqEzPnU7E087NHS+zvaI7tae8dZS4JVV9Az8LbY5An94dZDWqzP8nGjRnD97hd1eLO9p+2DNnFalpmgFgAnKSzirVFddW5RgqxBJD1AAo5NBViRpXjFvaJPxOTZ8wWBW1A72uYEz3BcPldh8h6mO/Pl21p3PscZsoOEKSFBw4WEkKoDUtoE20jqO0+0lqyJ8QAJNwSWFa7a86cY8/9lu25kt5buhwW8Qr/ACtRD1cm7x1crt+X3hdDpCFJY38Zup9U5Li/rryY61vRphe1PaKsw/jMSXKaUNCCDcafbxn9lTpQlTEzivMcpl5WKCQCPEkXL0csavC7cxqTNUSlNAACok0FAyX3WpesC4LGd2HQ2cuCSBozKANC4NQRpYvTEySGnSFKAP8AEu1HKQNgJqS70EB4/CpBIrSlUsX4RdPnqU4JWKUqWysaBKWG2B5koMwSBW4cVZi7k8YNglYStG5/pF+EQtEwKcMAbE0oamsVzsoLJJfiT5RPDIUxJoMpqWYX6xqbQR2ljEqDpzEkJfUZmGcJU5o7xkJmN+1XFmcViOIJyirguXOo52YNE5ZISKhnBy7aEuD5M4qY05tf2bx2RZQvVgGJUxcGgFHLbiNsbPbWJCiEuSoAuAgI+Ai6y5INXa1jaOc7KmjvAcrtV9GS6qg1+H1g3uMyycwmeBdszBLfzAPqXbS9ou9K1JWGIT7s0GhzABsxKTQIIBo1iDu2ZuKxKySDoktd7uRXlRzD9oISmiMpdKfEl03JNWLZmoaac4DlTgVnYAa3rUXa1YxfY0MPOCU1UkvqNebfbR6clSkywtKgU5fBaxDeFifCWu5+vkOLxoIysGDNqNj+lA1o9D7P7YUcAyw2WWQjbUEABQCQfETQEtR43h9PodIzS8OyyHmFvEnw5hMLsXZhte+pjk/arDy+8SUT5c0l8xCSl1PU2qP5qvWN6VjZctUgHuwB3ai5BZpSxUGvvbHvwjA7XVKmTlqSgoCiSVKGcEl3UlBAVWg3HkzK30rn5yEC5JbeGrw8hSLJcohmUoFqBqNRg33YRILOZ0hNW0YxepChUV8Nx8JcXa4qR5cOaD5UlOUeFNh8KT5mFA6QrRRG5/0ho57rLpDPqIox2IJtaBjMJA2kQ01Phat4xlFoZE8JULcx99Y0kY9JoGNLxgYuVT79BeK8Gs5tG4ENE4bI65GLpEvxEZkic4p9bQkYj7/WJ4240pihUPFKJtaxUjEWERE1jQaRLinoaZlN33+kQ/F0eB1z9+jmKVzkmnGExn1rYLHzgpR8Tj57NBACpYfXgILOBO0enzgJqmxbSO+M1EH9nzgFgEsLO/zzBvONbE4kDOXskV03esYiUOLn72N+sHBXgWxfR2JsALCsc8p9Vg4ias+I9a10vB+EUciVU87PV3PGA5qC9SxrViOuvWJYMsCCSTWh+sdfiYtVawAyblLFrPzgLHX8XvOAW5acIuWBQam77K18h1iM8kEkMSaktQcNTFxbDLQGZi44xD8ScqnUAEtoXSXH3TZuiYUoNYg3vQdIaatLFOlHoDGpdJWTMCiaqzVNX+9sanZmJSgpUUJdJoSAoEsQQUqdJFdhjNVIIYJBN7gbYORgVFIIo5PIBo1cvrGmnhjL8akApU5dgkhlIIIACQBUu26BVzw/hUcxKjmNbgUZtr113ROVLIRM25T0pt59YBlIKzqdXNbkW0JiXKa7Rs4xmchwcrEUFADRxvHm8Y2cOpwP5Q1rahq3g7FoZRJc2YB9EttjLXLqftozNfBJJD3o/wBvHTzPaSYuQlOeWyRlyJBCiCSrMwJHMCr1jk0y6jWopSu6kaMuYCRlASd2h+zGpddE9tvBTwZktKqpM2Xs90Ai55ecD9vdrd9MU3hlg+BAbKKu5bw+XOkBl67U6jdsjPnYdzc72NYlyWxNc3KGSQTsJ1q+sXnFUAUE5vzBxV9XJem4c4AVhq1e2yLJaAmrki5YQ6TS4Yhvh9T84aJpxaSLEQonatVU56pHnEO8W9o3Zvsoxo/nGfi+wzLqH5xb+dh0ysRJJ3CKsNg3appD4yWoXeu1xuh8MuYzANvEZ43SzQ+Ugglg/wCzxaiQo2GwwOhEwMa0gmVipgDADzF4nGtSRMJIFopnzWqaaRObPW1QR974EVjlP4gWfdGeFlXjFgnlSacIr7ss/D00i5OJDbB/p+kP+KTQFiG2GGjgomIGz7Pr+kUJFLX2j7MHHGIJqAzWtX7MWSZ8pT+EOBt8omro4KMNhgU0u9AHpFycMcqtPLWDETkJqECouPmXio49C00Swfaz0hqtcZGLiZNWYniXijC4cmp/eNpa5ZDB/wC75GBpsgVYtW1IvLrTOoqzkn1o+9opqT6VPziQlEWLwpTpSXqTb9fKNY2Gw6xqXFRbfxiyccqXZx4udBEJ0sk+cFplFSAmwq5O8xeUTbKwpdTqGnCsaktQYFhc/K0XJ7GAAAUAHNSa8oSsKqxYJrWmsZuUvo43R5TKChZw3EOIpWlIUAAaO33si9GGKKnUUA36kxASS4J/fYA8ZTjTY9iCGv8ArpGJMlqFKnk/7Rv9wSoE1Z/0gZXZZcmtbDQbP1iy6XhWZIT4g4J+9kafdALpqBRuEXy8H4rWZusXTJLG1T5Rre2phEFqBBBA1tsMZxlh9GjRVID3+/rEPwAVpXb99YzvTPEAqUXOXbahbjEFJVtA+9kHKwxQr3i2yB5yFl3BNHEahxoPOBs6H6QoJl4ecwcIFLKUAeYIhRrSaeq90pvi9fWA+0kLbU8j6CNgB9zW+doomSDoovsIBEe6xzcZjZSin3XcflU42WrE+z8OkjxAu1/GB5ppHTCVNeplf2K+sWy0KdlIDbU0/aMcVZMnBIV8QTuKfSzxYrscfCoEa0SePxOI2F4dBFUiujV6wkYID3afdIcRzs7sM6D0HzeB1ez6hVgRszJ+cdcJA3ci0RSmr11cV+cThF25f/wP8gF9d1BQCB5/YKmsR/SfU3jsO6FXA++EDz8AFPQgbiWPEROENvN8ZgVJNjzaGwnZi1fEgblFn3OQ3nHX4/CLFiS1qv6Gn7wLhZEw0JQCDVyl9tRp5xnxxrbPw3ZK2LpBbYUkdXh8T2QGICHIuAl6mOow6FuxSKah28wIWOkOD7rD8wcDeGLxeEN157iuylD/APl0TFIwCtZahyIjtMTgVN4GObasW0AF/wBojMwMy+UWAZ0l+RUInjNuKm4dYsFdTFfdrIdl/fGOpV2Spvdc7BltvY15Jig4IJFZaqHUzOlE/WJ44bczNSoEVVzibrZ3V0eN84dTlqA/CVIVXgplcogiQz5mSoGzV6bIcJV5VifilbQeX6xIYhR/Kdl40sTLdTOHvVRFK6X8oJw+HzD3g20qBtxqOkTxryZYxS6OKUsfrEhPR/8AZxOUmNeZ2Uohmz87cwYpPZjfCHoWLim5WvlE8ZyVSp0sVKl/2/rFsyfKYfxlbgUkehMVLwjVYBt7v8oHHZalDMAqtmykdYeM5iUzks4mJfYXHnpECToqX/eInhexhTMVJP8ApBbfQuYvV2Sj86eYUPVMPGcoHCZjO6DzD8WEWiTObQ8P2iE7s1LUKev1aBJnZqwaEciLbaRL+RuDxh5tf4RVupXf+8LJOD/w8vFNf+Xm0ZPfzQaKUP6yfSCpeJxH55nX0eJ4zcgh1mvdkvrlUfNoUVDGT/zr5wonjpzeplX249IbkIilf28NmH2Y97iiU7fvrDAgEAHlt84ZUzX0v5GJIU+773xFTba3kDE+8/WGLED6/fpEFnkeFeUApiXoCfvbFZnEEJLO1gXPINEip7vXd9REO1uwy8pQyFMwpCnKg2uwV2AXZrs/LO2f8uv5zG3+ycuanodQREZk8XcAje3m1onOUQWBSTqHqN7B3G/V4rCBdq6mx1uQw5Rtzs0FnzSakoUN5FeBdolQ0SADxbzS/kYWJlUpVjw8wfOA05hU+A/6qcystEGhIVlorK2jJVbeSPOkTdKhQW2EluMQkrNKhVNxf+2g/aJTHOoD6DTaKv6RVBYzDhe1vscYDXhilhnYbGDP6wTiBlcgEilQnNXeEZesBTZlHKylLgEFKbHRyfKIB8RJUKkoI2W60LdXiEpYAqko4H0pbe8UrxCUnKhACSfeqQWo90lPWIy56sxzFkjcG0oL+rRBZOxaUVWthoZiSfkHizDY0LNChQ2gKSHHM1iEiag2KTvWHvwo/ne0GlVHBQFWup23eUBRLRnKiAFXcZ3IfSoH6wSJcpsq5B8WrG/Fy0UCQpwSmWpwAxUovrrx4w+RYUTkygn3AokMBdnAYb4qCZUiURY0d6lv91OkQloSn3SOgA3+6bxIIb8g3Npuf63iAw7eIMG2cdhoYIqXgpZFVM5exHQ5hAypKEOErQG2kfP6xrTZjV94flDp6E0fcWiiYX+FfA5VN/uENAFEtbMCk8G+VIkU/CRbRv03wSCCPdFNCAOjsTyhvw7gsTuq1X0d35wAE7Cu/hVa2UmMrukXZ1NqLciD6RpYqQQCVKUPLnTdFXcFSfdzE6q0G2pc/dIihMUqYAMpLDVSgR0UkMN0VfiDqCdbD5AwRNxfd1dL7WZnoXzAvEU4sfEhBf3SGYvubhpEEUTARdP/AOavpCi9BSQ+SUP6R/3HpCgj0FBeor1+cKYk1Y9SB6hopVXXzMVKljdHdFhzP7pO8OfQRKUFagji79GgdUltQOQ+cJqCvnEUehJN2Vz/AFiTn6VP7QAhe5+IFOcEJnjZ0+dYgvG4nqa8Yz+0vbOWmXNk4hBWQfClL+JmUjXMC4B5PF5mk6BuVvnGXjsKFLzE6uOYYk8AWjz/AL5XGSx1/KbulPsjglS5JK1hRWSfEgAjT3iXL0obRvAm1aa2/SBuy0/w3cJSFEdC1hWJ4pTe6XG2rHkznlHTC7krGU7VTZIJqOeYv5UiRASNnVtrmsUrnVokHeadCAYtRNSzuTtA+or6Rpk8uW68yi6a+Fz18KvV/nFhLB0kcHP/ACBd/r1rlYh9NWBJJPqYliEJBBJqN4fzYwUJiFkJzEhLO5UklxxIEB4lPeMykrIrQpzV0LBiG1O3S8HTJlKEGtiLa1I/SB14V6hKRsb5OnpWIrC7RkpCQzpFykCpINQasesBTZqlApTnCQNc9gNShwRyrHQDIAxdwNaPejBukZqsEFK/zEJAPugEi9KZmfcXiaNs/CTa5ROvVgoqdtrilhSNozSoBKUK35grkAQVecWysIatMrr4RoaMAqjbYuSgixQrSoyeYo8NG2NjZipZYyVqsSElRAroGTt/ND4efOUXyKSDoECmxitRv5PGj/47NVSQDp41EdcpY8DthJw80eEKQxFFeInllSLbX5Q0iUvFKI8bDcSAf9wY7KbIvlOzplEgn4Qn5HdFKMLOAbOpQscsycCN5Hi+UA4lGXMKgn4krzdSTTgbvAHzJyS+YhG45KNuJgdSAKibRhQZEgDgzHXWBZsnwZFJChvQjqSqgNbvFWHJlgpyTwk/kyKSL/8Axj/1htGkCS4IJGxJb0LGK1qCRZV2v6sflFCJ5FApxo6gG6ofk4iczEBnEwP/AKj5kMICBlJL5SCdKjmKQPKwSjmBZBYEOQQOigof2xbMxSiGZRLtRIWONLjzgaZ2slCglWVPHNlfRwTSvGIKUIVRJCXs60mp3KVUchDYXBFCiO6BD/CdliAw12wcrtc5fdCgSWUhyC2hZL+ekSweJmLqZaQLA5mB2eFbHyMUVeFVShQJuCQ//GFB4lnQpA3BH/WFDSOlCn09YiottG6IlqvtszEcoYKHLyjqHTNP2/ziUtVy5fc31iozLaenKHaCiANvi23MWuDRh84HBs5fp8oklhoeUQSmZWDhtjgfKOX7a7aVLnZcgUAAXCj5jdsd46paQBmt5+Uece1OIJnlrNQEje224Z+Mcf1m8dOn53VbvYOKmrlh1B8ynsLkkUO4xthK2/T6GM72NxCJkkjxZ0liFaDRqkNwjZRJVcfT1jpj6jGXsKFF2PoYfM9KcD+jRd3qQWW/MD1iX4qXYig59dP2ioG/DpJY3prSClyQB7wbgflE0TkKbKQ+wgHdd4WVQoyDzI9BABT1kbBsYH6xBEwl3d+nreL/AMVowH9Tk9TWBZ81g2XUCgHW8QAYzAiYoukgJBLh6mlNxZ6i/rAYFTgJ71KQKfxAeob9KcYKxEwoOrUsDTre/lAczGt7ixU1ZCuNQLUiKIyy0hmWs7VeJ7UqW0izC51J8QSitAgZgRvJWw5QNKxRPvBWhYJWKaEN6wUrEJA1AF3CmA4n1gHmHLsSNrD1FIrJDsa1FUyynexUTz1iIxqDRKip291Z5ln3ecFylpCWDs2/5tFQlYcOFJSug93MEit6Bi56RJWZizpNT79HNdQOgMMwfxWPCu4Vf71h1YdrSyafDl88wBeAHW6vfQCR8QLg8RVjzisYYDxIqagp7xYG9qs/8tIsJWHITmGoUR/6j5RBIC0lkMdjjpmSnNEA0/CbUKUTbxkNsr3n/rpA8lBCS0sH+WpY63rts8HpmEeFQDsdRXgW0cXiaMUMozODuJBDE3D/AFhoZisKTZKUvoVODuZQ+kZs6V8JISXbKBMYnZYjnWNfFgh2WlexKgxe4YsB5frlIxc0BzLB/wBJBbml25gRKGThVUGQpanjmEH+lgG6CLZOHUqgUUHfNtvYsYZfayVUUtaQ3u58pfkGIMSlYSWQFJlzVfzZgW31TbnEGojCMA5WTtz3/wBsPDJM34aDTwj/ALQ8aR1y+28OtZxAV3q0ywnKoulNSQrJoXescZ2b2riJmIWZiVBKsx90hILhglqJDcqbY5qWuYJi11TmKD/bZwAX313x02A7eUtQSUffCOePv262tcznU2U9PmKeYicvVvJvrFKMQDax2vE1KBjttzX94dC9dkXd6N78PkYAsfDcja/V4klYsR0oYbB/esDTk335RwXaskrmEqZzvy6bDHYZzVgbcSOsZuMwIUfCVXqG1fWh39TtjGXbWKXsujukNUObOTQ1v9I6AYizj19TAWEkhA/y6nYRX0EFKADuBW4OvEWMaiVZmKhWu4poOnyMRlS8o8NCbOpjTjAYnhXhIdGgAoN1KjkYtwiAiqUHNZ2NuJB+kVFyc5LkBQchixtdg4H30sUQSwQ3I+gUG84inE+Is6iNNAfWsRTPUqpG0eFz5v8AKAuXgsxFARsDkevm2yMjGyUJfI6HDGpCSDfw1BNDVtY1A++ockAdCabYzsdLUSTLJzBnYJUR/SNu0E23RKsYOIwq0y3RNU+idGerF9KUIIiWDWtmUsEqNnY1fSirA22GkWzpKswsSTYjKx333xNUi1hwq9djt+0ZDyZLjM3Eua6HjsfzjTkYlIQUGXe5cv0aKcOokjNmVUVKyABsCUJNztIbfEsbJOibnU23nMCPnFGbO7L8TylKQdxcDdl++GwmXJIAzArJuQFDyI+fSHTLmg1WrUWAalLAA8YmmapBIzqr+d1dHt+8BLvpaQxXlNqkgdSG84YzXP8AmAtdig9bwQnHOMpCCDuPSpIihWBSA6UIBa9AG2ElBbo0VERMWCDo2pTXgzQy5UtfiKE11KCP+SfnFSpa3buwne4yn+wJUOYPOGmoR8YSjaoeLrnBboICagEsAXH3/M7xHPopL79eV3trtgcCV8M5Sy9gWrwJHSJGbXKQoEaKCn/3HeLecTYrnSklYIIzAFkqLXszMx+98CYqeUqc95LJDBKlhaDwoTyLRfiQQaAncqvqICn45gAoAObK7xjwISfWII4mckMFy7hyyiADq6UIJGlhzgeQoTFMgBB1QUqcAUepTuFS77YLldsy2ZlSiLElZSRtCkptxgiT2ypXhCkTGZgkptdqkHyeAIl52FdPzpHlnPrCglPtCoBgig3P6UhRpA6exd3S8NIwQSbNGwTxilUt30+fWsTjprZkbodKHcZhEbcX3RNINdOkVCMvYInKS9X84gQRWnX9YmwIc5ebxREKGpeIEDQP9+sXCYGuOsDTE1iWKJCwRv2jToYISC1CD0eMskA0LfOLc421+9QYAiYFaAilw/yaKpzKWCRmuD4CPUmGUsu4J6kQZhair9T+jwD98nIAcyRsq/6g7IijGlOUJcp2H9D8odWNAciWTvIA6RTMnBQ8QIfZ4Q++pggrvFrzEEHZQEgb3aBp/Z0xKXDnaSRa1beXnEROyiiWGg2ni0B42YpnKzU0zOz7AHD+UFCqxombWT+Z0lO18xDaBoITTS+yz8v2ihK5lK5kgO4AQ2nxUA4bIJw8xg4c79L6E00FYgnLciuZxapA333afWLnAp4WejjzNDQ7aRFWMSoEIAJN2Or+IPoRvUA4aHkTQzZGYWzEuR/S3nWKIzpCVDxJQbVZJ4RfJkAgCoHGKu9lgjwGuqSAAeAIrerRcucG8DjfX1N/OCHnyUpIzMBtJtsvE5cgBnLPsq48wBEUBx4yTsZ36RIJAsSAdCzffCApxUiWkW3M/p9tFKJKTYgbnS44ihiWJGUOSVgHfbe1C3CBkSZa7laSNhBHEbusBfMw9LuOJ+cCT5QIY1H5XYeXHZBIweWyy92WlNdtj6iKJwUlgSLixr58rtEGJ2hhJwcy1mzhlZnGwuH4boB/GTWImIWALggKHI5kjkK1joMRJJIU9LkOQPFegoNXd3OyAhhJqCwngAe6FJSslP5ap04sIgzUdpSKApQQDqiY44ggg9Y0JPa8oAMvKDajDkyWghGFVmclOYapSR1AOU9IMw0kgKzBC11YqQEsLM6W9Is2iEnGkpB72X0V9BCi0SFK8RVU7ApuXghovaNDvHhHlFbBrQxUkDQcaesVpPN/LzH6RBMxT0SOohhP2EdR9REFTdC3MfQxASpyKp6F/lEFO1y27N60EUCa31SwPm0SVNTcvzp8yPKCppDa9Q/kWiJBNq7aE+QeEJqW16KbyEJSH+EnY4UfKsAgFNRLcQYZQVsPOIZgm79P0HmYlKINlHoBBCUshtODxNM8jUkxDuS/xcSl/RUMsN+XkoP0c+cZVcZ7+9U8H9YS17KgbtORivOlNDmB3p+bnyhwHrpqQR5vAS/EflSxa/3SKZhzGqt1hx5w69wrao0iE2cnf97YChcsiyQ70cNTQuLQyEarCXAuzttPioK7/nElGzO4MOiUAoHKlxqw+kBdInK0IY2DU40NX4w0xSlXMt6OQCXY3Z2tEpmIzXIFaNT9+MPKajkjd6fY2xQySkUOYDck/J2iSJzgeEtW9LGmpNdhizPs+/0hk0vT71giUpZ1DjQGjc/0h0qOiCRrUnzDekOBsPl6Uhpk0ixruvzEAnrbLusfT0gE5UzLUqxBN6UI047oIBOpBB6RCeWDm2u7efrFEvxFKAtz/eKJhSfj3Mqx3EGIAh6bOXURalCnuOBI6CsQDzJDgDU2JBIvYl/N330gGZh5tWWpQowUolQ3JUoFxpXrBa5hS/iykfmTThmSw3QkYhSyokoYXKFE8bOw5nWAokylpoqYpRLFlkpAGxwmp4RNMmesj3Q1swr/ALkg8XHKLxLFDnmEGjA5knpTfF8tDhwCAB8ICdNTlJ6CkNICV2BPJf8Agh9Mj+YaFGqMQg/CeifnWFF0isqoOEWSi4rChRmNkiWC7gHlFUpZdnLbIUKNAmZKGwW2QJKN4UKJ9Q04RXJFYUKB8EyjWJ4lA2CFCgCZOGQUh0pPIRVLWc7OWe3OFCiNRl4nEKClspV9p2wT2dNUXck0Gu+GhQSIhZKy5PvQ80e9zh4UCqDEj99YUKAsQYSbw8KBV0pVTyh1TDWpt9YUKAMkIHioLJ+cU4g0hQo0geSLjjClGqOUKFEhQClEMQWPfKFNl24PGp2iGKSLtChRItA4yUCguBSopq94bCYdASpQSkFrsH93bChRpz+qWygtSiTSlXNeMWY1RCC26FCiNMnETlBRAUQKUBI0EKFCgP/Z"/>
          <p:cNvSpPr>
            <a:spLocks noChangeAspect="1" noChangeArrowheads="1"/>
          </p:cNvSpPr>
          <p:nvPr/>
        </p:nvSpPr>
        <p:spPr bwMode="auto">
          <a:xfrm>
            <a:off x="63500" y="-719138"/>
            <a:ext cx="1971675" cy="1476376"/>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70674" name="AutoShape 18" descr="data:image/jpeg;base64,/9j/4AAQSkZJRgABAQAAAQABAAD/2wCEAAkGBhMSERQUEhMVFBUVFRcaFxYXGBgaGhgYGhoYGBcYFxgXHiYeHRwjHBgXHy8gJCcpLCwsFx8xNTAqNScrLCkBCQoKDgwOGg8PGiwcHCQsKSwsLCwpLCksLCwsLCksLCkpLCksKSwpKSksLCwpLCwpLCwsLCwsLCwpKSkpLCwpLP/AABEIAMIBAwMBIgACEQEDEQH/xAAcAAABBQEBAQAAAAAAAAAAAAAEAAECAwUGBwj/xABBEAABAgQDBQUGBAQGAgMBAAABAhEAAyExBBJBUWFxgZEFEyKhsQYyQsHR8BRS4fEjYoKSBzNyorLSFcJTY5ND/8QAGAEBAQEBAQAAAAAAAAAAAAAAAAECAwT/xAAhEQEBAAICAwEAAwEAAAAAAAAAAQIREiETMUEDBCJRMv/aAAwDAQACEQMRAD8A9sC4fPEckIJjXTKeeHzxEIh8sTpT5od4YJh2iKeFDPCeAeFDPDvAKFCjnsJ2vmx60BQKe7SGAOhUXf8Aqbe4rAdDChQoBQjChQGD21ImmWtDhbvZQSWKSkgpNFXdn00pHleLwuSYc7uPeYpBT4kgnxsFUNEuWOpEdJ7WlRmr/gTaEurxgKSPeUBb4Xppps4nEKlukeJmqSQ4VtBKQA2zzjnlWpHpn+HM7MFlKcoASFlSitRPiAZmSgUNKnyjuHjxLsnC4jInKZipSiooSFpAVbMaGug1altfUfZvt0TpQ8BRlZN3FNhuWAjc9M1H2vUoYaZlIzHKEuWq/wAO/wCUcP7D9rKk4oJLlM0MpRNAzlJOzXrujoPavt+WqVMlpqrMnLQ0DDxAigIL3a1o4DC41UnESpvhZMzN4nLAMakV0am68YuU5aPj3WGJgPDY8LRLUk0WkKGjgtpztEu0caJclUy4AenlHQFxXNWAz6+cZvZHbSZ2HlTX99Ic7xRVt4jG9pcYrMAXCXDGu0JU/It/VEt1NgvtJSSjMlvDtOod+f0jHOcSgUEhw5vXKDQbjXi/WU+cruUzBmYBJLkkDxM4DPcXq4iooUE5D74ACQ5YDLVJtWrvsS2x57ZAYOdMMwmpFCKmpVmF2c1Sn+1or9ofaSWU5HUCh/hJUlnQVS1poLEMUqJc2d4KnqTKmkTUKSkhLpSA4OYuKUo5Ya5gatHPqWVJIk95ISmUVEd2oqmglynIrMkg1OZWWgZmJBkmpqGjYbsoYtU2aZ4kFKZZCVLPiLMrOpTkEsSRwpAvak2WDlQoLBQA6SVJNGKvEArlAeEnykZ8oVNSVJKFLSh7n8xepCaDR9kS7WWlK1GYnIxs4VlUU28FSI5ZW+iNTs/D4Tu095JmLU1VBJIPmIUZOFxyAhIVPmJLe6NNmuyFFly18Z4veniQVEM0Nnj06bWmYAHJYb4cGOD/AMRfaDJLMlJ95JzMWa4IWahi4pQ61EaXsF20ZuFSlasy5fhfalLAGprxppE0SurhRV3sLvYaptY0NkiIXEZs9gS1oaqp93CyRkYrtvKzaljtHEcx1g3AY/vEhwQdQQ1RQ/e+HaG7VxRlSlLSxUBQEsNmseb/APkZn4wKGUzQrNlDsoElnCXOYO4B13AAdR7Zdq4du7UkTFh/dIzSyRcsC2hZQbpHmsrEgzCcxplaiXUXOUZ84yhyz5hGbdD3HDzypCSpJSSASDodkKbiwm8Yfs32k0nKokqQKgzEzVsa+MpAANWArRqmDe0poIS7gOLAWZRYb6CNAX207aEjBzVBeRaklMs6lR2b2c8ol7J9vficGias5SxSs5hdNCokWf3q7eccn/iDK72XKJWE5FKSpKlZXJbIpLliQ/nugf8Aw87QErCzk5hYqKgzJLKZNypzU1SLagiMb7GB7RkqxSknEFYzMmYSoptWuYgddKxj9pYXu8jK7wKBZkkWerK0+hgntxLHMJqVZj7ozPwZTKOwEjdGPMmmWsOCj/UnaN9xXzjhbu+nT02cBOkmWrvJkxKmGXKnwkgbjR7Em7vtB9A9jcIUy05pqsqh4UqbwqUxO/Mx1LMqgjyObiQBQi7vSt7FnF7cNkdR7Ge0Cu8EorbO+Uqdk2bqwGrB46YZds5CvaEFE5TqSQKFiCabU7HcPtMcdie2yV+FWUBVDvGhjpfaGYrxP3iQSog5cqCCosQo1WWqAGDG+ziMQczl7Eu7Uck1Iq54xnLCS7R6/wCyHbYXKluVOkLzKUpypygJHAZqNTo8aXtr20s4dCJamzhl0DFw4AJoCCLOC1gWccT/AIeqIllSjkHjCMzAOMgJtX3taBob2gxlJau9LsfCpJBSCHyhjVJNfeoSfCI67/qja9nO2FpQkEkAWBSwDuWZhck7YJ7f7bJlULkGzOx0LVf3SOkcngZys4/iDxH3Sz1IFWrU6DzgjtDF5VlwXrx3jqI8uWWcius7I7UJwSgpIDpQQDdRSQwAc08IH1gnC41KStRSVV94v7qWSzbFd2Vm700jj8J2gwswvqTSpfppHWYLDpXJyhjODEvpQeF9bdax3/PK5TTPoPL7WAxSFreiy5e/hWyTwVl6boC9ru1Z5UtKcVLMsAulhLSA75ClQKpizehahpeKsZ2c6wAoHNOWAMzApTLOYuC4Fg71ekYHthNThpqZZSpSko8XjUtLuyf81wpLvTKONaXVxl2KcR7ZzkK942Q7P4shOVTmoNbhooxGPTNlk5RndalKUBejVJcevF455WMcgoYEUyhqa21rvpFsuatjlF0kNuO9qNHHlfq60LwmElKQFKUjMXfNme5uyhChYfFykpCVylFQuXV8i0KOnKf4y+jVTEggFTE2rfhFHaOPlyUFcxbAeptHH432qC1oUB+m+utTWAPa72gEwoy+6AxBu4vQUbrG8v3xk6pfTne1+1DOUorVmOtOI2szHZYXEa/sd7TjDzO7KE5JivEoKJIJoD4lGgPrHHY/EOSxodKcnpDyJC2zhiH0138o8vmyne0ke54vtUS1MsgBnvpthsJ7QSZg8KgDsVQx55je2Vzwkl/dAI4Pbz6xTJxCklwSI3l/L769OkxepYvHpljxKSks4eOOme2K/ECoKBIysGaxv9RHPYrtVcz/ADFE0YHhYQIACdkcf0/lZXvHpNNDE9qqEzPnU7E087NHS+zvaI7tae8dZS4JVV9Az8LbY5An94dZDWqzP8nGjRnD97hd1eLO9p+2DNnFalpmgFgAnKSzirVFddW5RgqxBJD1AAo5NBViRpXjFvaJPxOTZ8wWBW1A72uYEz3BcPldh8h6mO/Pl21p3PscZsoOEKSFBw4WEkKoDUtoE20jqO0+0lqyJ8QAJNwSWFa7a86cY8/9lu25kt5buhwW8Qr/ACtRD1cm7x1crt+X3hdDpCFJY38Zup9U5Li/rryY61vRphe1PaKsw/jMSXKaUNCCDcafbxn9lTpQlTEzivMcpl5WKCQCPEkXL0csavC7cxqTNUSlNAACok0FAyX3WpesC4LGd2HQ2cuCSBozKANC4NQRpYvTEySGnSFKAP8AEu1HKQNgJqS70EB4/CpBIrSlUsX4RdPnqU4JWKUqWysaBKWG2B5koMwSBW4cVZi7k8YNglYStG5/pF+EQtEwKcMAbE0oamsVzsoLJJfiT5RPDIUxJoMpqWYX6xqbQR2ljEqDpzEkJfUZmGcJU5o7xkJmN+1XFmcViOIJyirguXOo52YNE5ZISKhnBy7aEuD5M4qY05tf2bx2RZQvVgGJUxcGgFHLbiNsbPbWJCiEuSoAuAgI+Ai6y5INXa1jaOc7KmjvAcrtV9GS6qg1+H1g3uMyycwmeBdszBLfzAPqXbS9ou9K1JWGIT7s0GhzABsxKTQIIBo1iDu2ZuKxKySDoktd7uRXlRzD9oISmiMpdKfEl03JNWLZmoaac4DlTgVnYAa3rUXa1YxfY0MPOCU1UkvqNebfbR6clSkywtKgU5fBaxDeFifCWu5+vkOLxoIysGDNqNj+lA1o9D7P7YUcAyw2WWQjbUEABQCQfETQEtR43h9PodIzS8OyyHmFvEnw5hMLsXZhte+pjk/arDy+8SUT5c0l8xCSl1PU2qP5qvWN6VjZctUgHuwB3ai5BZpSxUGvvbHvwjA7XVKmTlqSgoCiSVKGcEl3UlBAVWg3HkzK30rn5yEC5JbeGrw8hSLJcohmUoFqBqNRg33YRILOZ0hNW0YxepChUV8Nx8JcXa4qR5cOaD5UlOUeFNh8KT5mFA6QrRRG5/0ho57rLpDPqIox2IJtaBjMJA2kQ01Phat4xlFoZE8JULcx99Y0kY9JoGNLxgYuVT79BeK8Gs5tG4ENE4bI65GLpEvxEZkic4p9bQkYj7/WJ4240pihUPFKJtaxUjEWERE1jQaRLinoaZlN33+kQ/F0eB1z9+jmKVzkmnGExn1rYLHzgpR8Tj57NBACpYfXgILOBO0enzgJqmxbSO+M1EH9nzgFgEsLO/zzBvONbE4kDOXskV03esYiUOLn72N+sHBXgWxfR2JsALCsc8p9Vg4ias+I9a10vB+EUciVU87PV3PGA5qC9SxrViOuvWJYMsCCSTWh+sdfiYtVawAyblLFrPzgLHX8XvOAW5acIuWBQam77K18h1iM8kEkMSaktQcNTFxbDLQGZi44xD8ScqnUAEtoXSXH3TZuiYUoNYg3vQdIaatLFOlHoDGpdJWTMCiaqzVNX+9sanZmJSgpUUJdJoSAoEsQQUqdJFdhjNVIIYJBN7gbYORgVFIIo5PIBo1cvrGmnhjL8akApU5dgkhlIIIACQBUu26BVzw/hUcxKjmNbgUZtr113ROVLIRM25T0pt59YBlIKzqdXNbkW0JiXKa7Rs4xmchwcrEUFADRxvHm8Y2cOpwP5Q1rahq3g7FoZRJc2YB9EttjLXLqftozNfBJJD3o/wBvHTzPaSYuQlOeWyRlyJBCiCSrMwJHMCr1jk0y6jWopSu6kaMuYCRlASd2h+zGpddE9tvBTwZktKqpM2Xs90Ai55ecD9vdrd9MU3hlg+BAbKKu5bw+XOkBl67U6jdsjPnYdzc72NYlyWxNc3KGSQTsJ1q+sXnFUAUE5vzBxV9XJem4c4AVhq1e2yLJaAmrki5YQ6TS4Yhvh9T84aJpxaSLEQonatVU56pHnEO8W9o3Zvsoxo/nGfi+wzLqH5xb+dh0ysRJJ3CKsNg3appD4yWoXeu1xuh8MuYzANvEZ43SzQ+Ugglg/wCzxaiQo2GwwOhEwMa0gmVipgDADzF4nGtSRMJIFopnzWqaaRObPW1QR974EVjlP4gWfdGeFlXjFgnlSacIr7ss/D00i5OJDbB/p+kP+KTQFiG2GGjgomIGz7Pr+kUJFLX2j7MHHGIJqAzWtX7MWSZ8pT+EOBt8omro4KMNhgU0u9AHpFycMcqtPLWDETkJqECouPmXio49C00Swfaz0hqtcZGLiZNWYniXijC4cmp/eNpa5ZDB/wC75GBpsgVYtW1IvLrTOoqzkn1o+9opqT6VPziQlEWLwpTpSXqTb9fKNY2Gw6xqXFRbfxiyccqXZx4udBEJ0sk+cFplFSAmwq5O8xeUTbKwpdTqGnCsaktQYFhc/K0XJ7GAAAUAHNSa8oSsKqxYJrWmsZuUvo43R5TKChZw3EOIpWlIUAAaO33si9GGKKnUUA36kxASS4J/fYA8ZTjTY9iCGv8ArpGJMlqFKnk/7Rv9wSoE1Z/0gZXZZcmtbDQbP1iy6XhWZIT4g4J+9kafdALpqBRuEXy8H4rWZusXTJLG1T5Rre2phEFqBBBA1tsMZxlh9GjRVID3+/rEPwAVpXb99YzvTPEAqUXOXbahbjEFJVtA+9kHKwxQr3i2yB5yFl3BNHEahxoPOBs6H6QoJl4ecwcIFLKUAeYIhRrSaeq90pvi9fWA+0kLbU8j6CNgB9zW+doomSDoovsIBEe6xzcZjZSin3XcflU42WrE+z8OkjxAu1/GB5ppHTCVNeplf2K+sWy0KdlIDbU0/aMcVZMnBIV8QTuKfSzxYrscfCoEa0SePxOI2F4dBFUiujV6wkYID3afdIcRzs7sM6D0HzeB1ez6hVgRszJ+cdcJA3ci0RSmr11cV+cThF25f/wP8gF9d1BQCB5/YKmsR/SfU3jsO6FXA++EDz8AFPQgbiWPEROENvN8ZgVJNjzaGwnZi1fEgblFn3OQ3nHX4/CLFiS1qv6Gn7wLhZEw0JQCDVyl9tRp5xnxxrbPw3ZK2LpBbYUkdXh8T2QGICHIuAl6mOow6FuxSKah28wIWOkOD7rD8wcDeGLxeEN157iuylD/APl0TFIwCtZahyIjtMTgVN4GObasW0AF/wBojMwMy+UWAZ0l+RUInjNuKm4dYsFdTFfdrIdl/fGOpV2Spvdc7BltvY15Jig4IJFZaqHUzOlE/WJ44bczNSoEVVzibrZ3V0eN84dTlqA/CVIVXgplcogiQz5mSoGzV6bIcJV5VifilbQeX6xIYhR/Kdl40sTLdTOHvVRFK6X8oJw+HzD3g20qBtxqOkTxryZYxS6OKUsfrEhPR/8AZxOUmNeZ2Uohmz87cwYpPZjfCHoWLim5WvlE8ZyVSp0sVKl/2/rFsyfKYfxlbgUkehMVLwjVYBt7v8oHHZalDMAqtmykdYeM5iUzks4mJfYXHnpECToqX/eInhexhTMVJP8ApBbfQuYvV2Sj86eYUPVMPGcoHCZjO6DzD8WEWiTObQ8P2iE7s1LUKev1aBJnZqwaEciLbaRL+RuDxh5tf4RVupXf+8LJOD/w8vFNf+Xm0ZPfzQaKUP6yfSCpeJxH55nX0eJ4zcgh1mvdkvrlUfNoUVDGT/zr5wonjpzeplX249IbkIilf28NmH2Y97iiU7fvrDAgEAHlt84ZUzX0v5GJIU+773xFTba3kDE+8/WGLED6/fpEFnkeFeUApiXoCfvbFZnEEJLO1gXPINEip7vXd9REO1uwy8pQyFMwpCnKg2uwV2AXZrs/LO2f8uv5zG3+ycuanodQREZk8XcAje3m1onOUQWBSTqHqN7B3G/V4rCBdq6mx1uQw5Rtzs0FnzSakoUN5FeBdolQ0SADxbzS/kYWJlUpVjw8wfOA05hU+A/6qcystEGhIVlorK2jJVbeSPOkTdKhQW2EluMQkrNKhVNxf+2g/aJTHOoD6DTaKv6RVBYzDhe1vscYDXhilhnYbGDP6wTiBlcgEilQnNXeEZesBTZlHKylLgEFKbHRyfKIB8RJUKkoI2W60LdXiEpYAqko4H0pbe8UrxCUnKhACSfeqQWo90lPWIy56sxzFkjcG0oL+rRBZOxaUVWthoZiSfkHizDY0LNChQ2gKSHHM1iEiag2KTvWHvwo/ne0GlVHBQFWup23eUBRLRnKiAFXcZ3IfSoH6wSJcpsq5B8WrG/Fy0UCQpwSmWpwAxUovrrx4w+RYUTkygn3AokMBdnAYb4qCZUiURY0d6lv91OkQloSn3SOgA3+6bxIIb8g3Npuf63iAw7eIMG2cdhoYIqXgpZFVM5exHQ5hAypKEOErQG2kfP6xrTZjV94flDp6E0fcWiiYX+FfA5VN/uENAFEtbMCk8G+VIkU/CRbRv03wSCCPdFNCAOjsTyhvw7gsTuq1X0d35wAE7Cu/hVa2UmMrukXZ1NqLciD6RpYqQQCVKUPLnTdFXcFSfdzE6q0G2pc/dIihMUqYAMpLDVSgR0UkMN0VfiDqCdbD5AwRNxfd1dL7WZnoXzAvEU4sfEhBf3SGYvubhpEEUTARdP/AOavpCi9BSQ+SUP6R/3HpCgj0FBeor1+cKYk1Y9SB6hopVXXzMVKljdHdFhzP7pO8OfQRKUFagji79GgdUltQOQ+cJqCvnEUehJN2Vz/AFiTn6VP7QAhe5+IFOcEJnjZ0+dYgvG4nqa8Yz+0vbOWmXNk4hBWQfClL+JmUjXMC4B5PF5mk6BuVvnGXjsKFLzE6uOYYk8AWjz/AL5XGSx1/KbulPsjglS5JK1hRWSfEgAjT3iXL0obRvAm1aa2/SBuy0/w3cJSFEdC1hWJ4pTe6XG2rHkznlHTC7krGU7VTZIJqOeYv5UiRASNnVtrmsUrnVokHeadCAYtRNSzuTtA+or6Rpk8uW68yi6a+Fz18KvV/nFhLB0kcHP/ACBd/r1rlYh9NWBJJPqYliEJBBJqN4fzYwUJiFkJzEhLO5UklxxIEB4lPeMykrIrQpzV0LBiG1O3S8HTJlKEGtiLa1I/SB14V6hKRsb5OnpWIrC7RkpCQzpFykCpINQasesBTZqlApTnCQNc9gNShwRyrHQDIAxdwNaPejBukZqsEFK/zEJAPugEi9KZmfcXiaNs/CTa5ROvVgoqdtrilhSNozSoBKUK35grkAQVecWysIatMrr4RoaMAqjbYuSgixQrSoyeYo8NG2NjZipZYyVqsSElRAroGTt/ND4efOUXyKSDoECmxitRv5PGj/47NVSQDp41EdcpY8DthJw80eEKQxFFeInllSLbX5Q0iUvFKI8bDcSAf9wY7KbIvlOzplEgn4Qn5HdFKMLOAbOpQscsycCN5Hi+UA4lGXMKgn4krzdSTTgbvAHzJyS+YhG45KNuJgdSAKibRhQZEgDgzHXWBZsnwZFJChvQjqSqgNbvFWHJlgpyTwk/kyKSL/8Axj/1htGkCS4IJGxJb0LGK1qCRZV2v6sflFCJ5FApxo6gG6ofk4iczEBnEwP/AKj5kMICBlJL5SCdKjmKQPKwSjmBZBYEOQQOigof2xbMxSiGZRLtRIWONLjzgaZ2slCglWVPHNlfRwTSvGIKUIVRJCXs60mp3KVUchDYXBFCiO6BD/CdliAw12wcrtc5fdCgSWUhyC2hZL+ekSweJmLqZaQLA5mB2eFbHyMUVeFVShQJuCQ//GFB4lnQpA3BH/WFDSOlCn09YiottG6IlqvtszEcoYKHLyjqHTNP2/ziUtVy5fc31iozLaenKHaCiANvi23MWuDRh84HBs5fp8oklhoeUQSmZWDhtjgfKOX7a7aVLnZcgUAAXCj5jdsd46paQBmt5+Uece1OIJnlrNQEje224Z+Mcf1m8dOn53VbvYOKmrlh1B8ynsLkkUO4xthK2/T6GM72NxCJkkjxZ0liFaDRqkNwjZRJVcfT1jpj6jGXsKFF2PoYfM9KcD+jRd3qQWW/MD1iX4qXYig59dP2ioG/DpJY3prSClyQB7wbgflE0TkKbKQ+wgHdd4WVQoyDzI9BABT1kbBsYH6xBEwl3d+nreL/AMVowH9Tk9TWBZ81g2XUCgHW8QAYzAiYoukgJBLh6mlNxZ6i/rAYFTgJ71KQKfxAeob9KcYKxEwoOrUsDTre/lAczGt7ixU1ZCuNQLUiKIyy0hmWs7VeJ7UqW0izC51J8QSitAgZgRvJWw5QNKxRPvBWhYJWKaEN6wUrEJA1AF3CmA4n1gHmHLsSNrD1FIrJDsa1FUyynexUTz1iIxqDRKip291Z5ln3ecFylpCWDs2/5tFQlYcOFJSug93MEit6Bi56RJWZizpNT79HNdQOgMMwfxWPCu4Vf71h1YdrSyafDl88wBeAHW6vfQCR8QLg8RVjzisYYDxIqagp7xYG9qs/8tIsJWHITmGoUR/6j5RBIC0lkMdjjpmSnNEA0/CbUKUTbxkNsr3n/rpA8lBCS0sH+WpY63rts8HpmEeFQDsdRXgW0cXiaMUMozODuJBDE3D/AFhoZisKTZKUvoVODuZQ+kZs6V8JISXbKBMYnZYjnWNfFgh2WlexKgxe4YsB5frlIxc0BzLB/wBJBbml25gRKGThVUGQpanjmEH+lgG6CLZOHUqgUUHfNtvYsYZfayVUUtaQ3u58pfkGIMSlYSWQFJlzVfzZgW31TbnEGojCMA5WTtz3/wBsPDJM34aDTwj/ALQ8aR1y+28OtZxAV3q0ywnKoulNSQrJoXescZ2b2riJmIWZiVBKsx90hILhglqJDcqbY5qWuYJi11TmKD/bZwAX313x02A7eUtQSUffCOePv262tcznU2U9PmKeYicvVvJvrFKMQDax2vE1KBjttzX94dC9dkXd6N78PkYAsfDcja/V4klYsR0oYbB/esDTk335RwXaskrmEqZzvy6bDHYZzVgbcSOsZuMwIUfCVXqG1fWh39TtjGXbWKXsujukNUObOTQ1v9I6AYizj19TAWEkhA/y6nYRX0EFKADuBW4OvEWMaiVZmKhWu4poOnyMRlS8o8NCbOpjTjAYnhXhIdGgAoN1KjkYtwiAiqUHNZ2NuJB+kVFyc5LkBQchixtdg4H30sUQSwQ3I+gUG84inE+Is6iNNAfWsRTPUqpG0eFz5v8AKAuXgsxFARsDkevm2yMjGyUJfI6HDGpCSDfw1BNDVtY1A++ockAdCabYzsdLUSTLJzBnYJUR/SNu0E23RKsYOIwq0y3RNU+idGerF9KUIIiWDWtmUsEqNnY1fSirA22GkWzpKswsSTYjKx333xNUi1hwq9djt+0ZDyZLjM3Eua6HjsfzjTkYlIQUGXe5cv0aKcOokjNmVUVKyABsCUJNztIbfEsbJOibnU23nMCPnFGbO7L8TylKQdxcDdl++GwmXJIAzArJuQFDyI+fSHTLmg1WrUWAalLAA8YmmapBIzqr+d1dHt+8BLvpaQxXlNqkgdSG84YzXP8AmAtdig9bwQnHOMpCCDuPSpIihWBSA6UIBa9AG2ElBbo0VERMWCDo2pTXgzQy5UtfiKE11KCP+SfnFSpa3buwne4yn+wJUOYPOGmoR8YSjaoeLrnBboICagEsAXH3/M7xHPopL79eV3trtgcCV8M5Sy9gWrwJHSJGbXKQoEaKCn/3HeLecTYrnSklYIIzAFkqLXszMx+98CYqeUqc95LJDBKlhaDwoTyLRfiQQaAncqvqICn45gAoAObK7xjwISfWII4mckMFy7hyyiADq6UIJGlhzgeQoTFMgBB1QUqcAUepTuFS77YLldsy2ZlSiLElZSRtCkptxgiT2ypXhCkTGZgkptdqkHyeAIl52FdPzpHlnPrCglPtCoBgig3P6UhRpA6exd3S8NIwQSbNGwTxilUt30+fWsTjprZkbodKHcZhEbcX3RNINdOkVCMvYInKS9X84gQRWnX9YmwIc5ebxREKGpeIEDQP9+sXCYGuOsDTE1iWKJCwRv2jToYISC1CD0eMskA0LfOLc421+9QYAiYFaAilw/yaKpzKWCRmuD4CPUmGUsu4J6kQZhair9T+jwD98nIAcyRsq/6g7IijGlOUJcp2H9D8odWNAciWTvIA6RTMnBQ8QIfZ4Q++pggrvFrzEEHZQEgb3aBp/Z0xKXDnaSRa1beXnEROyiiWGg2ni0B42YpnKzU0zOz7AHD+UFCqxombWT+Z0lO18xDaBoITTS+yz8v2ihK5lK5kgO4AQ2nxUA4bIJw8xg4c79L6E00FYgnLciuZxapA333afWLnAp4WejjzNDQ7aRFWMSoEIAJN2Or+IPoRvUA4aHkTQzZGYWzEuR/S3nWKIzpCVDxJQbVZJ4RfJkAgCoHGKu9lgjwGuqSAAeAIrerRcucG8DjfX1N/OCHnyUpIzMBtJtsvE5cgBnLPsq48wBEUBx4yTsZ36RIJAsSAdCzffCApxUiWkW3M/p9tFKJKTYgbnS44ihiWJGUOSVgHfbe1C3CBkSZa7laSNhBHEbusBfMw9LuOJ+cCT5QIY1H5XYeXHZBIweWyy92WlNdtj6iKJwUlgSLixr58rtEGJ2hhJwcy1mzhlZnGwuH4boB/GTWImIWALggKHI5kjkK1joMRJJIU9LkOQPFegoNXd3OyAhhJqCwngAe6FJSslP5ap04sIgzUdpSKApQQDqiY44ggg9Y0JPa8oAMvKDajDkyWghGFVmclOYapSR1AOU9IMw0kgKzBC11YqQEsLM6W9Is2iEnGkpB72X0V9BCi0SFK8RVU7ApuXghovaNDvHhHlFbBrQxUkDQcaesVpPN/LzH6RBMxT0SOohhP2EdR9REFTdC3MfQxASpyKp6F/lEFO1y27N60EUCa31SwPm0SVNTcvzp8yPKCppDa9Q/kWiJBNq7aE+QeEJqW16KbyEJSH+EnY4UfKsAgFNRLcQYZQVsPOIZgm79P0HmYlKINlHoBBCUshtODxNM8jUkxDuS/xcSl/RUMsN+XkoP0c+cZVcZ7+9U8H9YS17KgbtORivOlNDmB3p+bnyhwHrpqQR5vAS/EflSxa/3SKZhzGqt1hx5w69wrao0iE2cnf97YChcsiyQ70cNTQuLQyEarCXAuzttPioK7/nElGzO4MOiUAoHKlxqw+kBdInK0IY2DU40NX4w0xSlXMt6OQCXY3Z2tEpmIzXIFaNT9+MPKajkjd6fY2xQySkUOYDck/J2iSJzgeEtW9LGmpNdhizPs+/0hk0vT71giUpZ1DjQGjc/0h0qOiCRrUnzDekOBsPl6Uhpk0ixruvzEAnrbLusfT0gE5UzLUqxBN6UI047oIBOpBB6RCeWDm2u7efrFEvxFKAtz/eKJhSfj3Mqx3EGIAh6bOXURalCnuOBI6CsQDzJDgDU2JBIvYl/N330gGZh5tWWpQowUolQ3JUoFxpXrBa5hS/iykfmTThmSw3QkYhSyokoYXKFE8bOw5nWAokylpoqYpRLFlkpAGxwmp4RNMmesj3Q1swr/ALkg8XHKLxLFDnmEGjA5knpTfF8tDhwCAB8ICdNTlJ6CkNICV2BPJf8Agh9Mj+YaFGqMQg/CeifnWFF0isqoOEWSi4rChRmNkiWC7gHlFUpZdnLbIUKNAmZKGwW2QJKN4UKJ9Q04RXJFYUKB8EyjWJ4lA2CFCgCZOGQUh0pPIRVLWc7OWe3OFCiNRl4nEKClspV9p2wT2dNUXck0Gu+GhQSIhZKy5PvQ80e9zh4UCqDEj99YUKAsQYSbw8KBV0pVTyh1TDWpt9YUKAMkIHioLJ+cU4g0hQo0geSLjjClGqOUKFEhQClEMQWPfKFNl24PGp2iGKSLtChRItA4yUCguBSopq94bCYdASpQSkFrsH93bChRpz+qWygtSiTSlXNeMWY1RCC26FCiNMnETlBRAUQKUBI0EKFCgP/Z"/>
          <p:cNvSpPr>
            <a:spLocks noChangeAspect="1" noChangeArrowheads="1"/>
          </p:cNvSpPr>
          <p:nvPr/>
        </p:nvSpPr>
        <p:spPr bwMode="auto">
          <a:xfrm>
            <a:off x="63500" y="-719138"/>
            <a:ext cx="1971675" cy="1476376"/>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70676" name="AutoShape 20" descr="data:image/jpeg;base64,/9j/4AAQSkZJRgABAQAAAQABAAD/2wCEAAkGBhQSERUUEhQVFRQUFxUUFxYXFhYWFBYVFBQVFBQVFRQXGyYfFx0jGRQVHy8gJCcpLCwsFx4xNTAqNSYrLCkBCQoKDgwOGg8PGikkHB8sLCwsLCwsLCkpLCwsKSwpLCwsLCwsKSwsLCksLCwsLCkpKSkpKSwpKSwsLCwsKSwpLP/AABEIAGwAoAMBIgACEQEDEQH/xAAcAAACAgMBAQAAAAAAAAAAAAADBAIFAQYHAAj/xAA3EAABAwIEAwcCBQMFAQAAAAABAAIRAyEEEjFBBVFhBgcTcYGRoSIyQrHB0fAUkuEVFlJigiP/xAAZAQADAQEBAAAAAAAAAAAAAAAAAQIDBAX/xAAhEQACAgIBBAMAAAAAAAAAAAAAAQIREjEhAxNBUSJhgf/aAAwDAQACEQMRAD8A36lxBoAuCi+OHH6TfyVPRxBi/wCScZWJ3+AvQfTo5e5ZZ+PH+UdnEAL5lW05G5+E1TYT19As3FeSsmWdHiU6QUvWxBmQI9VCm09ERrHcpUJJMdtnqXEyOXuiv4gDEke8rP8ARudyCi/h7uiXwD5HncRb6hLV8Vm3+Eb/AE7oCpHAECzQqWCE8mKUq0Hf0RalSRYH1IRRh38moVTDuG3sQnabJ5oA6kTv8/4WGYEc5RTSdyKwaLjtCq/sX4Cq4JkXAB80hWpxplT1TAnf8ks/BHmPZXFr2J36FTmGgF0riA/mPlPHDHml6mFdyPurTQuSlr0X8wkKmFqHcLYHcOcZhpMa3SdQMZ98CbCXAX6XuVsppGeD8jtBo5J2ktIwPephjOenUb9UAANP0wLkz5+wRsT3t4cAeDRqPOpzkMb10zElc7mjRQZvdKmnaR81zI98TQwj+mIfkMEVAWh+jTBbJER19ETh3fPFNgqYbO8Nhzm1Q0OdzDchjrdZN2WlR1JjPNHFLkSFywd9msYQdJrH5hircX3xYt0hjKdPUWkxLgRc8gI9SoxbHaO1NBH4j8LJB5rgje9bHCpn8URf6S0ZPxgW1tm5/hEqvxHeDjXtyuxVWCS4wcpJI0zNAMdNEsB5H0VPMjb50Ui49fYr5gq8YrOcXuqPLjlkl5JOS7J5wQCORuvU+N4hpJbVqtL7OIqPBdvczfU+5RgGbPpt1YaF19YkaTE+4KrOJ9ocLhwTWrsbG2YF39rZK+cMRj3mM73O1F3EwNdz1StTE/VZFJBbZ9Ent9w/Lm/qWHW31Zrf9Ym+3NVPEu9rAsZNLxKrrw0AsHSXO0nyK4iKkqDnSf5KdIm2d1Z3o8PdTzF72nMW5HNOfQkOgE2MRPMiYWvcU73abX5aFDxGyDme5zczS0Ew0CWmSRedFyodTAUHOmf58JZVoezd8Z3u4g/bToNt/wAXO+XOVJV7xsY7WuR0DWj9P5Za4W2tul6tEzrb3UZyLUUXmJ7a4l+td+0wcujS3boSqOriSdST5kn80IUhznmiYek0mA4z6Kc29spJIkyyK2pCWbU8kZjibAItjYw5wKnQfaeRSpvsZUqGbkfI2VWyaG8xJtdeLzBXqJI2UjVIvCpSIIgkjZD/AH6LYcdwuq1tN3gMh7MwLWEg9cwdCpspP4Brs0/utXEFIDSJBRcx5brAp30WcqkTpiz3mdDoVKlTnb+dFF8g67FTpYgi0n3UFeOAu0R0ndEpsaLSfOwXm1XcygeOQfNJsimzGJhp+lwcJXmVhB2N45eqBVxRcYn/AApgWy6qC645BVXSYG6UruO+ycbRIF/K3JDcyRF/5opKQgDe+ifolgGYC/n+qw3CxedoIQq3JIrZKSTNvZHbnAkixn1uuj8b7u2GjSfRkQySOcjMD+ith2CpOwtOmZlj3OzAXLXiYPr+S6O0yMvo5EXOuZU8PTe6YzGF1zhndzSFTEZrtd4jaYj7Q4At9lddj+w9LD0XtcM7nONyNrQE+3W2LJ+jl/ZTsVWxrnBstDROZ0wZMQOe62LhvdHVNQCq4NYKjg6PuLGx9TTtM/C6/wAM4Uyk2GAAeyLWowbIuOhYsUwvDKVOkykGDJTbkaI0EQqn/aWGE/8Aybcg+whX3gErL8MmpV5Bq0aLj+7vDvcSAWydjA0H7JKj3ZUhq5xufxdbbLoFcU2fe9rdfucBp5lah2r7dYehRcKFVtWtIaA2SAD9zi6IsFquoZOKNH7a9kaOGaHNeSS6MmYEgZSfqGotC02GgzHqmeIcUdXqOqVDLnEk+9/LySFYxJkLDqSyfBcYsYLztdYbT306fqq9mJ6+9vZHdXcBb13IWReNE30mm5b5nfpCl9I205fsljVdCE5pN49tfdA6G/GHW3soMqGbx7pVrjBkZTz/AHRWUrSfPoUh0TrOFkq+N77or3EiyEOqQ0fRtPEw3LtEekQs/wBYdF7wAveAvQVGbsYo4tWOHxeirKdII9NqUkmHJsFDEypPcqujVhOMrrmcaNExtqoO1vbSjgmw+XVSPoYAYJiRmdo0fsrrOg4mkyo0sqNa9p1a4BzfYqaB64OL9oO9XFV2uptDKTHjKcglxEQRmdz6BaI55MiflfQ2P7vcDUa+MOxrnAwWy2DFog2uufce7o3UaBqU3+I8BssiNSAYPQFVV6IqtnMcsfiE89V6G7lP1+DVKZh7HNsDcbETKUfSHJQ01sq0wWans0lMMqAD7SFnCcOe8w1uvJXPCezD62abBkgnlA0VRhKWiZSSKJ2L6IPj9JV3juBhlHxJH3lmXfe/wq6jQM2BPQCfySlBxdMIyTVoAx1Q/hI9kUVOfyralgHBpdUa5rdiCJJOlt1SVqwuYScWtjTsCdSNku4QpOrTKD4cm/8AJ5qTQ+mWPUgUqxyIx67jMdYVNrku16kKqkY816KyokBXRG10mgLPxFhzkmK6w6soxGOHEIGIqyEo6uoGuqURWLcR4cyoCHNBkQtY/wBhUMxOWxAEcuq2171AFa2ZtIq+GdmKVG7WiUDiXBy1rvDETJK2Br1Co8IyYYo5TxDsvWc0j/jJ+JCX4Y5rH1LOBLRBYLgtEOmBMLqlSmFR/wCktFVxj7mkJ7IxrRzrFfXuHf8AqT/abqox2Ha3748t1u3EOy4LjA1laZxzhhYYeJG03WPVg6sqD5orX4Rh0PpdK1oaYB81iv6iOWiC588/Vcp0H0LSxKOzEKkp1SmaT16VGFlu3EKYxCrgVIPKVDssRiFIYlV7BKk1yeIWWQxVlk4lV4MrAN0sQsaOIWBXShcsNddPEVj/AIyyKiVBUwUqAY8ZQdWQHlBc5GIWMPrJd9S6C95QHPKpIVhXwVqHbKgC33PrIWzlyoe0NIOpmdk2iWzmmOogCeZKq3K44ry2VS9t15s1TOiLtH//2Q=="/>
          <p:cNvSpPr>
            <a:spLocks noChangeAspect="1" noChangeArrowheads="1"/>
          </p:cNvSpPr>
          <p:nvPr/>
        </p:nvSpPr>
        <p:spPr bwMode="auto">
          <a:xfrm>
            <a:off x="63500" y="-498475"/>
            <a:ext cx="1524000" cy="1028700"/>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70678" name="AutoShape 22" descr="data:image/jpeg;base64,/9j/4AAQSkZJRgABAQAAAQABAAD/2wCEAAkGBhQSERUUEhQVFRQUFxUUFxYXFhYWFBYVFBQVFBQVFRQXGyYfFx0jGRQVHy8gJCcpLCwsFx4xNTAqNSYrLCkBCQoKDgwOGg8PGikkHB8sLCwsLCwsLCkpLCwsKSwpLCwsLCwsKSwsLCksLCwsLCkpKSkpKSwpKSwsLCwsKSwpLP/AABEIAGwAoAMBIgACEQEDEQH/xAAcAAACAgMBAQAAAAAAAAAAAAADBAIFAQYHAAj/xAA3EAABAwIEAwcCBQMFAQAAAAABAAIRAyEEEjFBBVFhBgcTcYGRoSIyQrHB0fAUkuEVFlJigiP/xAAZAQADAQEBAAAAAAAAAAAAAAAAAQIDBAX/xAAhEQACAgIBBAMAAAAAAAAAAAAAAQIREjEhAxNBUSJhgf/aAAwDAQACEQMRAD8A36lxBoAuCi+OHH6TfyVPRxBi/wCScZWJ3+AvQfTo5e5ZZ+PH+UdnEAL5lW05G5+E1TYT19As3FeSsmWdHiU6QUvWxBmQI9VCm09ERrHcpUJJMdtnqXEyOXuiv4gDEke8rP8ARudyCi/h7uiXwD5HncRb6hLV8Vm3+Eb/AE7oCpHAECzQqWCE8mKUq0Hf0RalSRYH1IRRh38moVTDuG3sQnabJ5oA6kTv8/4WGYEc5RTSdyKwaLjtCq/sX4Cq4JkXAB80hWpxplT1TAnf8ks/BHmPZXFr2J36FTmGgF0riA/mPlPHDHml6mFdyPurTQuSlr0X8wkKmFqHcLYHcOcZhpMa3SdQMZ98CbCXAX6XuVsppGeD8jtBo5J2ktIwPephjOenUb9UAANP0wLkz5+wRsT3t4cAeDRqPOpzkMb10zElc7mjRQZvdKmnaR81zI98TQwj+mIfkMEVAWh+jTBbJER19ETh3fPFNgqYbO8Nhzm1Q0OdzDchjrdZN2WlR1JjPNHFLkSFywd9msYQdJrH5hircX3xYt0hjKdPUWkxLgRc8gI9SoxbHaO1NBH4j8LJB5rgje9bHCpn8URf6S0ZPxgW1tm5/hEqvxHeDjXtyuxVWCS4wcpJI0zNAMdNEsB5H0VPMjb50Ui49fYr5gq8YrOcXuqPLjlkl5JOS7J5wQCORuvU+N4hpJbVqtL7OIqPBdvczfU+5RgGbPpt1YaF19YkaTE+4KrOJ9ocLhwTWrsbG2YF39rZK+cMRj3mM73O1F3EwNdz1StTE/VZFJBbZ9Ent9w/Lm/qWHW31Zrf9Ym+3NVPEu9rAsZNLxKrrw0AsHSXO0nyK4iKkqDnSf5KdIm2d1Z3o8PdTzF72nMW5HNOfQkOgE2MRPMiYWvcU73abX5aFDxGyDme5zczS0Ew0CWmSRedFyodTAUHOmf58JZVoezd8Z3u4g/bToNt/wAXO+XOVJV7xsY7WuR0DWj9P5Za4W2tul6tEzrb3UZyLUUXmJ7a4l+td+0wcujS3boSqOriSdST5kn80IUhznmiYek0mA4z6Kc29spJIkyyK2pCWbU8kZjibAItjYw5wKnQfaeRSpvsZUqGbkfI2VWyaG8xJtdeLzBXqJI2UjVIvCpSIIgkjZD/AH6LYcdwuq1tN3gMh7MwLWEg9cwdCpspP4Brs0/utXEFIDSJBRcx5brAp30WcqkTpiz3mdDoVKlTnb+dFF8g67FTpYgi0n3UFeOAu0R0ndEpsaLSfOwXm1XcygeOQfNJsimzGJhp+lwcJXmVhB2N45eqBVxRcYn/AApgWy6qC645BVXSYG6UruO+ycbRIF/K3JDcyRF/5opKQgDe+ifolgGYC/n+qw3CxedoIQq3JIrZKSTNvZHbnAkixn1uuj8b7u2GjSfRkQySOcjMD+ith2CpOwtOmZlj3OzAXLXiYPr+S6O0yMvo5EXOuZU8PTe6YzGF1zhndzSFTEZrtd4jaYj7Q4At9lddj+w9LD0XtcM7nONyNrQE+3W2LJ+jl/ZTsVWxrnBstDROZ0wZMQOe62LhvdHVNQCq4NYKjg6PuLGx9TTtM/C6/wAM4Uyk2GAAeyLWowbIuOhYsUwvDKVOkykGDJTbkaI0EQqn/aWGE/8Aybcg+whX3gErL8MmpV5Bq0aLj+7vDvcSAWydjA0H7JKj3ZUhq5xufxdbbLoFcU2fe9rdfucBp5lah2r7dYehRcKFVtWtIaA2SAD9zi6IsFquoZOKNH7a9kaOGaHNeSS6MmYEgZSfqGotC02GgzHqmeIcUdXqOqVDLnEk+9/LySFYxJkLDqSyfBcYsYLztdYbT306fqq9mJ6+9vZHdXcBb13IWReNE30mm5b5nfpCl9I205fsljVdCE5pN49tfdA6G/GHW3soMqGbx7pVrjBkZTz/AHRWUrSfPoUh0TrOFkq+N77or3EiyEOqQ0fRtPEw3LtEekQs/wBYdF7wAveAvQVGbsYo4tWOHxeirKdII9NqUkmHJsFDEypPcqujVhOMrrmcaNExtqoO1vbSjgmw+XVSPoYAYJiRmdo0fsrrOg4mkyo0sqNa9p1a4BzfYqaB64OL9oO9XFV2uptDKTHjKcglxEQRmdz6BaI55MiflfQ2P7vcDUa+MOxrnAwWy2DFog2uufce7o3UaBqU3+I8BssiNSAYPQFVV6IqtnMcsfiE89V6G7lP1+DVKZh7HNsDcbETKUfSHJQ01sq0wWans0lMMqAD7SFnCcOe8w1uvJXPCezD62abBkgnlA0VRhKWiZSSKJ2L6IPj9JV3juBhlHxJH3lmXfe/wq6jQM2BPQCfySlBxdMIyTVoAx1Q/hI9kUVOfyralgHBpdUa5rdiCJJOlt1SVqwuYScWtjTsCdSNku4QpOrTKD4cm/8AJ5qTQ+mWPUgUqxyIx67jMdYVNrku16kKqkY816KyokBXRG10mgLPxFhzkmK6w6soxGOHEIGIqyEo6uoGuqURWLcR4cyoCHNBkQtY/wBhUMxOWxAEcuq2171AFa2ZtIq+GdmKVG7WiUDiXBy1rvDETJK2Br1Co8IyYYo5TxDsvWc0j/jJ+JCX4Y5rH1LOBLRBYLgtEOmBMLqlSmFR/wCktFVxj7mkJ7IxrRzrFfXuHf8AqT/abqox2Ha3748t1u3EOy4LjA1laZxzhhYYeJG03WPVg6sqD5orX4Rh0PpdK1oaYB81iv6iOWiC588/Vcp0H0LSxKOzEKkp1SmaT16VGFlu3EKYxCrgVIPKVDssRiFIYlV7BKk1yeIWWQxVlk4lV4MrAN0sQsaOIWBXShcsNddPEVj/AIyyKiVBUwUqAY8ZQdWQHlBc5GIWMPrJd9S6C95QHPKpIVhXwVqHbKgC33PrIWzlyoe0NIOpmdk2iWzmmOogCeZKq3K44ry2VS9t15s1TOiLtH//2Q=="/>
          <p:cNvSpPr>
            <a:spLocks noChangeAspect="1" noChangeArrowheads="1"/>
          </p:cNvSpPr>
          <p:nvPr/>
        </p:nvSpPr>
        <p:spPr bwMode="auto">
          <a:xfrm>
            <a:off x="63500" y="-498475"/>
            <a:ext cx="1524000" cy="1028700"/>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85" decel="100000"/>
                                        <p:tgtEl>
                                          <p:spTgt spid="6"/>
                                        </p:tgtEl>
                                      </p:cBhvr>
                                    </p:animEffect>
                                    <p:animScale>
                                      <p:cBhvr>
                                        <p:cTn id="8" dur="385" decel="100000"/>
                                        <p:tgtEl>
                                          <p:spTgt spid="6"/>
                                        </p:tgtEl>
                                      </p:cBhvr>
                                      <p:from x="10000" y="10000"/>
                                      <p:to x="200000" y="450000"/>
                                    </p:animScale>
                                    <p:animScale>
                                      <p:cBhvr>
                                        <p:cTn id="9" dur="615" accel="100000" fill="hold">
                                          <p:stCondLst>
                                            <p:cond delay="385"/>
                                          </p:stCondLst>
                                        </p:cTn>
                                        <p:tgtEl>
                                          <p:spTgt spid="6"/>
                                        </p:tgtEl>
                                      </p:cBhvr>
                                      <p:from x="200000" y="450000"/>
                                      <p:to x="100000" y="100000"/>
                                    </p:animScale>
                                    <p:set>
                                      <p:cBhvr>
                                        <p:cTn id="10" dur="385" fill="hold"/>
                                        <p:tgtEl>
                                          <p:spTgt spid="6"/>
                                        </p:tgtEl>
                                        <p:attrNameLst>
                                          <p:attrName>ppt_x</p:attrName>
                                        </p:attrNameLst>
                                      </p:cBhvr>
                                      <p:to>
                                        <p:strVal val="(0.5)"/>
                                      </p:to>
                                    </p:set>
                                    <p:anim from="(0.5)" to="(#ppt_x)" calcmode="lin" valueType="num">
                                      <p:cBhvr>
                                        <p:cTn id="11" dur="615" accel="100000" fill="hold">
                                          <p:stCondLst>
                                            <p:cond delay="385"/>
                                          </p:stCondLst>
                                        </p:cTn>
                                        <p:tgtEl>
                                          <p:spTgt spid="6"/>
                                        </p:tgtEl>
                                        <p:attrNameLst>
                                          <p:attrName>ppt_x</p:attrName>
                                        </p:attrNameLst>
                                      </p:cBhvr>
                                    </p:anim>
                                    <p:set>
                                      <p:cBhvr>
                                        <p:cTn id="12" dur="385" fill="hold"/>
                                        <p:tgtEl>
                                          <p:spTgt spid="6"/>
                                        </p:tgtEl>
                                        <p:attrNameLst>
                                          <p:attrName>ppt_y</p:attrName>
                                        </p:attrNameLst>
                                      </p:cBhvr>
                                      <p:to>
                                        <p:strVal val="(#ppt_y+0.4)"/>
                                      </p:to>
                                    </p:set>
                                    <p:anim from="(#ppt_y+0.4)" to="(#ppt_y)" calcmode="lin" valueType="num">
                                      <p:cBhvr>
                                        <p:cTn id="13" dur="615" accel="100000" fill="hold">
                                          <p:stCondLst>
                                            <p:cond delay="385"/>
                                          </p:stCondLst>
                                        </p:cTn>
                                        <p:tgtEl>
                                          <p:spTgt spid="6"/>
                                        </p:tgtEl>
                                        <p:attrNameLst>
                                          <p:attrName>ppt_y</p:attrName>
                                        </p:attrNameLst>
                                      </p:cBhvr>
                                    </p:anim>
                                  </p:childTnLst>
                                </p:cTn>
                              </p:par>
                              <p:par>
                                <p:cTn id="14" presetID="40" presetClass="entr" presetSubtype="0" fill="hold" grpId="0" nodeType="withEffect">
                                  <p:stCondLst>
                                    <p:cond delay="0"/>
                                  </p:stCondLst>
                                  <p:iterate type="wd">
                                    <p:tmPct val="10000"/>
                                  </p:iterate>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anim calcmode="lin" valueType="num">
                                      <p:cBhvr>
                                        <p:cTn id="17" dur="500" fill="hold"/>
                                        <p:tgtEl>
                                          <p:spTgt spid="8"/>
                                        </p:tgtEl>
                                        <p:attrNameLst>
                                          <p:attrName>ppt_x</p:attrName>
                                        </p:attrNameLst>
                                      </p:cBhvr>
                                      <p:tavLst>
                                        <p:tav tm="0">
                                          <p:val>
                                            <p:strVal val="#ppt_x-.1"/>
                                          </p:val>
                                        </p:tav>
                                        <p:tav tm="100000">
                                          <p:val>
                                            <p:strVal val="#ppt_x"/>
                                          </p:val>
                                        </p:tav>
                                      </p:tavLst>
                                    </p:anim>
                                    <p:anim calcmode="lin" valueType="num">
                                      <p:cBhvr>
                                        <p:cTn id="1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4" name="Picture 3" descr="NorthWestBarrier2010 001.jpg"/>
          <p:cNvPicPr>
            <a:picLocks noChangeAspect="1"/>
          </p:cNvPicPr>
          <p:nvPr/>
        </p:nvPicPr>
        <p:blipFill>
          <a:blip r:embed="rId2" cstate="print"/>
          <a:stretch>
            <a:fillRect/>
          </a:stretch>
        </p:blipFill>
        <p:spPr>
          <a:xfrm>
            <a:off x="1219200" y="990600"/>
            <a:ext cx="6502400" cy="4876800"/>
          </a:xfrm>
          <a:prstGeom prst="rect">
            <a:avLst/>
          </a:prstGeom>
          <a:ln w="88900" cap="sq" cmpd="thickThin">
            <a:solidFill>
              <a:srgbClr val="000000"/>
            </a:solidFill>
            <a:prstDash val="solid"/>
            <a:miter lim="800000"/>
          </a:ln>
          <a:effectLst>
            <a:innerShdw blurRad="76200">
              <a:srgbClr val="000000"/>
            </a:innerShdw>
          </a:effectLst>
        </p:spPr>
      </p:pic>
      <p:sp>
        <p:nvSpPr>
          <p:cNvPr id="5" name="Rectangle 4"/>
          <p:cNvSpPr/>
          <p:nvPr/>
        </p:nvSpPr>
        <p:spPr>
          <a:xfrm>
            <a:off x="0" y="0"/>
            <a:ext cx="5255606" cy="923330"/>
          </a:xfrm>
          <a:prstGeom prst="rect">
            <a:avLst/>
          </a:prstGeom>
          <a:noFill/>
        </p:spPr>
        <p:txBody>
          <a:bodyPr wrap="none" lIns="91440" tIns="45720" rIns="91440" bIns="45720">
            <a:spAutoFit/>
          </a:bodyPr>
          <a:lstStyle/>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Northwest Barrier</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2D050">
            <a:alpha val="52000"/>
          </a:srgbClr>
        </a:solidFill>
        <a:effectLst/>
      </p:bgPr>
    </p:bg>
    <p:spTree>
      <p:nvGrpSpPr>
        <p:cNvPr id="1" name=""/>
        <p:cNvGrpSpPr/>
        <p:nvPr/>
      </p:nvGrpSpPr>
      <p:grpSpPr>
        <a:xfrm>
          <a:off x="0" y="0"/>
          <a:ext cx="0" cy="0"/>
          <a:chOff x="0" y="0"/>
          <a:chExt cx="0" cy="0"/>
        </a:xfrm>
      </p:grpSpPr>
      <p:pic>
        <p:nvPicPr>
          <p:cNvPr id="4" name="Picture 12"/>
          <p:cNvPicPr>
            <a:picLocks noGrp="1" noChangeAspect="1" noChangeArrowheads="1"/>
          </p:cNvPicPr>
          <p:nvPr>
            <p:ph idx="1"/>
          </p:nvPr>
        </p:nvPicPr>
        <p:blipFill>
          <a:blip r:embed="rId2" cstate="print"/>
          <a:stretch>
            <a:fillRect/>
          </a:stretch>
        </p:blipFill>
        <p:spPr>
          <a:xfrm>
            <a:off x="0" y="2133600"/>
            <a:ext cx="9143999" cy="4724400"/>
          </a:xfrm>
          <a:prstGeom prst="rect">
            <a:avLst/>
          </a:prstGeom>
          <a:noFill/>
          <a:ln>
            <a:noFill/>
          </a:ln>
        </p:spPr>
      </p:pic>
      <p:sp>
        <p:nvSpPr>
          <p:cNvPr id="5" name="Rectangle 4"/>
          <p:cNvSpPr/>
          <p:nvPr/>
        </p:nvSpPr>
        <p:spPr>
          <a:xfrm>
            <a:off x="0" y="1"/>
            <a:ext cx="9144000" cy="2308324"/>
          </a:xfrm>
          <a:prstGeom prst="rect">
            <a:avLst/>
          </a:prstGeom>
          <a:noFill/>
        </p:spPr>
        <p:txBody>
          <a:bodyPr wrap="square" lIns="91440" tIns="45720" rIns="91440" bIns="45720">
            <a:spAutoFit/>
          </a:bodyPr>
          <a:lstStyle/>
          <a:p>
            <a:pPr algn="ctr"/>
            <a:r>
              <a:rPr lang="en-US" sz="4800" b="1" cap="none" spc="0" dirty="0" smtClean="0">
                <a:ln w="28575">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Small And Large Salmon Population for the Northwest Barrier: 1998 - 2009</a:t>
            </a:r>
            <a:endParaRPr lang="en-US" sz="4800" b="1" cap="none" spc="0" dirty="0">
              <a:ln w="28575">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0721" name="Object 1"/>
          <p:cNvGraphicFramePr>
            <a:graphicFrameLocks noChangeAspect="1"/>
          </p:cNvGraphicFramePr>
          <p:nvPr/>
        </p:nvGraphicFramePr>
        <p:xfrm>
          <a:off x="0" y="0"/>
          <a:ext cx="9144000" cy="6853228"/>
        </p:xfrm>
        <a:graphic>
          <a:graphicData uri="http://schemas.openxmlformats.org/presentationml/2006/ole">
            <p:oleObj spid="_x0000_s30721" name="Slide" r:id="rId3" imgW="4562475" imgH="3419475" progId="PowerPoint.Slide.12">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25" name="Object 1"/>
          <p:cNvGraphicFramePr>
            <a:graphicFrameLocks noChangeAspect="1"/>
          </p:cNvGraphicFramePr>
          <p:nvPr/>
        </p:nvGraphicFramePr>
        <p:xfrm>
          <a:off x="0" y="0"/>
          <a:ext cx="9150368" cy="6858000"/>
        </p:xfrm>
        <a:graphic>
          <a:graphicData uri="http://schemas.openxmlformats.org/presentationml/2006/ole">
            <p:oleObj spid="_x0000_s1025" name="Slide" r:id="rId3" imgW="4562475" imgH="3419475" progId="PowerPoint.Slide.12">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1745" name="Object 1"/>
          <p:cNvGraphicFramePr>
            <a:graphicFrameLocks noChangeAspect="1"/>
          </p:cNvGraphicFramePr>
          <p:nvPr/>
        </p:nvGraphicFramePr>
        <p:xfrm>
          <a:off x="0" y="0"/>
          <a:ext cx="9150368" cy="6858000"/>
        </p:xfrm>
        <a:graphic>
          <a:graphicData uri="http://schemas.openxmlformats.org/presentationml/2006/ole">
            <p:oleObj spid="_x0000_s31745" name="Slide" r:id="rId3" imgW="4432320" imgH="3324240" progId="PowerPoint.Slide.12">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Works Cited (MLA)</a:t>
            </a:r>
            <a:endParaRPr lang="en-US" b="1" u="sng" dirty="0"/>
          </a:p>
        </p:txBody>
      </p:sp>
      <p:sp>
        <p:nvSpPr>
          <p:cNvPr id="3" name="Content Placeholder 2"/>
          <p:cNvSpPr>
            <a:spLocks noGrp="1"/>
          </p:cNvSpPr>
          <p:nvPr>
            <p:ph idx="1"/>
          </p:nvPr>
        </p:nvSpPr>
        <p:spPr/>
        <p:txBody>
          <a:bodyPr>
            <a:normAutofit fontScale="92500" lnSpcReduction="20000"/>
          </a:bodyPr>
          <a:lstStyle/>
          <a:p>
            <a:r>
              <a:rPr lang="en-US" u="sng" dirty="0" smtClean="0"/>
              <a:t>&lt; </a:t>
            </a:r>
            <a:r>
              <a:rPr lang="en-US" u="sng" dirty="0" smtClean="0">
                <a:hlinkClick r:id="rId2"/>
              </a:rPr>
              <a:t>http://www.atlanticsalmontrust.org/learning-zone-assets/atlantic_salmon_anatomy.pdf</a:t>
            </a:r>
            <a:r>
              <a:rPr lang="en-US" u="sng" dirty="0" smtClean="0"/>
              <a:t> &gt;</a:t>
            </a:r>
            <a:endParaRPr lang="en-CA" dirty="0" smtClean="0"/>
          </a:p>
          <a:p>
            <a:r>
              <a:rPr lang="en-US" dirty="0" smtClean="0">
                <a:hlinkClick r:id="rId3"/>
              </a:rPr>
              <a:t>http://bioweb.uwlax.edu/bio203/s2009/webb_laur/Habitat.htm</a:t>
            </a:r>
            <a:endParaRPr lang="en-CA" dirty="0" smtClean="0"/>
          </a:p>
          <a:p>
            <a:r>
              <a:rPr lang="en-US" u="sng" dirty="0" smtClean="0">
                <a:hlinkClick r:id="rId4"/>
              </a:rPr>
              <a:t>http://www.seymoursalmon.com/lifecycle.php</a:t>
            </a:r>
            <a:r>
              <a:rPr lang="en-US" dirty="0" smtClean="0"/>
              <a:t> </a:t>
            </a:r>
          </a:p>
          <a:p>
            <a:pPr>
              <a:buNone/>
            </a:pPr>
            <a:r>
              <a:rPr lang="en-US" dirty="0" smtClean="0"/>
              <a:t> </a:t>
            </a:r>
            <a:r>
              <a:rPr lang="en-US" u="sng" dirty="0" smtClean="0"/>
              <a:t>&lt; </a:t>
            </a:r>
            <a:r>
              <a:rPr lang="en-US" u="sng" dirty="0" smtClean="0">
                <a:hlinkClick r:id="rId5"/>
              </a:rPr>
              <a:t>http://www.atlanticsalmontrust.org/knowledge/salmon-facts.html</a:t>
            </a:r>
            <a:r>
              <a:rPr lang="en-US" u="sng" dirty="0" smtClean="0"/>
              <a:t> &gt;</a:t>
            </a:r>
            <a:endParaRPr lang="en-CA" dirty="0" smtClean="0"/>
          </a:p>
          <a:p>
            <a:pPr>
              <a:buNone/>
            </a:pPr>
            <a:endParaRPr lang="en-US" dirty="0" smtClean="0"/>
          </a:p>
          <a:p>
            <a:pPr>
              <a:buNone/>
            </a:pPr>
            <a:r>
              <a:rPr lang="en-CA" dirty="0" smtClean="0"/>
              <a:t> </a:t>
            </a:r>
          </a:p>
          <a:p>
            <a:endParaRPr lang="en-US" dirty="0" smtClean="0"/>
          </a:p>
        </p:txBody>
      </p:sp>
      <p:sp>
        <p:nvSpPr>
          <p:cNvPr id="4" name="Rectangle 3"/>
          <p:cNvSpPr/>
          <p:nvPr/>
        </p:nvSpPr>
        <p:spPr>
          <a:xfrm>
            <a:off x="533400" y="5410200"/>
            <a:ext cx="6781800" cy="3693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hlinkClick r:id="rId6"/>
              </a:rPr>
              <a:t>http://www2.mar.dfo-mpo.gc.ca/science/mactaquac/lcycle.html</a:t>
            </a: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noAutofit/>
          </a:bodyPr>
          <a:lstStyle/>
          <a:p>
            <a:pPr algn="r"/>
            <a:r>
              <a:rPr lang="en-CA" sz="7200" dirty="0" smtClean="0">
                <a:solidFill>
                  <a:schemeClr val="bg1"/>
                </a:solidFill>
              </a:rPr>
              <a:t>Eggs:</a:t>
            </a:r>
            <a:endParaRPr lang="en-CA" sz="7200" dirty="0">
              <a:solidFill>
                <a:schemeClr val="bg1"/>
              </a:solidFill>
            </a:endParaRPr>
          </a:p>
        </p:txBody>
      </p:sp>
      <p:sp>
        <p:nvSpPr>
          <p:cNvPr id="3" name="Content Placeholder 2"/>
          <p:cNvSpPr>
            <a:spLocks noGrp="1"/>
          </p:cNvSpPr>
          <p:nvPr>
            <p:ph idx="1"/>
          </p:nvPr>
        </p:nvSpPr>
        <p:spPr>
          <a:xfrm>
            <a:off x="0" y="990600"/>
            <a:ext cx="6781800" cy="5867400"/>
          </a:xfrm>
        </p:spPr>
        <p:txBody>
          <a:bodyPr>
            <a:noAutofit/>
          </a:bodyPr>
          <a:lstStyle/>
          <a:p>
            <a:r>
              <a:rPr lang="en-US" sz="2200" dirty="0" smtClean="0"/>
              <a:t>The Atlantic Salmon seek out shallow, rapid areas of a river and its tributaries (is a stream or river that flows into a main stem (or parent) river) when they are ready to spawn.</a:t>
            </a:r>
            <a:endParaRPr lang="en-CA" sz="2200" dirty="0" smtClean="0"/>
          </a:p>
          <a:p>
            <a:r>
              <a:rPr lang="en-US" sz="2200" dirty="0" smtClean="0"/>
              <a:t>From June until October the principal runs of this </a:t>
            </a:r>
            <a:r>
              <a:rPr lang="en-US" sz="2200" dirty="0" err="1" smtClean="0"/>
              <a:t>anadromous</a:t>
            </a:r>
            <a:r>
              <a:rPr lang="en-US" sz="2200" dirty="0" smtClean="0"/>
              <a:t> fish will allow them to enter and inhabit these areas where spawning gravel is available.</a:t>
            </a:r>
            <a:endParaRPr lang="en-CA" sz="2200" dirty="0" smtClean="0"/>
          </a:p>
          <a:p>
            <a:r>
              <a:rPr lang="en-US" sz="2200" dirty="0" smtClean="0"/>
              <a:t>In late October, the female salmon will choose her spawning ground and she will dig a shallow nest called a depression or red with her tail, and she will deposit her eggs.</a:t>
            </a:r>
            <a:endParaRPr lang="en-CA" sz="2200" dirty="0" smtClean="0"/>
          </a:p>
          <a:p>
            <a:r>
              <a:rPr lang="en-US" sz="2200" dirty="0" smtClean="0"/>
              <a:t>Soon after, the eggs deposited by the female will be fertilized by the male’s milt or sperm, and then covered by gravel to protect them.</a:t>
            </a:r>
            <a:endParaRPr lang="en-CA" sz="2200" dirty="0" smtClean="0"/>
          </a:p>
          <a:p>
            <a:r>
              <a:rPr lang="en-US" sz="2200" dirty="0" smtClean="0"/>
              <a:t>The newly deposited eggs will now take around 6 – 12 weeks to hatch</a:t>
            </a:r>
            <a:endParaRPr lang="en-CA" sz="2200" dirty="0" smtClean="0"/>
          </a:p>
          <a:p>
            <a:endParaRPr lang="en-CA" sz="1200" dirty="0"/>
          </a:p>
        </p:txBody>
      </p:sp>
      <p:pic>
        <p:nvPicPr>
          <p:cNvPr id="65538" name="Picture 2" descr="http://syedfahad92.files.wordpress.com/2011/04/397766818_23f0628cdd_o.jpg"/>
          <p:cNvPicPr>
            <a:picLocks noChangeAspect="1" noChangeArrowheads="1"/>
          </p:cNvPicPr>
          <p:nvPr/>
        </p:nvPicPr>
        <p:blipFill>
          <a:blip r:embed="rId2" cstate="print"/>
          <a:srcRect/>
          <a:stretch>
            <a:fillRect/>
          </a:stretch>
        </p:blipFill>
        <p:spPr bwMode="auto">
          <a:xfrm>
            <a:off x="6781800" y="3886200"/>
            <a:ext cx="2010867" cy="2514600"/>
          </a:xfrm>
          <a:prstGeom prst="rect">
            <a:avLst/>
          </a:prstGeom>
          <a:ln>
            <a:noFill/>
          </a:ln>
          <a:effectLst>
            <a:softEdge rad="112500"/>
          </a:effectLst>
        </p:spPr>
      </p:pic>
      <p:sp>
        <p:nvSpPr>
          <p:cNvPr id="5" name="TextBox 4"/>
          <p:cNvSpPr txBox="1"/>
          <p:nvPr/>
        </p:nvSpPr>
        <p:spPr>
          <a:xfrm>
            <a:off x="6887667" y="3962400"/>
            <a:ext cx="1267206" cy="369332"/>
          </a:xfrm>
          <a:prstGeom prst="rect">
            <a:avLst/>
          </a:prstGeom>
          <a:noFill/>
        </p:spPr>
        <p:txBody>
          <a:bodyPr wrap="none" rtlCol="0">
            <a:spAutoFit/>
          </a:bodyPr>
          <a:lstStyle/>
          <a:p>
            <a:r>
              <a:rPr lang="en-CA" dirty="0" smtClean="0"/>
              <a:t>Salmon Egg</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1" nodeType="with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50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2"/>
                                        </p:tgtEl>
                                        <p:attrNameLst>
                                          <p:attrName>fillcolor</p:attrName>
                                        </p:attrNameLst>
                                      </p:cBhvr>
                                      <p:tavLst>
                                        <p:tav tm="0">
                                          <p:val>
                                            <p:clrVal>
                                              <a:schemeClr val="accent2"/>
                                            </p:clrVal>
                                          </p:val>
                                        </p:tav>
                                        <p:tav tm="50000">
                                          <p:val>
                                            <p:clrVal>
                                              <a:schemeClr val="hlink"/>
                                            </p:clrVal>
                                          </p:val>
                                        </p:tav>
                                      </p:tavLst>
                                    </p:anim>
                                    <p:set>
                                      <p:cBhvr>
                                        <p:cTn id="9" dur="50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a:r>
              <a:rPr lang="en-CA" sz="8800" dirty="0" err="1" smtClean="0">
                <a:solidFill>
                  <a:schemeClr val="bg1"/>
                </a:solidFill>
              </a:rPr>
              <a:t>Alevins</a:t>
            </a:r>
            <a:r>
              <a:rPr lang="en-CA" sz="8800" dirty="0" smtClean="0">
                <a:solidFill>
                  <a:schemeClr val="bg1"/>
                </a:solidFill>
              </a:rPr>
              <a:t>:</a:t>
            </a:r>
            <a:endParaRPr lang="en-CA" sz="8800" dirty="0">
              <a:solidFill>
                <a:schemeClr val="bg1"/>
              </a:solidFill>
            </a:endParaRPr>
          </a:p>
        </p:txBody>
      </p:sp>
      <p:sp>
        <p:nvSpPr>
          <p:cNvPr id="3" name="Content Placeholder 2"/>
          <p:cNvSpPr>
            <a:spLocks noGrp="1"/>
          </p:cNvSpPr>
          <p:nvPr>
            <p:ph idx="1"/>
          </p:nvPr>
        </p:nvSpPr>
        <p:spPr>
          <a:xfrm>
            <a:off x="457200" y="1600200"/>
            <a:ext cx="5562600" cy="4525963"/>
          </a:xfrm>
        </p:spPr>
        <p:txBody>
          <a:bodyPr>
            <a:normAutofit fontScale="85000" lnSpcReduction="20000"/>
          </a:bodyPr>
          <a:lstStyle/>
          <a:p>
            <a:r>
              <a:rPr lang="en-US" dirty="0" smtClean="0"/>
              <a:t>Once the eggs hatch in the spring, they become </a:t>
            </a:r>
            <a:r>
              <a:rPr lang="en-US" dirty="0" err="1" smtClean="0"/>
              <a:t>alevins</a:t>
            </a:r>
            <a:r>
              <a:rPr lang="en-US" dirty="0" smtClean="0"/>
              <a:t>. The </a:t>
            </a:r>
            <a:r>
              <a:rPr lang="en-US" dirty="0" err="1" smtClean="0"/>
              <a:t>alevins</a:t>
            </a:r>
            <a:r>
              <a:rPr lang="en-US" dirty="0" smtClean="0"/>
              <a:t> must stay in the gravel to absorb their yolk sac until around late May to early June, and then they will emerge from the gravel and begin to find food for themselves such as small insects in the stream.</a:t>
            </a:r>
            <a:br>
              <a:rPr lang="en-US" dirty="0" smtClean="0"/>
            </a:br>
            <a:endParaRPr lang="en-US" dirty="0" smtClean="0"/>
          </a:p>
          <a:p>
            <a:r>
              <a:rPr lang="en-US" dirty="0" smtClean="0"/>
              <a:t> At this point the </a:t>
            </a:r>
            <a:r>
              <a:rPr lang="en-US" dirty="0" err="1" smtClean="0"/>
              <a:t>alevins</a:t>
            </a:r>
            <a:r>
              <a:rPr lang="en-US" dirty="0" smtClean="0"/>
              <a:t> will measure around 2-3 cm in length and are also referred as ‘</a:t>
            </a:r>
            <a:r>
              <a:rPr lang="en-US" dirty="0" err="1" smtClean="0"/>
              <a:t>underyearling</a:t>
            </a:r>
            <a:r>
              <a:rPr lang="en-US" dirty="0" smtClean="0"/>
              <a:t> </a:t>
            </a:r>
            <a:r>
              <a:rPr lang="en-US" dirty="0" err="1" smtClean="0"/>
              <a:t>parr</a:t>
            </a:r>
            <a:r>
              <a:rPr lang="en-US" dirty="0" smtClean="0"/>
              <a:t>’ or ‘fingerlings’.</a:t>
            </a:r>
            <a:endParaRPr lang="en-CA" dirty="0" smtClean="0"/>
          </a:p>
          <a:p>
            <a:endParaRPr lang="en-CA" dirty="0" smtClean="0"/>
          </a:p>
          <a:p>
            <a:endParaRPr lang="en-CA" dirty="0"/>
          </a:p>
        </p:txBody>
      </p:sp>
      <p:pic>
        <p:nvPicPr>
          <p:cNvPr id="64514" name="Picture 2" descr="http://www.feap.info/pisces/virtualtours/pics/alevin11.jpg"/>
          <p:cNvPicPr>
            <a:picLocks noChangeAspect="1" noChangeArrowheads="1"/>
          </p:cNvPicPr>
          <p:nvPr/>
        </p:nvPicPr>
        <p:blipFill>
          <a:blip r:embed="rId2" cstate="print"/>
          <a:srcRect/>
          <a:stretch>
            <a:fillRect/>
          </a:stretch>
        </p:blipFill>
        <p:spPr bwMode="auto">
          <a:xfrm>
            <a:off x="6019800" y="4343400"/>
            <a:ext cx="2838450" cy="22098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6019800" y="4343400"/>
            <a:ext cx="1365871" cy="430578"/>
          </a:xfrm>
          <a:prstGeom prst="rect">
            <a:avLst/>
          </a:prstGeom>
          <a:noFill/>
        </p:spPr>
        <p:txBody>
          <a:bodyPr wrap="square" rtlCol="0">
            <a:spAutoFit/>
          </a:bodyPr>
          <a:lstStyle/>
          <a:p>
            <a:r>
              <a:rPr lang="en-CA" dirty="0" err="1" smtClean="0"/>
              <a:t>Alevin</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a:r>
              <a:rPr lang="en-CA" sz="19900" dirty="0" smtClean="0">
                <a:solidFill>
                  <a:schemeClr val="bg1"/>
                </a:solidFill>
              </a:rPr>
              <a:t>Fry</a:t>
            </a:r>
            <a:endParaRPr lang="en-CA" sz="19900" dirty="0">
              <a:solidFill>
                <a:schemeClr val="bg1"/>
              </a:solidFill>
            </a:endParaRPr>
          </a:p>
        </p:txBody>
      </p:sp>
      <p:sp>
        <p:nvSpPr>
          <p:cNvPr id="3" name="Content Placeholder 2"/>
          <p:cNvSpPr>
            <a:spLocks noGrp="1"/>
          </p:cNvSpPr>
          <p:nvPr>
            <p:ph idx="1"/>
          </p:nvPr>
        </p:nvSpPr>
        <p:spPr>
          <a:xfrm>
            <a:off x="0" y="2332037"/>
            <a:ext cx="4876800" cy="4525963"/>
          </a:xfrm>
        </p:spPr>
        <p:txBody>
          <a:bodyPr>
            <a:normAutofit fontScale="85000" lnSpcReduction="20000"/>
          </a:bodyPr>
          <a:lstStyle/>
          <a:p>
            <a:r>
              <a:rPr lang="en-US" dirty="0" smtClean="0"/>
              <a:t>Once the </a:t>
            </a:r>
            <a:r>
              <a:rPr lang="en-US" dirty="0" err="1" smtClean="0"/>
              <a:t>alevin</a:t>
            </a:r>
            <a:r>
              <a:rPr lang="en-US" dirty="0" smtClean="0"/>
              <a:t> absorbs all the yolk in their sac, they now have to fend for themselves when it comes to food and other aspects as well. At this point, the young salmon is called a fry. </a:t>
            </a:r>
            <a:endParaRPr lang="en-CA" dirty="0" smtClean="0"/>
          </a:p>
          <a:p>
            <a:r>
              <a:rPr lang="en-US" dirty="0" smtClean="0"/>
              <a:t>Fry will already have the necessary instincts to hide from predators, use river currents, create schools together and other survival skills.</a:t>
            </a:r>
            <a:endParaRPr lang="en-CA" dirty="0" smtClean="0"/>
          </a:p>
          <a:p>
            <a:endParaRPr lang="en-CA" dirty="0"/>
          </a:p>
        </p:txBody>
      </p:sp>
      <p:pic>
        <p:nvPicPr>
          <p:cNvPr id="63490" name="Picture 2" descr="http://t2.gstatic.com/images?q=tbn:ANd9GcSiGk0AyMI5kkipPMtsazVmWhbsnKmmIWLQpsYZ6P7Vrda4IB9E"/>
          <p:cNvPicPr>
            <a:picLocks noChangeAspect="1" noChangeArrowheads="1"/>
          </p:cNvPicPr>
          <p:nvPr/>
        </p:nvPicPr>
        <p:blipFill>
          <a:blip r:embed="rId2" cstate="print"/>
          <a:srcRect/>
          <a:stretch>
            <a:fillRect/>
          </a:stretch>
        </p:blipFill>
        <p:spPr bwMode="auto">
          <a:xfrm>
            <a:off x="4495800" y="2895600"/>
            <a:ext cx="4390216" cy="3276600"/>
          </a:xfrm>
          <a:prstGeom prst="rect">
            <a:avLst/>
          </a:prstGeom>
          <a:ln>
            <a:noFill/>
          </a:ln>
          <a:effectLst>
            <a:softEdge rad="112500"/>
          </a:effectLst>
        </p:spPr>
      </p:pic>
      <p:sp>
        <p:nvSpPr>
          <p:cNvPr id="5" name="TextBox 4"/>
          <p:cNvSpPr txBox="1"/>
          <p:nvPr/>
        </p:nvSpPr>
        <p:spPr>
          <a:xfrm>
            <a:off x="4648200" y="3048000"/>
            <a:ext cx="1371600" cy="461665"/>
          </a:xfrm>
          <a:prstGeom prst="rect">
            <a:avLst/>
          </a:prstGeom>
          <a:noFill/>
        </p:spPr>
        <p:txBody>
          <a:bodyPr wrap="square" rtlCol="0">
            <a:spAutoFit/>
          </a:bodyPr>
          <a:lstStyle/>
          <a:p>
            <a:r>
              <a:rPr lang="en-CA" sz="2400" b="1" dirty="0" smtClean="0">
                <a:solidFill>
                  <a:schemeClr val="bg1"/>
                </a:solidFill>
              </a:rPr>
              <a:t>Fry</a:t>
            </a:r>
            <a:endParaRPr lang="en-CA" sz="24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16600" dirty="0" smtClean="0">
                <a:solidFill>
                  <a:schemeClr val="bg1"/>
                </a:solidFill>
              </a:rPr>
              <a:t>Parr:</a:t>
            </a:r>
            <a:endParaRPr lang="en-CA" sz="16600" dirty="0">
              <a:solidFill>
                <a:schemeClr val="bg1"/>
              </a:solidFill>
            </a:endParaRPr>
          </a:p>
        </p:txBody>
      </p:sp>
      <p:sp>
        <p:nvSpPr>
          <p:cNvPr id="3" name="Content Placeholder 2"/>
          <p:cNvSpPr>
            <a:spLocks noGrp="1"/>
          </p:cNvSpPr>
          <p:nvPr>
            <p:ph idx="1"/>
          </p:nvPr>
        </p:nvSpPr>
        <p:spPr>
          <a:xfrm>
            <a:off x="0" y="1828800"/>
            <a:ext cx="9144000" cy="1981199"/>
          </a:xfrm>
        </p:spPr>
        <p:txBody>
          <a:bodyPr>
            <a:noAutofit/>
          </a:bodyPr>
          <a:lstStyle/>
          <a:p>
            <a:r>
              <a:rPr lang="en-US" sz="2400" dirty="0" smtClean="0"/>
              <a:t>After the fry spends one year in fresh water, it are referred to as </a:t>
            </a:r>
            <a:r>
              <a:rPr lang="en-US" sz="2400" dirty="0" err="1" smtClean="0"/>
              <a:t>postyearling</a:t>
            </a:r>
            <a:r>
              <a:rPr lang="en-US" sz="2400" dirty="0" smtClean="0"/>
              <a:t> par.</a:t>
            </a:r>
            <a:endParaRPr lang="en-CA" sz="2400" dirty="0" smtClean="0"/>
          </a:p>
          <a:p>
            <a:r>
              <a:rPr lang="en-US" sz="2400" dirty="0" smtClean="0"/>
              <a:t>Most of these young salmon will spend up to three years in the freshwater stream before swimming to sea, however; the fry kept in a hatchery will go to sea after spending only one year in freshwater.</a:t>
            </a:r>
            <a:endParaRPr lang="en-CA" sz="2400" dirty="0" smtClean="0"/>
          </a:p>
          <a:p>
            <a:endParaRPr lang="en-CA" sz="2400" dirty="0"/>
          </a:p>
        </p:txBody>
      </p:sp>
      <p:grpSp>
        <p:nvGrpSpPr>
          <p:cNvPr id="6" name="Group 5"/>
          <p:cNvGrpSpPr/>
          <p:nvPr/>
        </p:nvGrpSpPr>
        <p:grpSpPr>
          <a:xfrm>
            <a:off x="1295400" y="4038600"/>
            <a:ext cx="6499472" cy="2523539"/>
            <a:chOff x="1295400" y="4038600"/>
            <a:chExt cx="6499472" cy="2523539"/>
          </a:xfrm>
        </p:grpSpPr>
        <p:pic>
          <p:nvPicPr>
            <p:cNvPr id="62466" name="Picture 2" descr="http://t3.gstatic.com/images?q=tbn:ANd9GcSCaqG7PmmbiR9WpqUJxrB2pimjdFpueVyJKjFOOfSdLozpebrnuw"/>
            <p:cNvPicPr>
              <a:picLocks noChangeAspect="1" noChangeArrowheads="1"/>
            </p:cNvPicPr>
            <p:nvPr/>
          </p:nvPicPr>
          <p:blipFill>
            <a:blip r:embed="rId2" cstate="print"/>
            <a:srcRect/>
            <a:stretch>
              <a:fillRect/>
            </a:stretch>
          </p:blipFill>
          <p:spPr bwMode="auto">
            <a:xfrm>
              <a:off x="1295400" y="4038600"/>
              <a:ext cx="6499472" cy="2523539"/>
            </a:xfrm>
            <a:prstGeom prst="rect">
              <a:avLst/>
            </a:prstGeom>
            <a:ln w="88900" cap="sq" cmpd="thickThin">
              <a:solidFill>
                <a:srgbClr val="000000"/>
              </a:solidFill>
              <a:prstDash val="solid"/>
              <a:miter lim="800000"/>
            </a:ln>
            <a:effectLst>
              <a:innerShdw blurRad="76200">
                <a:srgbClr val="000000"/>
              </a:innerShdw>
            </a:effectLst>
          </p:spPr>
        </p:pic>
        <p:sp>
          <p:nvSpPr>
            <p:cNvPr id="5" name="TextBox 4"/>
            <p:cNvSpPr txBox="1"/>
            <p:nvPr/>
          </p:nvSpPr>
          <p:spPr>
            <a:xfrm>
              <a:off x="1371600" y="4114800"/>
              <a:ext cx="1295400" cy="584775"/>
            </a:xfrm>
            <a:prstGeom prst="rect">
              <a:avLst/>
            </a:prstGeom>
            <a:noFill/>
          </p:spPr>
          <p:txBody>
            <a:bodyPr wrap="square" rtlCol="0">
              <a:spAutoFit/>
            </a:bodyPr>
            <a:lstStyle/>
            <a:p>
              <a:r>
                <a:rPr lang="en-CA" sz="3200" dirty="0" smtClean="0"/>
                <a:t>Parr</a:t>
              </a:r>
              <a:endParaRPr lang="en-CA" sz="32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486400" cy="1676400"/>
          </a:xfrm>
        </p:spPr>
        <p:txBody>
          <a:bodyPr>
            <a:noAutofit/>
          </a:bodyPr>
          <a:lstStyle/>
          <a:p>
            <a:r>
              <a:rPr lang="en-US" sz="13800" dirty="0" err="1" smtClean="0">
                <a:solidFill>
                  <a:schemeClr val="bg1"/>
                </a:solidFill>
              </a:rPr>
              <a:t>Smolts</a:t>
            </a:r>
            <a:r>
              <a:rPr lang="en-US" sz="13800" dirty="0" smtClean="0">
                <a:solidFill>
                  <a:schemeClr val="bg1"/>
                </a:solidFill>
              </a:rPr>
              <a:t>:</a:t>
            </a:r>
            <a:endParaRPr lang="en-CA" sz="13800" dirty="0">
              <a:solidFill>
                <a:schemeClr val="bg1"/>
              </a:solidFill>
            </a:endParaRPr>
          </a:p>
        </p:txBody>
      </p:sp>
      <p:sp>
        <p:nvSpPr>
          <p:cNvPr id="3" name="Content Placeholder 2"/>
          <p:cNvSpPr>
            <a:spLocks noGrp="1"/>
          </p:cNvSpPr>
          <p:nvPr>
            <p:ph idx="1"/>
          </p:nvPr>
        </p:nvSpPr>
        <p:spPr>
          <a:xfrm>
            <a:off x="4724400" y="1600200"/>
            <a:ext cx="3962400" cy="4525963"/>
          </a:xfrm>
        </p:spPr>
        <p:txBody>
          <a:bodyPr>
            <a:normAutofit fontScale="85000" lnSpcReduction="20000"/>
          </a:bodyPr>
          <a:lstStyle/>
          <a:p>
            <a:r>
              <a:rPr lang="en-US" dirty="0" smtClean="0"/>
              <a:t>The </a:t>
            </a:r>
            <a:r>
              <a:rPr lang="en-US" dirty="0" err="1" smtClean="0"/>
              <a:t>parr</a:t>
            </a:r>
            <a:r>
              <a:rPr lang="en-US" dirty="0" smtClean="0"/>
              <a:t> will begin to migrate to sea in May or June, after reaching a length of about 15 cm and finally changing to the silvery color of a mature salmon. At this point the fish are called </a:t>
            </a:r>
            <a:r>
              <a:rPr lang="en-US" dirty="0" err="1" smtClean="0"/>
              <a:t>smolts</a:t>
            </a:r>
            <a:r>
              <a:rPr lang="en-US" dirty="0" smtClean="0"/>
              <a:t>.</a:t>
            </a:r>
          </a:p>
          <a:p>
            <a:r>
              <a:rPr lang="en-US" dirty="0" smtClean="0"/>
              <a:t>The fish may now live in salt water without absorbing the salt into its blood stream.</a:t>
            </a:r>
            <a:endParaRPr lang="en-CA" dirty="0" smtClean="0"/>
          </a:p>
          <a:p>
            <a:endParaRPr lang="en-CA" dirty="0"/>
          </a:p>
        </p:txBody>
      </p:sp>
      <p:sp>
        <p:nvSpPr>
          <p:cNvPr id="61442" name="AutoShape 2" descr="data:image/jpeg;base64,/9j/4AAQSkZJRgABAQAAAQABAAD/2wCEAAkGBhQSERUTEhQVFRQUFRcaFxcYFx8eGhYXGBUVFxoWFyAaGyYfHBojGhYUHzAgIycsLCwsFx4xNTAqNSYrLCkBCQoKDgwOGg8PGiokHB8sLCwpKSkpLCkpKSksKSkpLCkpKSwpLCwsLCksLCkpKSwsLCwsLCwpLCkpLCkpKSwpKf/AABEIADcA8AMBIgACEQEDEQH/xAAcAAABBAMBAAAAAAAAAAAAAAAAAwUGBwECBAj/xAA9EAABAgQCBgcGBAUFAAAAAAABAhEAAwQhEjEFBkFRYXEHEyIygZGxFEJScqHRweHw8RYjYoKSCBUzQ1P/xAAXAQEBAQEAAAAAAAAAAAAAAAAAAQID/8QAIBEBAQEAAgICAwEAAAAAAAAAAAERAhIDITFRE0FhIv/aAAwDAQACEQMRAD8AV6SNd66k0itMpZEpOBki5Ypcltt4eNVumHGAKkBQ/wDRGY+ZMcfThonCuVUglOJJQojeLj6PFZ02IOR7zOpQ+vCzRfWLJtx6loq1E1AmS1BSVZEQvHnjVvXyZRLsrEl+0n3VDfwPGLo1c1zp6wAIUEzG7hN/7d4iLeNh/ggeCDIjAMZhFdYhJwlaQo7CQ/lALQRgGMwBBGqpgGZA5xw1OsFPL78+UnmsfeAcIIjVT0j0CM6lB+Vz6CGev6ZaJA7HWTFXYBLXHEmAncxbAk5AE+UU9pD/AFA4ZhTKo1KAJAJWLsWe0Q7W7pRr6orSFdVIVbAixI3E5mIfLq5hyTcftuhBemiem5C262nmIPD8xEpoukajmWMwyz/WCB55R5imVM45lX1tGwTNIutRD77QHril0rJmB5c1CwfhUD+MdMeS6KUoXCpgPAn8Pwh9pdOV0luqqZ6R8OIqH1sIZU2PTEEefpHSPpRA/wCYLGzFLBtteO+T0v16SARJW+9BHoYuU2LyginqXpsqHaZSoU2ZSoi2+4sLw50/TjKJZdLOTyIPlEVZ0EQmk6XaFXfVMlOH7aCzcw8P9BrdSTh/LqJSn2YwD5G8A7wRhKgbi4jMAQQQQDBrvoH2ujmS098DEj5k5Dxyjz9Mx9qUUkLSWKTnmxfhHp+Km6YtFyZa5c9AAnTHCgPeAyJh8zF43Lqn1kuzHOOqRNmoUMK8BSXBdiCMwDClTTsEzLXIsNh8c4WTIJWzPsYcYnjjp5b9J/oHpbnyAE1KeuQ2bMtt75GJnI6W6BSAormJtkZanHkGimEqWUpDsQWDbB+8OtPQTFi5sLDy2R06OOrIrOmihSD1fWzFNYCWQ/idkUppTSVXUVEyaUkKWtwcR7L5ANw3bokQ1cL4sVy32fy8o66TV2/aIZsr2aH4zvf049D67aRlJw9aogWuHbzhWp1t0jMN6lYF+6WDeAh2Rq2j407CbbfxaF5Og0EntZ5hrFgzRZ44zeVRefSTZl11KlYjtUosWdj6c4TXq2Zha5UBYgW8Nu/yid/7HIAFsTWyA4kuM409kkAKWlKlFL2GajtAcxrqlqDydWVG5tu48X9OcL/wzkc7ROzTyDkCOBNhZwOeY3RuOqDHAl88JvbcWs/jF6iAr1WCiFE7XuM+J4QrJ1TSrvXbJrPs8t3OJ/LVKHuoHD99kY9vlgsUpZ7YbqvtPCL1gg51WTZmKQdr5td25bN0Jq1eSDs2WZtkTpM+WnJKc3vmL/U8eEJGnkqFiHvmoh9/M8PLKHU1EJGhwhgwfPDchhu5FoXRokJUCslSgUk3sGG7Jr3fN+AiSGjlgAAA2uXdjk2/j4CNZejpR7wSQL2cO7OcodRGjREnEWL7ABb7CNFaLsBkL3a4DlxbmG5RMkaHkYy53kAJaxDNbNje8KSNDyRlicZPnk3KL1RDJlIQysBu47QLKGQVh2Fh6wJQpgEpABz7A2frLbE4OgZZIsflNh5jxhYassBhVYqOYcJF7t5RMXFdTKt2ASCL+6yiHIyuIYNOUEoAuFhdmVYZ3uw45NFyTdUZVy+EtmDn/VfK8QWs1aNZVzZdODMEkYDMcBIWGBSlTNviXjp8K80TrfWUx/lT5qWyGIkeINonWhf9QNSggVMpE1O0p7KvtCFX0S1QSVIEoh8sYdt42HdDVUah9XLdZHWFWFKBk53nfw4RwvCxucl0ar9LFFWskL6qZ8Eyz8jkYmQMeRZGhjiWl+0jNshdnBHGLP6IdcKpNSmjnlUySvEJalXwlAcsdqdkTK16q5K+sEqUuYrJCST4CPOmntZV1lQuZMd74EjYke7xcRbHS7pYyqRMpJYzlMflFz+EUpVIBCQO89iNm9+Eay5q8c32bJlSSyXLJLgeMSfR0yXMX1jpzBKSWI3obM8+EMS9F9oOXJySgOpR4RPNV+hydUYZlT/IlZhA76hx3eMTj/lvnnI202iCosjtEmwHPO22HyTq7WS0uJK25Raeg9VqekSEyZYBA7xuo8yYdY33rjeMUypc4Dty1J3umEcas4utSAcwDzhr03oWTNkTEKQAMJYpDEFrEEXeL+T+M9FU+1G1v1xjRVYQcoZJMyfLLErLH3s475FYDmFA/L9o3OfGry8fKOw1j7IPbDuhT2VRS6UKPEAwmKY7Q3MGN+vtyyhVTyjcVZvxjVFJYv4Rr7CrOGJtbCeo7fzjb2lUYNGqMdS20QXSpnqb9fWMCpUqx3+f5xhCtkLCVE9gVVnx+vKFJWkD+vSEzKO68ZEnhF9o7E11uL79n7wJ1iDNiS44h451URIIIsR62iAaS1JqZCiZQM2W57vfTwUNvMRnleUmyN8cqyF6dJ7pDbPGHHRtcpYuqxub2c+kVVQaIrFB0y1NxDepiRUehKlIdRCflUTHPh5Lf011WatSFSJiBhVNKFFN3ILW8s4jmq8xNPLTLkns4bpJzUe8rmS8NuhkzpawSpJTtCxu3EMp4kKZYXiEuTixkk4QczteO05YlmtaZKFEpUpKnPZawBGQzy9TG2ltWjNlBUuYhC5axMSpgSlQvd+8DcEGF5WqMxRBwYQN5b0h4p9WlsypgA3JH3jF8kXrUDkamyFElgy1Y1JAwBat5CScKc2BUc8okerepRTPTUK7OCyAkMG3Abol1JoqXLyDnebmOyOfLlrUmIb0gajrr8CpcwIMsGxFi/pEV0f0NTyR11QhCdoQl1HkTYQQRnb8Knur+o9LSXly3XtmLuo/bwh/ggiAggggCMRmCA55lBLUXKEE8UiNk0aBkhP+IgggaVCBCUyjQrNCTzAgggElaIknOUj/ABEc8zVunP8A1JHK0EEAh/CNP8H1hCbqLSq90+cEENCC9QZJyUoNGyNRJQ95X0ggjXa/Zkbp1JlfGr6Rt/ByPjV5CCCHa/aZGw1QR8a/pGf4Ql/GvzH2ggidqZGw1RlbVLP935R0y9W5A9x+ZJjEENquuXoyUnKWnyjoSkDK0EEQZggggCCCCA//2Q=="/>
          <p:cNvSpPr>
            <a:spLocks noChangeAspect="1" noChangeArrowheads="1"/>
          </p:cNvSpPr>
          <p:nvPr/>
        </p:nvSpPr>
        <p:spPr bwMode="auto">
          <a:xfrm>
            <a:off x="63500" y="-261938"/>
            <a:ext cx="2286000" cy="523876"/>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61444" name="AutoShape 4" descr="data:image/jpeg;base64,/9j/4AAQSkZJRgABAQAAAQABAAD/2wCEAAkGBhQSERUTEhQVFRQUFRcaFxcYFx8eGhYXGBUVFxoWFyAaGyYfHBojGhYUHzAgIycsLCwsFx4xNTAqNSYrLCkBCQoKDgwOGg8PGiokHB8sLCwpKSkpLCkpKSksKSkpLCkpKSwpLCwsLCksLCkpKSwsLCwsLCwpLCkpLCkpKSwpKf/AABEIADcA8AMBIgACEQEDEQH/xAAcAAABBAMBAAAAAAAAAAAAAAAAAwUGBwECBAj/xAA9EAABAgQCBgcGBAUFAAAAAAABAhEAAwQhEjEFBkFRYXEHEyIygZGxFEJScqHRweHw8RYjYoKSCBUzQ1P/xAAXAQEBAQEAAAAAAAAAAAAAAAAAAQID/8QAIBEBAQEAAgICAwEAAAAAAAAAAAERAhIDITFRE0FhIv/aAAwDAQACEQMRAD8AV6SNd66k0itMpZEpOBki5Ypcltt4eNVumHGAKkBQ/wDRGY+ZMcfThonCuVUglOJJQojeLj6PFZ02IOR7zOpQ+vCzRfWLJtx6loq1E1AmS1BSVZEQvHnjVvXyZRLsrEl+0n3VDfwPGLo1c1zp6wAIUEzG7hN/7d4iLeNh/ggeCDIjAMZhFdYhJwlaQo7CQ/lALQRgGMwBBGqpgGZA5xw1OsFPL78+UnmsfeAcIIjVT0j0CM6lB+Vz6CGev6ZaJA7HWTFXYBLXHEmAncxbAk5AE+UU9pD/AFA4ZhTKo1KAJAJWLsWe0Q7W7pRr6orSFdVIVbAixI3E5mIfLq5hyTcftuhBemiem5C262nmIPD8xEpoukajmWMwyz/WCB55R5imVM45lX1tGwTNIutRD77QHril0rJmB5c1CwfhUD+MdMeS6KUoXCpgPAn8Pwh9pdOV0luqqZ6R8OIqH1sIZU2PTEEefpHSPpRA/wCYLGzFLBtteO+T0v16SARJW+9BHoYuU2LyginqXpsqHaZSoU2ZSoi2+4sLw50/TjKJZdLOTyIPlEVZ0EQmk6XaFXfVMlOH7aCzcw8P9BrdSTh/LqJSn2YwD5G8A7wRhKgbi4jMAQQQQDBrvoH2ujmS098DEj5k5Dxyjz9Mx9qUUkLSWKTnmxfhHp+Km6YtFyZa5c9AAnTHCgPeAyJh8zF43Lqn1kuzHOOqRNmoUMK8BSXBdiCMwDClTTsEzLXIsNh8c4WTIJWzPsYcYnjjp5b9J/oHpbnyAE1KeuQ2bMtt75GJnI6W6BSAormJtkZanHkGimEqWUpDsQWDbB+8OtPQTFi5sLDy2R06OOrIrOmihSD1fWzFNYCWQ/idkUppTSVXUVEyaUkKWtwcR7L5ANw3bokQ1cL4sVy32fy8o66TV2/aIZsr2aH4zvf049D67aRlJw9aogWuHbzhWp1t0jMN6lYF+6WDeAh2Rq2j407CbbfxaF5Og0EntZ5hrFgzRZ44zeVRefSTZl11KlYjtUosWdj6c4TXq2Zha5UBYgW8Nu/yid/7HIAFsTWyA4kuM409kkAKWlKlFL2GajtAcxrqlqDydWVG5tu48X9OcL/wzkc7ROzTyDkCOBNhZwOeY3RuOqDHAl88JvbcWs/jF6iAr1WCiFE7XuM+J4QrJ1TSrvXbJrPs8t3OJ/LVKHuoHD99kY9vlgsUpZ7YbqvtPCL1gg51WTZmKQdr5td25bN0Jq1eSDs2WZtkTpM+WnJKc3vmL/U8eEJGnkqFiHvmoh9/M8PLKHU1EJGhwhgwfPDchhu5FoXRokJUCslSgUk3sGG7Jr3fN+AiSGjlgAAA2uXdjk2/j4CNZejpR7wSQL2cO7OcodRGjREnEWL7ABb7CNFaLsBkL3a4DlxbmG5RMkaHkYy53kAJaxDNbNje8KSNDyRlicZPnk3KL1RDJlIQysBu47QLKGQVh2Fh6wJQpgEpABz7A2frLbE4OgZZIsflNh5jxhYassBhVYqOYcJF7t5RMXFdTKt2ASCL+6yiHIyuIYNOUEoAuFhdmVYZ3uw45NFyTdUZVy+EtmDn/VfK8QWs1aNZVzZdODMEkYDMcBIWGBSlTNviXjp8K80TrfWUx/lT5qWyGIkeINonWhf9QNSggVMpE1O0p7KvtCFX0S1QSVIEoh8sYdt42HdDVUah9XLdZHWFWFKBk53nfw4RwvCxucl0ar9LFFWskL6qZ8Eyz8jkYmQMeRZGhjiWl+0jNshdnBHGLP6IdcKpNSmjnlUySvEJalXwlAcsdqdkTK16q5K+sEqUuYrJCST4CPOmntZV1lQuZMd74EjYke7xcRbHS7pYyqRMpJYzlMflFz+EUpVIBCQO89iNm9+Eay5q8c32bJlSSyXLJLgeMSfR0yXMX1jpzBKSWI3obM8+EMS9F9oOXJySgOpR4RPNV+hydUYZlT/IlZhA76hx3eMTj/lvnnI202iCosjtEmwHPO22HyTq7WS0uJK25Raeg9VqekSEyZYBA7xuo8yYdY33rjeMUypc4Dty1J3umEcas4utSAcwDzhr03oWTNkTEKQAMJYpDEFrEEXeL+T+M9FU+1G1v1xjRVYQcoZJMyfLLErLH3s475FYDmFA/L9o3OfGry8fKOw1j7IPbDuhT2VRS6UKPEAwmKY7Q3MGN+vtyyhVTyjcVZvxjVFJYv4Rr7CrOGJtbCeo7fzjb2lUYNGqMdS20QXSpnqb9fWMCpUqx3+f5xhCtkLCVE9gVVnx+vKFJWkD+vSEzKO68ZEnhF9o7E11uL79n7wJ1iDNiS44h451URIIIsR62iAaS1JqZCiZQM2W57vfTwUNvMRnleUmyN8cqyF6dJ7pDbPGHHRtcpYuqxub2c+kVVQaIrFB0y1NxDepiRUehKlIdRCflUTHPh5Lf011WatSFSJiBhVNKFFN3ILW8s4jmq8xNPLTLkns4bpJzUe8rmS8NuhkzpawSpJTtCxu3EMp4kKZYXiEuTixkk4QczteO05YlmtaZKFEpUpKnPZawBGQzy9TG2ltWjNlBUuYhC5axMSpgSlQvd+8DcEGF5WqMxRBwYQN5b0h4p9WlsypgA3JH3jF8kXrUDkamyFElgy1Y1JAwBat5CScKc2BUc8okerepRTPTUK7OCyAkMG3Abol1JoqXLyDnebmOyOfLlrUmIb0gajrr8CpcwIMsGxFi/pEV0f0NTyR11QhCdoQl1HkTYQQRnb8Knur+o9LSXly3XtmLuo/bwh/ggiAggggCMRmCA55lBLUXKEE8UiNk0aBkhP+IgggaVCBCUyjQrNCTzAgggElaIknOUj/ABEc8zVunP8A1JHK0EEAh/CNP8H1hCbqLSq90+cEENCC9QZJyUoNGyNRJQ95X0ggjXa/Zkbp1JlfGr6Rt/ByPjV5CCCHa/aZGw1QR8a/pGf4Ql/GvzH2ggidqZGw1RlbVLP935R0y9W5A9x+ZJjEENquuXoyUnKWnyjoSkDK0EEQZggggCCCCA//2Q=="/>
          <p:cNvSpPr>
            <a:spLocks noChangeAspect="1" noChangeArrowheads="1"/>
          </p:cNvSpPr>
          <p:nvPr/>
        </p:nvSpPr>
        <p:spPr bwMode="auto">
          <a:xfrm>
            <a:off x="63500" y="-261938"/>
            <a:ext cx="2286000" cy="523876"/>
          </a:xfrm>
          <a:prstGeom prst="rect">
            <a:avLst/>
          </a:prstGeom>
          <a:noFill/>
        </p:spPr>
        <p:txBody>
          <a:bodyPr vert="horz" wrap="square" lIns="91440" tIns="45720" rIns="91440" bIns="45720" numCol="1" anchor="t" anchorCtr="0" compatLnSpc="1">
            <a:prstTxWarp prst="textNoShape">
              <a:avLst/>
            </a:prstTxWarp>
          </a:bodyPr>
          <a:lstStyle/>
          <a:p>
            <a:endParaRPr lang="en-CA"/>
          </a:p>
        </p:txBody>
      </p:sp>
      <p:grpSp>
        <p:nvGrpSpPr>
          <p:cNvPr id="8" name="Group 7"/>
          <p:cNvGrpSpPr/>
          <p:nvPr/>
        </p:nvGrpSpPr>
        <p:grpSpPr>
          <a:xfrm>
            <a:off x="381000" y="1828800"/>
            <a:ext cx="4431662" cy="2743200"/>
            <a:chOff x="152400" y="1828800"/>
            <a:chExt cx="4584062" cy="2895600"/>
          </a:xfrm>
        </p:grpSpPr>
        <p:pic>
          <p:nvPicPr>
            <p:cNvPr id="61446" name="Picture 6" descr="http://www.askaboutireland.ie/_internal/gxml!0/2ocqn930ubywvi8z0wl9dhefnm6z926$in5c74os4n6ucjhws8mgq0anucsd48d"/>
            <p:cNvPicPr>
              <a:picLocks noChangeAspect="1" noChangeArrowheads="1"/>
            </p:cNvPicPr>
            <p:nvPr/>
          </p:nvPicPr>
          <p:blipFill>
            <a:blip r:embed="rId2" cstate="print"/>
            <a:srcRect/>
            <a:stretch>
              <a:fillRect/>
            </a:stretch>
          </p:blipFill>
          <p:spPr bwMode="auto">
            <a:xfrm>
              <a:off x="152400" y="1828800"/>
              <a:ext cx="4584062" cy="28956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TextBox 6"/>
            <p:cNvSpPr txBox="1"/>
            <p:nvPr/>
          </p:nvSpPr>
          <p:spPr>
            <a:xfrm rot="21294359">
              <a:off x="167292" y="2166700"/>
              <a:ext cx="762000" cy="369332"/>
            </a:xfrm>
            <a:prstGeom prst="rect">
              <a:avLst/>
            </a:prstGeom>
            <a:noFill/>
          </p:spPr>
          <p:txBody>
            <a:bodyPr wrap="square" rtlCol="0">
              <a:spAutoFit/>
            </a:bodyPr>
            <a:lstStyle/>
            <a:p>
              <a:r>
                <a:rPr lang="en-CA" dirty="0" err="1" smtClean="0"/>
                <a:t>Smolt</a:t>
              </a:r>
              <a:endParaRPr lang="en-CA"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4" name="Rectangle 3"/>
          <p:cNvSpPr/>
          <p:nvPr/>
        </p:nvSpPr>
        <p:spPr>
          <a:xfrm>
            <a:off x="0" y="1524000"/>
            <a:ext cx="9144000" cy="3785652"/>
          </a:xfrm>
          <a:prstGeom prst="rect">
            <a:avLst/>
          </a:prstGeom>
          <a:solidFill>
            <a:schemeClr val="tx1"/>
          </a:solidFill>
        </p:spPr>
        <p:txBody>
          <a:bodyPr wrap="square" lIns="91440" tIns="45720" rIns="91440" bIns="45720">
            <a:spAutoFit/>
          </a:bodyPr>
          <a:lstStyle/>
          <a:p>
            <a:pPr algn="ctr"/>
            <a:r>
              <a:rPr lang="en-US" sz="8000" b="1" dirty="0" smtClean="0">
                <a:ln w="57150" cap="rnd" cmpd="dbl">
                  <a:solidFill>
                    <a:srgbClr val="FF0000"/>
                  </a:solidFill>
                  <a:prstDash val="solid"/>
                  <a:bevel/>
                </a:ln>
                <a:solidFill>
                  <a:schemeClr val="bg1"/>
                </a:solidFill>
                <a:effectLst>
                  <a:outerShdw blurRad="25500" dist="23000" dir="7020000" algn="tl">
                    <a:srgbClr val="000000">
                      <a:alpha val="50000"/>
                    </a:srgbClr>
                  </a:outerShdw>
                </a:effectLst>
              </a:rPr>
              <a:t>ADULT STAGES: GRILSE &amp; LARGE SALMON</a:t>
            </a:r>
            <a:endParaRPr lang="en-US" sz="8000" b="1" dirty="0">
              <a:ln w="57150" cap="rnd" cmpd="dbl">
                <a:solidFill>
                  <a:srgbClr val="FF0000"/>
                </a:solidFill>
                <a:prstDash val="solid"/>
                <a:bevel/>
              </a:ln>
              <a:solidFill>
                <a:schemeClr val="bg1"/>
              </a:solidFill>
              <a:effectLst>
                <a:outerShdw blurRad="25500" dist="23000" dir="7020000" algn="tl">
                  <a:srgbClr val="000000">
                    <a:alpha val="50000"/>
                  </a:srgbClr>
                </a:outerShdw>
              </a:effectLst>
            </a:endParaRPr>
          </a:p>
        </p:txBody>
      </p:sp>
      <p:pic>
        <p:nvPicPr>
          <p:cNvPr id="60418" name="Picture 2" descr="C:\Users\Wallace Family\AppData\Local\Microsoft\Windows\Temporary Internet Files\Content.IE5\6E7F2UXK\MM900040897[1].gif"/>
          <p:cNvPicPr>
            <a:picLocks noChangeAspect="1" noChangeArrowheads="1" noCrop="1"/>
          </p:cNvPicPr>
          <p:nvPr/>
        </p:nvPicPr>
        <p:blipFill>
          <a:blip r:embed="rId2" cstate="print"/>
          <a:srcRect/>
          <a:stretch>
            <a:fillRect/>
          </a:stretch>
        </p:blipFill>
        <p:spPr bwMode="auto">
          <a:xfrm>
            <a:off x="6553200" y="4953000"/>
            <a:ext cx="2971800" cy="14144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withEffect">
                                  <p:stCondLst>
                                    <p:cond delay="0"/>
                                  </p:stCondLst>
                                  <p:iterate type="wd">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CA" sz="9600" dirty="0" smtClean="0">
                <a:solidFill>
                  <a:schemeClr val="bg1"/>
                </a:solidFill>
              </a:rPr>
              <a:t>Grilse</a:t>
            </a:r>
            <a:endParaRPr lang="en-CA" sz="9600" dirty="0">
              <a:solidFill>
                <a:schemeClr val="bg1"/>
              </a:solidFill>
            </a:endParaRPr>
          </a:p>
        </p:txBody>
      </p:sp>
      <p:sp>
        <p:nvSpPr>
          <p:cNvPr id="3" name="Content Placeholder 2"/>
          <p:cNvSpPr>
            <a:spLocks noGrp="1"/>
          </p:cNvSpPr>
          <p:nvPr>
            <p:ph idx="1"/>
          </p:nvPr>
        </p:nvSpPr>
        <p:spPr>
          <a:xfrm>
            <a:off x="304800" y="1600201"/>
            <a:ext cx="8839200" cy="2590800"/>
          </a:xfrm>
        </p:spPr>
        <p:txBody>
          <a:bodyPr>
            <a:normAutofit fontScale="77500" lnSpcReduction="20000"/>
          </a:bodyPr>
          <a:lstStyle/>
          <a:p>
            <a:r>
              <a:rPr lang="en-US" sz="4000" dirty="0" smtClean="0"/>
              <a:t>The number of years spent at sea before returning to their freshwater river to breed differs. Salmon that spend only one winter out at sea before returning to spawn are called grilse.</a:t>
            </a:r>
          </a:p>
          <a:p>
            <a:r>
              <a:rPr lang="en-US" sz="4000" dirty="0" smtClean="0"/>
              <a:t>Grilse weigh up to 2.5 kg at this time. </a:t>
            </a:r>
            <a:endParaRPr lang="en-CA" sz="4000" dirty="0" smtClean="0"/>
          </a:p>
          <a:p>
            <a:pPr>
              <a:buNone/>
            </a:pPr>
            <a:endParaRPr lang="en-CA" dirty="0"/>
          </a:p>
        </p:txBody>
      </p:sp>
      <p:grpSp>
        <p:nvGrpSpPr>
          <p:cNvPr id="6" name="Group 5"/>
          <p:cNvGrpSpPr/>
          <p:nvPr/>
        </p:nvGrpSpPr>
        <p:grpSpPr>
          <a:xfrm>
            <a:off x="1066800" y="4114800"/>
            <a:ext cx="6519198" cy="1905000"/>
            <a:chOff x="1066800" y="4114800"/>
            <a:chExt cx="6519198" cy="1905000"/>
          </a:xfrm>
        </p:grpSpPr>
        <p:pic>
          <p:nvPicPr>
            <p:cNvPr id="59394" name="Picture 2" descr="http://t0.gstatic.com/images?q=tbn:ANd9GcSJH0a5D7ffR7Du4CUwSAXUHKO_Ia1dqkjh7pld5va-0XBV_8rG"/>
            <p:cNvPicPr>
              <a:picLocks noChangeAspect="1" noChangeArrowheads="1"/>
            </p:cNvPicPr>
            <p:nvPr/>
          </p:nvPicPr>
          <p:blipFill>
            <a:blip r:embed="rId2" cstate="print"/>
            <a:srcRect l="1155" b="13793"/>
            <a:stretch>
              <a:fillRect/>
            </a:stretch>
          </p:blipFill>
          <p:spPr bwMode="auto">
            <a:xfrm>
              <a:off x="1066800" y="4114800"/>
              <a:ext cx="6519198" cy="1905000"/>
            </a:xfrm>
            <a:prstGeom prst="roundRect">
              <a:avLst>
                <a:gd name="adj" fmla="val 8594"/>
              </a:avLst>
            </a:prstGeom>
            <a:solidFill>
              <a:srgbClr val="FFFFFF">
                <a:shade val="85000"/>
              </a:srgbClr>
            </a:solidFill>
            <a:ln w="34925">
              <a:solidFill>
                <a:schemeClr val="tx1"/>
              </a:solidFill>
            </a:ln>
            <a:effectLst>
              <a:reflection blurRad="12700" stA="38000" endPos="28000" dist="5000" dir="5400000" sy="-100000" algn="bl" rotWithShape="0"/>
            </a:effectLst>
          </p:spPr>
        </p:pic>
        <p:sp>
          <p:nvSpPr>
            <p:cNvPr id="5" name="TextBox 4"/>
            <p:cNvSpPr txBox="1"/>
            <p:nvPr/>
          </p:nvSpPr>
          <p:spPr>
            <a:xfrm>
              <a:off x="1219200" y="4114800"/>
              <a:ext cx="1219200" cy="369332"/>
            </a:xfrm>
            <a:prstGeom prst="rect">
              <a:avLst/>
            </a:prstGeom>
            <a:noFill/>
            <a:ln w="34925">
              <a:solidFill>
                <a:schemeClr val="tx1"/>
              </a:solidFill>
            </a:ln>
          </p:spPr>
          <p:txBody>
            <a:bodyPr wrap="square" rtlCol="0">
              <a:spAutoFit/>
            </a:bodyPr>
            <a:lstStyle/>
            <a:p>
              <a:r>
                <a:rPr lang="en-CA" dirty="0" smtClean="0"/>
                <a:t>Grilse</a:t>
              </a:r>
              <a:endParaRPr lang="en-CA"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404</TotalTime>
  <Words>1287</Words>
  <Application>Microsoft Office PowerPoint</Application>
  <PresentationFormat>On-screen Show (4:3)</PresentationFormat>
  <Paragraphs>75</Paragraphs>
  <Slides>28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Office Theme</vt:lpstr>
      <vt:lpstr>Slide</vt:lpstr>
      <vt:lpstr>Slide 1</vt:lpstr>
      <vt:lpstr>Slide 2</vt:lpstr>
      <vt:lpstr>Eggs:</vt:lpstr>
      <vt:lpstr>Alevins:</vt:lpstr>
      <vt:lpstr>Fry</vt:lpstr>
      <vt:lpstr>Parr:</vt:lpstr>
      <vt:lpstr>Smolts:</vt:lpstr>
      <vt:lpstr>Slide 8</vt:lpstr>
      <vt:lpstr>Grilse</vt:lpstr>
      <vt:lpstr>Large Salmon</vt:lpstr>
      <vt:lpstr>Slide 11</vt:lpstr>
      <vt:lpstr>Slide 12</vt:lpstr>
      <vt:lpstr>Atlantic Salmon Must Adapt to their Environment:</vt:lpstr>
      <vt:lpstr>Slide 14</vt:lpstr>
      <vt:lpstr>Osmolarity</vt:lpstr>
      <vt:lpstr>Slide 16</vt:lpstr>
      <vt:lpstr>Other Adaptations</vt:lpstr>
      <vt:lpstr>Slide 18</vt:lpstr>
      <vt:lpstr>Slide 19</vt:lpstr>
      <vt:lpstr>Slide 20</vt:lpstr>
      <vt:lpstr>Slide 21</vt:lpstr>
      <vt:lpstr>Slide 22</vt:lpstr>
      <vt:lpstr>Slide 23</vt:lpstr>
      <vt:lpstr>Slide 24</vt:lpstr>
      <vt:lpstr>Slide 25</vt:lpstr>
      <vt:lpstr>Slide 26</vt:lpstr>
      <vt:lpstr>Slide 27</vt:lpstr>
      <vt:lpstr>Works Cited (MLA)</vt:lpstr>
    </vt:vector>
  </TitlesOfParts>
  <Company>NBDOE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Student</dc:creator>
  <cp:lastModifiedBy>melanie.burns</cp:lastModifiedBy>
  <cp:revision>48</cp:revision>
  <dcterms:created xsi:type="dcterms:W3CDTF">2011-11-22T17:27:35Z</dcterms:created>
  <dcterms:modified xsi:type="dcterms:W3CDTF">2011-11-29T18:14:43Z</dcterms:modified>
</cp:coreProperties>
</file>