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handoutMasterIdLst>
    <p:handoutMasterId r:id="rId26"/>
  </p:handoutMasterIdLst>
  <p:sldIdLst>
    <p:sldId id="323" r:id="rId6"/>
    <p:sldId id="342" r:id="rId7"/>
    <p:sldId id="338" r:id="rId8"/>
    <p:sldId id="324" r:id="rId9"/>
    <p:sldId id="325" r:id="rId10"/>
    <p:sldId id="326" r:id="rId11"/>
    <p:sldId id="339" r:id="rId12"/>
    <p:sldId id="340" r:id="rId13"/>
    <p:sldId id="328" r:id="rId14"/>
    <p:sldId id="329" r:id="rId15"/>
    <p:sldId id="330" r:id="rId16"/>
    <p:sldId id="331" r:id="rId17"/>
    <p:sldId id="341" r:id="rId18"/>
    <p:sldId id="332" r:id="rId19"/>
    <p:sldId id="333" r:id="rId20"/>
    <p:sldId id="334" r:id="rId21"/>
    <p:sldId id="335" r:id="rId22"/>
    <p:sldId id="336" r:id="rId23"/>
    <p:sldId id="337"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3502" autoAdjust="0"/>
  </p:normalViewPr>
  <p:slideViewPr>
    <p:cSldViewPr snapToGrid="0">
      <p:cViewPr varScale="1">
        <p:scale>
          <a:sx n="94" d="100"/>
          <a:sy n="94" d="100"/>
        </p:scale>
        <p:origin x="1260" y="8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D71F2-3544-4B36-85D0-42FBB28DD43C}"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CA"/>
        </a:p>
      </dgm:t>
    </dgm:pt>
    <dgm:pt modelId="{17A10E97-2D53-4EB1-90A5-82EABEF1E0C3}">
      <dgm:prSet phldrT="[Text]" custT="1"/>
      <dgm:spPr/>
      <dgm:t>
        <a:bodyPr/>
        <a:lstStyle/>
        <a:p>
          <a:pPr algn="ctr"/>
          <a:r>
            <a:rPr lang="en-US" sz="1800" b="1" dirty="0">
              <a:latin typeface="Open Sans"/>
              <a:cs typeface="Arial" panose="020B0604020202020204" pitchFamily="34" charset="0"/>
            </a:rPr>
            <a:t>Formula</a:t>
          </a:r>
        </a:p>
      </dgm:t>
    </dgm:pt>
    <dgm:pt modelId="{24FC5833-B4D9-45F9-A16A-725ABC5DFEBB}" type="parTrans" cxnId="{BB8F344F-A7FE-4C85-8038-149E7FE74C66}">
      <dgm:prSet/>
      <dgm:spPr/>
      <dgm:t>
        <a:bodyPr/>
        <a:lstStyle/>
        <a:p>
          <a:endParaRPr lang="en-US">
            <a:latin typeface="Open Sans"/>
          </a:endParaRPr>
        </a:p>
      </dgm:t>
    </dgm:pt>
    <dgm:pt modelId="{49BF81B5-514E-441F-9A88-127E3B63690B}" type="sibTrans" cxnId="{BB8F344F-A7FE-4C85-8038-149E7FE74C66}">
      <dgm:prSet/>
      <dgm:spPr/>
      <dgm:t>
        <a:bodyPr/>
        <a:lstStyle/>
        <a:p>
          <a:endParaRPr lang="en-US">
            <a:latin typeface="Open Sans"/>
          </a:endParaRPr>
        </a:p>
      </dgm:t>
    </dgm:pt>
    <dgm:pt modelId="{E215F45B-BE54-49DB-93A6-4A573AC24E38}">
      <dgm:prSet phldrT="[Text]" custT="1"/>
      <dgm:spPr/>
      <dgm:t>
        <a:bodyPr/>
        <a:lstStyle/>
        <a:p>
          <a:pPr algn="ctr"/>
          <a:r>
            <a:rPr lang="en-US" sz="1600" b="1" dirty="0">
              <a:latin typeface="Open Sans"/>
              <a:cs typeface="Arial" panose="020B0604020202020204" pitchFamily="34" charset="0"/>
            </a:rPr>
            <a:t>Recipe</a:t>
          </a:r>
        </a:p>
      </dgm:t>
    </dgm:pt>
    <dgm:pt modelId="{BA7F2658-6F47-4E2E-A418-8B4FB784D7D3}" type="parTrans" cxnId="{8AD6094F-8E1A-454C-A01C-4A9F98B7043E}">
      <dgm:prSet/>
      <dgm:spPr/>
      <dgm:t>
        <a:bodyPr/>
        <a:lstStyle/>
        <a:p>
          <a:endParaRPr lang="en-US">
            <a:latin typeface="Open Sans"/>
          </a:endParaRPr>
        </a:p>
      </dgm:t>
    </dgm:pt>
    <dgm:pt modelId="{99EF6EF3-B871-4C7C-B0B1-425C2BD2A855}" type="sibTrans" cxnId="{8AD6094F-8E1A-454C-A01C-4A9F98B7043E}">
      <dgm:prSet/>
      <dgm:spPr/>
      <dgm:t>
        <a:bodyPr/>
        <a:lstStyle/>
        <a:p>
          <a:endParaRPr lang="en-US">
            <a:latin typeface="Open Sans"/>
          </a:endParaRPr>
        </a:p>
      </dgm:t>
    </dgm:pt>
    <dgm:pt modelId="{349B30CB-8BF4-43AB-92FB-7EEEDC0A7561}">
      <dgm:prSet phldrT="[Text]" custT="1"/>
      <dgm:spPr/>
      <dgm:t>
        <a:bodyPr/>
        <a:lstStyle/>
        <a:p>
          <a:pPr algn="l"/>
          <a:r>
            <a:rPr lang="en-US" sz="1800" dirty="0">
              <a:latin typeface="Open Sans"/>
              <a:cs typeface="Arial" panose="020B0604020202020204" pitchFamily="34" charset="0"/>
            </a:rPr>
            <a:t>Ingredients listed by decreasing weight</a:t>
          </a:r>
        </a:p>
      </dgm:t>
    </dgm:pt>
    <dgm:pt modelId="{D275C9E2-0195-4A9A-B3E1-CAE9A34B18D9}" type="parTrans" cxnId="{0A376A2C-5435-4E68-B497-8B383778730E}">
      <dgm:prSet/>
      <dgm:spPr/>
      <dgm:t>
        <a:bodyPr/>
        <a:lstStyle/>
        <a:p>
          <a:endParaRPr lang="en-US">
            <a:latin typeface="Open Sans"/>
          </a:endParaRPr>
        </a:p>
      </dgm:t>
    </dgm:pt>
    <dgm:pt modelId="{1A874F28-6D47-44AF-8C72-4B95FF9E9639}" type="sibTrans" cxnId="{0A376A2C-5435-4E68-B497-8B383778730E}">
      <dgm:prSet/>
      <dgm:spPr/>
      <dgm:t>
        <a:bodyPr/>
        <a:lstStyle/>
        <a:p>
          <a:endParaRPr lang="en-US">
            <a:latin typeface="Open Sans"/>
          </a:endParaRPr>
        </a:p>
      </dgm:t>
    </dgm:pt>
    <dgm:pt modelId="{30983BD0-53A3-4394-8ED0-BA9B1AC78EF8}">
      <dgm:prSet phldrT="[Text]" custT="1"/>
      <dgm:spPr/>
      <dgm:t>
        <a:bodyPr/>
        <a:lstStyle/>
        <a:p>
          <a:pPr algn="l"/>
          <a:r>
            <a:rPr lang="en-US" sz="1800" dirty="0">
              <a:latin typeface="Open Sans"/>
              <a:cs typeface="Arial" panose="020B0604020202020204" pitchFamily="34" charset="0"/>
            </a:rPr>
            <a:t>Precise weight measurements are used</a:t>
          </a:r>
        </a:p>
      </dgm:t>
    </dgm:pt>
    <dgm:pt modelId="{776A8B0E-4E21-4518-844D-7603CEAABF19}" type="parTrans" cxnId="{31DEBE07-FAF8-4445-9F95-5701FC687851}">
      <dgm:prSet/>
      <dgm:spPr/>
      <dgm:t>
        <a:bodyPr/>
        <a:lstStyle/>
        <a:p>
          <a:endParaRPr lang="en-US">
            <a:latin typeface="Open Sans"/>
          </a:endParaRPr>
        </a:p>
      </dgm:t>
    </dgm:pt>
    <dgm:pt modelId="{FC5DAD22-749A-4678-AE81-9978865F3ED4}" type="sibTrans" cxnId="{31DEBE07-FAF8-4445-9F95-5701FC687851}">
      <dgm:prSet/>
      <dgm:spPr/>
      <dgm:t>
        <a:bodyPr/>
        <a:lstStyle/>
        <a:p>
          <a:endParaRPr lang="en-US">
            <a:latin typeface="Open Sans"/>
          </a:endParaRPr>
        </a:p>
      </dgm:t>
    </dgm:pt>
    <dgm:pt modelId="{5972DC18-0340-43EC-8B09-028DDB41725C}">
      <dgm:prSet phldrT="[Text]" custT="1"/>
      <dgm:spPr/>
      <dgm:t>
        <a:bodyPr/>
        <a:lstStyle/>
        <a:p>
          <a:pPr algn="l"/>
          <a:r>
            <a:rPr lang="en-US" sz="1800" dirty="0">
              <a:latin typeface="Open Sans"/>
              <a:cs typeface="Arial" panose="020B0604020202020204" pitchFamily="34" charset="0"/>
            </a:rPr>
            <a:t>Instructions not always included</a:t>
          </a:r>
        </a:p>
      </dgm:t>
    </dgm:pt>
    <dgm:pt modelId="{7858EB7F-0444-4632-8A95-62293DA328B6}" type="parTrans" cxnId="{0AE5100C-260B-49AC-80AF-E2611012FC0A}">
      <dgm:prSet/>
      <dgm:spPr/>
      <dgm:t>
        <a:bodyPr/>
        <a:lstStyle/>
        <a:p>
          <a:endParaRPr lang="en-US">
            <a:latin typeface="Open Sans"/>
          </a:endParaRPr>
        </a:p>
      </dgm:t>
    </dgm:pt>
    <dgm:pt modelId="{D9720594-C5A4-4820-837F-70E3121C679B}" type="sibTrans" cxnId="{0AE5100C-260B-49AC-80AF-E2611012FC0A}">
      <dgm:prSet/>
      <dgm:spPr/>
      <dgm:t>
        <a:bodyPr/>
        <a:lstStyle/>
        <a:p>
          <a:endParaRPr lang="en-US">
            <a:latin typeface="Open Sans"/>
          </a:endParaRPr>
        </a:p>
      </dgm:t>
    </dgm:pt>
    <dgm:pt modelId="{2E1160CB-3BD1-4502-81CB-E00A0C5DFD81}">
      <dgm:prSet phldrT="[Text]" custT="1"/>
      <dgm:spPr/>
      <dgm:t>
        <a:bodyPr/>
        <a:lstStyle/>
        <a:p>
          <a:pPr algn="l"/>
          <a:r>
            <a:rPr lang="en-US" sz="1600" dirty="0">
              <a:latin typeface="Open Sans"/>
              <a:cs typeface="Arial" panose="020B0604020202020204" pitchFamily="34" charset="0"/>
            </a:rPr>
            <a:t>Ingredients listed in order of use</a:t>
          </a:r>
        </a:p>
      </dgm:t>
    </dgm:pt>
    <dgm:pt modelId="{E49269CA-F120-4201-B2B6-70C4A4A5EE53}" type="parTrans" cxnId="{02FBC761-0C78-49A1-ADA8-C4D9F2610084}">
      <dgm:prSet/>
      <dgm:spPr/>
      <dgm:t>
        <a:bodyPr/>
        <a:lstStyle/>
        <a:p>
          <a:endParaRPr lang="en-US">
            <a:latin typeface="Open Sans"/>
          </a:endParaRPr>
        </a:p>
      </dgm:t>
    </dgm:pt>
    <dgm:pt modelId="{B64B1444-B5B7-42A2-8CDC-FA260CC9493F}" type="sibTrans" cxnId="{02FBC761-0C78-49A1-ADA8-C4D9F2610084}">
      <dgm:prSet/>
      <dgm:spPr/>
      <dgm:t>
        <a:bodyPr/>
        <a:lstStyle/>
        <a:p>
          <a:endParaRPr lang="en-US">
            <a:latin typeface="Open Sans"/>
          </a:endParaRPr>
        </a:p>
      </dgm:t>
    </dgm:pt>
    <dgm:pt modelId="{C9105C8A-5A40-455A-AFF7-DED2C5288F01}">
      <dgm:prSet phldrT="[Text]" custT="1"/>
      <dgm:spPr/>
      <dgm:t>
        <a:bodyPr/>
        <a:lstStyle/>
        <a:p>
          <a:pPr algn="l"/>
          <a:r>
            <a:rPr lang="en-US" sz="1600" dirty="0">
              <a:latin typeface="Open Sans"/>
              <a:cs typeface="Arial" panose="020B0604020202020204" pitchFamily="34" charset="0"/>
            </a:rPr>
            <a:t>Followed by procedures for successful results</a:t>
          </a:r>
        </a:p>
      </dgm:t>
    </dgm:pt>
    <dgm:pt modelId="{0B7604CC-B0B6-4AB6-B804-24E172A17310}" type="parTrans" cxnId="{0E7A2521-6C81-4FB3-92E8-39C35CC87106}">
      <dgm:prSet/>
      <dgm:spPr/>
      <dgm:t>
        <a:bodyPr/>
        <a:lstStyle/>
        <a:p>
          <a:endParaRPr lang="en-US">
            <a:latin typeface="Open Sans"/>
          </a:endParaRPr>
        </a:p>
      </dgm:t>
    </dgm:pt>
    <dgm:pt modelId="{139A5519-6080-4CE6-959B-12D81557508F}" type="sibTrans" cxnId="{0E7A2521-6C81-4FB3-92E8-39C35CC87106}">
      <dgm:prSet/>
      <dgm:spPr/>
      <dgm:t>
        <a:bodyPr/>
        <a:lstStyle/>
        <a:p>
          <a:endParaRPr lang="en-US">
            <a:latin typeface="Open Sans"/>
          </a:endParaRPr>
        </a:p>
      </dgm:t>
    </dgm:pt>
    <dgm:pt modelId="{7E44A851-3B1E-4938-887A-1E3668F06CFF}">
      <dgm:prSet phldrT="[Text]"/>
      <dgm:spPr/>
      <dgm:t>
        <a:bodyPr/>
        <a:lstStyle/>
        <a:p>
          <a:pPr algn="ctr"/>
          <a:endParaRPr lang="en-US" sz="1100" dirty="0">
            <a:latin typeface="Open Sans"/>
            <a:cs typeface="Arial" panose="020B0604020202020204" pitchFamily="34" charset="0"/>
          </a:endParaRPr>
        </a:p>
      </dgm:t>
    </dgm:pt>
    <dgm:pt modelId="{AA68A057-3573-4F40-8057-F6292F04246A}" type="parTrans" cxnId="{CAEFDA6D-7ABD-460F-82D3-9FE193A2BBD9}">
      <dgm:prSet/>
      <dgm:spPr/>
      <dgm:t>
        <a:bodyPr/>
        <a:lstStyle/>
        <a:p>
          <a:endParaRPr lang="en-US">
            <a:latin typeface="Open Sans"/>
          </a:endParaRPr>
        </a:p>
      </dgm:t>
    </dgm:pt>
    <dgm:pt modelId="{396DAF99-8006-4E88-8787-EFAAF8BD9913}" type="sibTrans" cxnId="{CAEFDA6D-7ABD-460F-82D3-9FE193A2BBD9}">
      <dgm:prSet/>
      <dgm:spPr/>
      <dgm:t>
        <a:bodyPr/>
        <a:lstStyle/>
        <a:p>
          <a:endParaRPr lang="en-US">
            <a:latin typeface="Open Sans"/>
          </a:endParaRPr>
        </a:p>
      </dgm:t>
    </dgm:pt>
    <dgm:pt modelId="{4F0F269D-EA23-4443-9D8D-3FC587E32270}">
      <dgm:prSet phldrT="[Text]"/>
      <dgm:spPr/>
      <dgm:t>
        <a:bodyPr/>
        <a:lstStyle/>
        <a:p>
          <a:pPr algn="ctr"/>
          <a:endParaRPr lang="en-US" sz="1100" dirty="0">
            <a:latin typeface="Open Sans"/>
            <a:cs typeface="Arial" panose="020B0604020202020204" pitchFamily="34" charset="0"/>
          </a:endParaRPr>
        </a:p>
      </dgm:t>
    </dgm:pt>
    <dgm:pt modelId="{76134655-299D-4079-A451-9FA65F7FE702}" type="sibTrans" cxnId="{20FDAAB1-75EA-4402-B73A-67321142045E}">
      <dgm:prSet/>
      <dgm:spPr/>
      <dgm:t>
        <a:bodyPr/>
        <a:lstStyle/>
        <a:p>
          <a:endParaRPr lang="en-US">
            <a:latin typeface="Open Sans"/>
          </a:endParaRPr>
        </a:p>
      </dgm:t>
    </dgm:pt>
    <dgm:pt modelId="{C18E4BC6-7B26-4C44-97D3-2C462B4E93A7}" type="parTrans" cxnId="{20FDAAB1-75EA-4402-B73A-67321142045E}">
      <dgm:prSet/>
      <dgm:spPr/>
      <dgm:t>
        <a:bodyPr/>
        <a:lstStyle/>
        <a:p>
          <a:endParaRPr lang="en-US">
            <a:latin typeface="Open Sans"/>
          </a:endParaRPr>
        </a:p>
      </dgm:t>
    </dgm:pt>
    <dgm:pt modelId="{1195C43E-27CB-4929-B2D6-F6A93661C98C}">
      <dgm:prSet custT="1"/>
      <dgm:spPr/>
      <dgm:t>
        <a:bodyPr/>
        <a:lstStyle/>
        <a:p>
          <a:pPr rtl="0"/>
          <a:r>
            <a:rPr lang="en-US" sz="2000" dirty="0" smtClean="0"/>
            <a:t>A formula is a special type of recipe that is used in baking.</a:t>
          </a:r>
          <a:endParaRPr lang="en-US" sz="2000" dirty="0"/>
        </a:p>
      </dgm:t>
    </dgm:pt>
    <dgm:pt modelId="{864C50AE-4E44-4CA6-B105-6C31E3EC10DD}" type="parTrans" cxnId="{003471A8-E361-4753-ACC0-44F8CCDF76A1}">
      <dgm:prSet/>
      <dgm:spPr/>
      <dgm:t>
        <a:bodyPr/>
        <a:lstStyle/>
        <a:p>
          <a:endParaRPr lang="en-CA"/>
        </a:p>
      </dgm:t>
    </dgm:pt>
    <dgm:pt modelId="{978D0E63-AC16-4701-896E-5378A5ECC26C}" type="sibTrans" cxnId="{003471A8-E361-4753-ACC0-44F8CCDF76A1}">
      <dgm:prSet/>
      <dgm:spPr/>
      <dgm:t>
        <a:bodyPr/>
        <a:lstStyle/>
        <a:p>
          <a:endParaRPr lang="en-CA"/>
        </a:p>
      </dgm:t>
    </dgm:pt>
    <dgm:pt modelId="{D5BF4DA5-B9DD-4C6C-841A-BD74799B8384}" type="pres">
      <dgm:prSet presAssocID="{6BBD71F2-3544-4B36-85D0-42FBB28DD43C}" presName="compositeShape" presStyleCnt="0">
        <dgm:presLayoutVars>
          <dgm:chMax val="7"/>
          <dgm:dir/>
          <dgm:resizeHandles val="exact"/>
        </dgm:presLayoutVars>
      </dgm:prSet>
      <dgm:spPr/>
    </dgm:pt>
    <dgm:pt modelId="{E857D76F-9B97-4A19-B270-09673A8B93B5}" type="pres">
      <dgm:prSet presAssocID="{17A10E97-2D53-4EB1-90A5-82EABEF1E0C3}" presName="circ1" presStyleLbl="vennNode1" presStyleIdx="0" presStyleCnt="3" custScaleX="167851" custScaleY="89676"/>
      <dgm:spPr/>
      <dgm:t>
        <a:bodyPr/>
        <a:lstStyle/>
        <a:p>
          <a:endParaRPr lang="en-CA"/>
        </a:p>
      </dgm:t>
    </dgm:pt>
    <dgm:pt modelId="{96252FB9-AC9D-48C2-ABEF-D08CE07983B4}" type="pres">
      <dgm:prSet presAssocID="{17A10E97-2D53-4EB1-90A5-82EABEF1E0C3}" presName="circ1Tx" presStyleLbl="revTx" presStyleIdx="0" presStyleCnt="0">
        <dgm:presLayoutVars>
          <dgm:chMax val="0"/>
          <dgm:chPref val="0"/>
          <dgm:bulletEnabled val="1"/>
        </dgm:presLayoutVars>
      </dgm:prSet>
      <dgm:spPr/>
      <dgm:t>
        <a:bodyPr/>
        <a:lstStyle/>
        <a:p>
          <a:endParaRPr lang="en-CA"/>
        </a:p>
      </dgm:t>
    </dgm:pt>
    <dgm:pt modelId="{80610927-649E-4764-8333-D5AA89500B73}" type="pres">
      <dgm:prSet presAssocID="{E215F45B-BE54-49DB-93A6-4A573AC24E38}" presName="circ2" presStyleLbl="vennNode1" presStyleIdx="1" presStyleCnt="3" custLinFactNeighborX="73587" custLinFactNeighborY="-69436"/>
      <dgm:spPr/>
      <dgm:t>
        <a:bodyPr/>
        <a:lstStyle/>
        <a:p>
          <a:endParaRPr lang="en-CA"/>
        </a:p>
      </dgm:t>
    </dgm:pt>
    <dgm:pt modelId="{C338AD36-871F-4999-BFF7-8845B8DCDF4E}" type="pres">
      <dgm:prSet presAssocID="{E215F45B-BE54-49DB-93A6-4A573AC24E38}" presName="circ2Tx" presStyleLbl="revTx" presStyleIdx="0" presStyleCnt="0">
        <dgm:presLayoutVars>
          <dgm:chMax val="0"/>
          <dgm:chPref val="0"/>
          <dgm:bulletEnabled val="1"/>
        </dgm:presLayoutVars>
      </dgm:prSet>
      <dgm:spPr/>
      <dgm:t>
        <a:bodyPr/>
        <a:lstStyle/>
        <a:p>
          <a:endParaRPr lang="en-CA"/>
        </a:p>
      </dgm:t>
    </dgm:pt>
    <dgm:pt modelId="{4E3A2DE4-D355-4CCD-9274-62BFCA238F44}" type="pres">
      <dgm:prSet presAssocID="{1195C43E-27CB-4929-B2D6-F6A93661C98C}" presName="circ3" presStyleLbl="vennNode1" presStyleIdx="2" presStyleCnt="3" custLinFactNeighborX="-77738" custLinFactNeighborY="-69813"/>
      <dgm:spPr/>
    </dgm:pt>
    <dgm:pt modelId="{1F33E356-9763-45B8-8B51-911E4256BD2C}" type="pres">
      <dgm:prSet presAssocID="{1195C43E-27CB-4929-B2D6-F6A93661C98C}" presName="circ3Tx" presStyleLbl="revTx" presStyleIdx="0" presStyleCnt="0">
        <dgm:presLayoutVars>
          <dgm:chMax val="0"/>
          <dgm:chPref val="0"/>
          <dgm:bulletEnabled val="1"/>
        </dgm:presLayoutVars>
      </dgm:prSet>
      <dgm:spPr/>
    </dgm:pt>
  </dgm:ptLst>
  <dgm:cxnLst>
    <dgm:cxn modelId="{28288CCB-E686-4FC1-AECC-81979E0F8B17}" type="presOf" srcId="{17A10E97-2D53-4EB1-90A5-82EABEF1E0C3}" destId="{96252FB9-AC9D-48C2-ABEF-D08CE07983B4}" srcOrd="1" destOrd="0" presId="urn:microsoft.com/office/officeart/2005/8/layout/venn1"/>
    <dgm:cxn modelId="{72B0158E-81FC-4B30-8A5E-251CB4A0BA6F}" type="presOf" srcId="{30983BD0-53A3-4394-8ED0-BA9B1AC78EF8}" destId="{E857D76F-9B97-4A19-B270-09673A8B93B5}" srcOrd="0" destOrd="2" presId="urn:microsoft.com/office/officeart/2005/8/layout/venn1"/>
    <dgm:cxn modelId="{7C7356EF-0F32-4300-8D9D-88F889E06E39}" type="presOf" srcId="{5972DC18-0340-43EC-8B09-028DDB41725C}" destId="{96252FB9-AC9D-48C2-ABEF-D08CE07983B4}" srcOrd="1" destOrd="3" presId="urn:microsoft.com/office/officeart/2005/8/layout/venn1"/>
    <dgm:cxn modelId="{BB8F344F-A7FE-4C85-8038-149E7FE74C66}" srcId="{6BBD71F2-3544-4B36-85D0-42FBB28DD43C}" destId="{17A10E97-2D53-4EB1-90A5-82EABEF1E0C3}" srcOrd="0" destOrd="0" parTransId="{24FC5833-B4D9-45F9-A16A-725ABC5DFEBB}" sibTransId="{49BF81B5-514E-441F-9A88-127E3B63690B}"/>
    <dgm:cxn modelId="{DD457083-00DF-4463-9A65-81AAB847C6EF}" type="presOf" srcId="{1195C43E-27CB-4929-B2D6-F6A93661C98C}" destId="{1F33E356-9763-45B8-8B51-911E4256BD2C}" srcOrd="1" destOrd="0" presId="urn:microsoft.com/office/officeart/2005/8/layout/venn1"/>
    <dgm:cxn modelId="{4C040226-3AED-4189-A3A1-96CE46A8BAA2}" type="presOf" srcId="{30983BD0-53A3-4394-8ED0-BA9B1AC78EF8}" destId="{96252FB9-AC9D-48C2-ABEF-D08CE07983B4}" srcOrd="1" destOrd="2" presId="urn:microsoft.com/office/officeart/2005/8/layout/venn1"/>
    <dgm:cxn modelId="{02FBC761-0C78-49A1-ADA8-C4D9F2610084}" srcId="{E215F45B-BE54-49DB-93A6-4A573AC24E38}" destId="{2E1160CB-3BD1-4502-81CB-E00A0C5DFD81}" srcOrd="0" destOrd="0" parTransId="{E49269CA-F120-4201-B2B6-70C4A4A5EE53}" sibTransId="{B64B1444-B5B7-42A2-8CDC-FA260CC9493F}"/>
    <dgm:cxn modelId="{31DEBE07-FAF8-4445-9F95-5701FC687851}" srcId="{17A10E97-2D53-4EB1-90A5-82EABEF1E0C3}" destId="{30983BD0-53A3-4394-8ED0-BA9B1AC78EF8}" srcOrd="1" destOrd="0" parTransId="{776A8B0E-4E21-4518-844D-7603CEAABF19}" sibTransId="{FC5DAD22-749A-4678-AE81-9978865F3ED4}"/>
    <dgm:cxn modelId="{0E7A2521-6C81-4FB3-92E8-39C35CC87106}" srcId="{E215F45B-BE54-49DB-93A6-4A573AC24E38}" destId="{C9105C8A-5A40-455A-AFF7-DED2C5288F01}" srcOrd="1" destOrd="0" parTransId="{0B7604CC-B0B6-4AB6-B804-24E172A17310}" sibTransId="{139A5519-6080-4CE6-959B-12D81557508F}"/>
    <dgm:cxn modelId="{BA1044FA-A796-4F6E-911D-56A6B09FDD06}" type="presOf" srcId="{349B30CB-8BF4-43AB-92FB-7EEEDC0A7561}" destId="{96252FB9-AC9D-48C2-ABEF-D08CE07983B4}" srcOrd="1" destOrd="1" presId="urn:microsoft.com/office/officeart/2005/8/layout/venn1"/>
    <dgm:cxn modelId="{8A236180-2133-464D-95D5-F7B97DA2703D}" type="presOf" srcId="{E215F45B-BE54-49DB-93A6-4A573AC24E38}" destId="{C338AD36-871F-4999-BFF7-8845B8DCDF4E}" srcOrd="1" destOrd="0" presId="urn:microsoft.com/office/officeart/2005/8/layout/venn1"/>
    <dgm:cxn modelId="{CC688FBF-DA27-4106-AA87-7D6ABEE1BEB2}" type="presOf" srcId="{E215F45B-BE54-49DB-93A6-4A573AC24E38}" destId="{80610927-649E-4764-8333-D5AA89500B73}" srcOrd="0" destOrd="0" presId="urn:microsoft.com/office/officeart/2005/8/layout/venn1"/>
    <dgm:cxn modelId="{3AA5F68F-C7E5-448F-BD4B-FDA5A80EE6F7}" type="presOf" srcId="{349B30CB-8BF4-43AB-92FB-7EEEDC0A7561}" destId="{E857D76F-9B97-4A19-B270-09673A8B93B5}" srcOrd="0" destOrd="1" presId="urn:microsoft.com/office/officeart/2005/8/layout/venn1"/>
    <dgm:cxn modelId="{0A376A2C-5435-4E68-B497-8B383778730E}" srcId="{17A10E97-2D53-4EB1-90A5-82EABEF1E0C3}" destId="{349B30CB-8BF4-43AB-92FB-7EEEDC0A7561}" srcOrd="0" destOrd="0" parTransId="{D275C9E2-0195-4A9A-B3E1-CAE9A34B18D9}" sibTransId="{1A874F28-6D47-44AF-8C72-4B95FF9E9639}"/>
    <dgm:cxn modelId="{34B205EA-513F-4CC0-8A19-B6092415B1A1}" type="presOf" srcId="{2E1160CB-3BD1-4502-81CB-E00A0C5DFD81}" destId="{C338AD36-871F-4999-BFF7-8845B8DCDF4E}" srcOrd="1" destOrd="1" presId="urn:microsoft.com/office/officeart/2005/8/layout/venn1"/>
    <dgm:cxn modelId="{003471A8-E361-4753-ACC0-44F8CCDF76A1}" srcId="{6BBD71F2-3544-4B36-85D0-42FBB28DD43C}" destId="{1195C43E-27CB-4929-B2D6-F6A93661C98C}" srcOrd="2" destOrd="0" parTransId="{864C50AE-4E44-4CA6-B105-6C31E3EC10DD}" sibTransId="{978D0E63-AC16-4701-896E-5378A5ECC26C}"/>
    <dgm:cxn modelId="{6212AEBC-572E-4138-981A-E8740F8A3DC5}" type="presOf" srcId="{4F0F269D-EA23-4443-9D8D-3FC587E32270}" destId="{C338AD36-871F-4999-BFF7-8845B8DCDF4E}" srcOrd="1" destOrd="4" presId="urn:microsoft.com/office/officeart/2005/8/layout/venn1"/>
    <dgm:cxn modelId="{478F188F-9775-45C0-AADF-ED8A4C3E2826}" type="presOf" srcId="{4F0F269D-EA23-4443-9D8D-3FC587E32270}" destId="{80610927-649E-4764-8333-D5AA89500B73}" srcOrd="0" destOrd="4" presId="urn:microsoft.com/office/officeart/2005/8/layout/venn1"/>
    <dgm:cxn modelId="{D9AB6DBB-8613-48FF-AD6C-8F1AD7B527ED}" type="presOf" srcId="{5972DC18-0340-43EC-8B09-028DDB41725C}" destId="{E857D76F-9B97-4A19-B270-09673A8B93B5}" srcOrd="0" destOrd="3" presId="urn:microsoft.com/office/officeart/2005/8/layout/venn1"/>
    <dgm:cxn modelId="{E89F4F3C-36EF-47B4-ABBF-EFC05B6D9EFE}" type="presOf" srcId="{17A10E97-2D53-4EB1-90A5-82EABEF1E0C3}" destId="{E857D76F-9B97-4A19-B270-09673A8B93B5}" srcOrd="0" destOrd="0" presId="urn:microsoft.com/office/officeart/2005/8/layout/venn1"/>
    <dgm:cxn modelId="{B8F3208B-3EAF-44AD-AF89-D47EF799AD73}" type="presOf" srcId="{2E1160CB-3BD1-4502-81CB-E00A0C5DFD81}" destId="{80610927-649E-4764-8333-D5AA89500B73}" srcOrd="0" destOrd="1" presId="urn:microsoft.com/office/officeart/2005/8/layout/venn1"/>
    <dgm:cxn modelId="{88DE4E7B-C0F9-4365-AC63-253AAEA1ADA2}" type="presOf" srcId="{6BBD71F2-3544-4B36-85D0-42FBB28DD43C}" destId="{D5BF4DA5-B9DD-4C6C-841A-BD74799B8384}" srcOrd="0" destOrd="0" presId="urn:microsoft.com/office/officeart/2005/8/layout/venn1"/>
    <dgm:cxn modelId="{1AF391C3-92F5-4A5E-8833-7DA47A0333BA}" type="presOf" srcId="{C9105C8A-5A40-455A-AFF7-DED2C5288F01}" destId="{80610927-649E-4764-8333-D5AA89500B73}" srcOrd="0" destOrd="2" presId="urn:microsoft.com/office/officeart/2005/8/layout/venn1"/>
    <dgm:cxn modelId="{B88D3576-98DF-474A-B9AB-EC3E89574A5C}" type="presOf" srcId="{C9105C8A-5A40-455A-AFF7-DED2C5288F01}" destId="{C338AD36-871F-4999-BFF7-8845B8DCDF4E}" srcOrd="1" destOrd="2" presId="urn:microsoft.com/office/officeart/2005/8/layout/venn1"/>
    <dgm:cxn modelId="{CAEFDA6D-7ABD-460F-82D3-9FE193A2BBD9}" srcId="{E215F45B-BE54-49DB-93A6-4A573AC24E38}" destId="{7E44A851-3B1E-4938-887A-1E3668F06CFF}" srcOrd="2" destOrd="0" parTransId="{AA68A057-3573-4F40-8057-F6292F04246A}" sibTransId="{396DAF99-8006-4E88-8787-EFAAF8BD9913}"/>
    <dgm:cxn modelId="{8AD6094F-8E1A-454C-A01C-4A9F98B7043E}" srcId="{6BBD71F2-3544-4B36-85D0-42FBB28DD43C}" destId="{E215F45B-BE54-49DB-93A6-4A573AC24E38}" srcOrd="1" destOrd="0" parTransId="{BA7F2658-6F47-4E2E-A418-8B4FB784D7D3}" sibTransId="{99EF6EF3-B871-4C7C-B0B1-425C2BD2A855}"/>
    <dgm:cxn modelId="{4300ABEF-FF05-417B-B3D7-5CFD3B723202}" type="presOf" srcId="{1195C43E-27CB-4929-B2D6-F6A93661C98C}" destId="{4E3A2DE4-D355-4CCD-9274-62BFCA238F44}" srcOrd="0" destOrd="0" presId="urn:microsoft.com/office/officeart/2005/8/layout/venn1"/>
    <dgm:cxn modelId="{0AE5100C-260B-49AC-80AF-E2611012FC0A}" srcId="{17A10E97-2D53-4EB1-90A5-82EABEF1E0C3}" destId="{5972DC18-0340-43EC-8B09-028DDB41725C}" srcOrd="2" destOrd="0" parTransId="{7858EB7F-0444-4632-8A95-62293DA328B6}" sibTransId="{D9720594-C5A4-4820-837F-70E3121C679B}"/>
    <dgm:cxn modelId="{8BA1079F-CEA7-4B30-B2C0-064936441F14}" type="presOf" srcId="{7E44A851-3B1E-4938-887A-1E3668F06CFF}" destId="{C338AD36-871F-4999-BFF7-8845B8DCDF4E}" srcOrd="1" destOrd="3" presId="urn:microsoft.com/office/officeart/2005/8/layout/venn1"/>
    <dgm:cxn modelId="{7D5D346B-B68B-4F64-9097-D90A56BC186E}" type="presOf" srcId="{7E44A851-3B1E-4938-887A-1E3668F06CFF}" destId="{80610927-649E-4764-8333-D5AA89500B73}" srcOrd="0" destOrd="3" presId="urn:microsoft.com/office/officeart/2005/8/layout/venn1"/>
    <dgm:cxn modelId="{20FDAAB1-75EA-4402-B73A-67321142045E}" srcId="{E215F45B-BE54-49DB-93A6-4A573AC24E38}" destId="{4F0F269D-EA23-4443-9D8D-3FC587E32270}" srcOrd="3" destOrd="0" parTransId="{C18E4BC6-7B26-4C44-97D3-2C462B4E93A7}" sibTransId="{76134655-299D-4079-A451-9FA65F7FE702}"/>
    <dgm:cxn modelId="{B20C7EF1-10D3-48AB-80FA-576C7A0347A0}" type="presParOf" srcId="{D5BF4DA5-B9DD-4C6C-841A-BD74799B8384}" destId="{E857D76F-9B97-4A19-B270-09673A8B93B5}" srcOrd="0" destOrd="0" presId="urn:microsoft.com/office/officeart/2005/8/layout/venn1"/>
    <dgm:cxn modelId="{6D19F8F0-79A0-46E1-8D22-20DFA05DD0BB}" type="presParOf" srcId="{D5BF4DA5-B9DD-4C6C-841A-BD74799B8384}" destId="{96252FB9-AC9D-48C2-ABEF-D08CE07983B4}" srcOrd="1" destOrd="0" presId="urn:microsoft.com/office/officeart/2005/8/layout/venn1"/>
    <dgm:cxn modelId="{EF02C7D2-9F40-4AD5-8D83-938CFE3DDBA8}" type="presParOf" srcId="{D5BF4DA5-B9DD-4C6C-841A-BD74799B8384}" destId="{80610927-649E-4764-8333-D5AA89500B73}" srcOrd="2" destOrd="0" presId="urn:microsoft.com/office/officeart/2005/8/layout/venn1"/>
    <dgm:cxn modelId="{025D96B7-2FE0-4B07-B7F0-3BB4DF7AD77C}" type="presParOf" srcId="{D5BF4DA5-B9DD-4C6C-841A-BD74799B8384}" destId="{C338AD36-871F-4999-BFF7-8845B8DCDF4E}" srcOrd="3" destOrd="0" presId="urn:microsoft.com/office/officeart/2005/8/layout/venn1"/>
    <dgm:cxn modelId="{83FF8257-D3A0-46F3-9444-3AE98B8EDECF}" type="presParOf" srcId="{D5BF4DA5-B9DD-4C6C-841A-BD74799B8384}" destId="{4E3A2DE4-D355-4CCD-9274-62BFCA238F44}" srcOrd="4" destOrd="0" presId="urn:microsoft.com/office/officeart/2005/8/layout/venn1"/>
    <dgm:cxn modelId="{1C424DAE-9354-447B-BF5E-50DEF1FF0EAD}" type="presParOf" srcId="{D5BF4DA5-B9DD-4C6C-841A-BD74799B8384}" destId="{1F33E356-9763-45B8-8B51-911E4256BD2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7D76F-9B97-4A19-B270-09673A8B93B5}">
      <dsp:nvSpPr>
        <dsp:cNvPr id="0" name=""/>
        <dsp:cNvSpPr/>
      </dsp:nvSpPr>
      <dsp:spPr>
        <a:xfrm>
          <a:off x="2619868" y="193240"/>
          <a:ext cx="4374724" cy="233723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800100">
            <a:lnSpc>
              <a:spcPct val="90000"/>
            </a:lnSpc>
            <a:spcBef>
              <a:spcPct val="0"/>
            </a:spcBef>
            <a:spcAft>
              <a:spcPct val="35000"/>
            </a:spcAft>
          </a:pPr>
          <a:r>
            <a:rPr lang="en-US" sz="1800" b="1" kern="1200" dirty="0">
              <a:latin typeface="Open Sans"/>
              <a:cs typeface="Arial" panose="020B0604020202020204" pitchFamily="34" charset="0"/>
            </a:rPr>
            <a:t>Formula</a:t>
          </a:r>
        </a:p>
        <a:p>
          <a:pPr marL="171450" lvl="1" indent="-171450" algn="l" defTabSz="800100">
            <a:lnSpc>
              <a:spcPct val="90000"/>
            </a:lnSpc>
            <a:spcBef>
              <a:spcPct val="0"/>
            </a:spcBef>
            <a:spcAft>
              <a:spcPct val="15000"/>
            </a:spcAft>
            <a:buChar char="••"/>
          </a:pPr>
          <a:r>
            <a:rPr lang="en-US" sz="1800" kern="1200" dirty="0">
              <a:latin typeface="Open Sans"/>
              <a:cs typeface="Arial" panose="020B0604020202020204" pitchFamily="34" charset="0"/>
            </a:rPr>
            <a:t>Ingredients listed by decreasing weight</a:t>
          </a:r>
        </a:p>
        <a:p>
          <a:pPr marL="171450" lvl="1" indent="-171450" algn="l" defTabSz="800100">
            <a:lnSpc>
              <a:spcPct val="90000"/>
            </a:lnSpc>
            <a:spcBef>
              <a:spcPct val="0"/>
            </a:spcBef>
            <a:spcAft>
              <a:spcPct val="15000"/>
            </a:spcAft>
            <a:buChar char="••"/>
          </a:pPr>
          <a:r>
            <a:rPr lang="en-US" sz="1800" kern="1200" dirty="0">
              <a:latin typeface="Open Sans"/>
              <a:cs typeface="Arial" panose="020B0604020202020204" pitchFamily="34" charset="0"/>
            </a:rPr>
            <a:t>Precise weight measurements are used</a:t>
          </a:r>
        </a:p>
        <a:p>
          <a:pPr marL="171450" lvl="1" indent="-171450" algn="l" defTabSz="800100">
            <a:lnSpc>
              <a:spcPct val="90000"/>
            </a:lnSpc>
            <a:spcBef>
              <a:spcPct val="0"/>
            </a:spcBef>
            <a:spcAft>
              <a:spcPct val="15000"/>
            </a:spcAft>
            <a:buChar char="••"/>
          </a:pPr>
          <a:r>
            <a:rPr lang="en-US" sz="1800" kern="1200" dirty="0">
              <a:latin typeface="Open Sans"/>
              <a:cs typeface="Arial" panose="020B0604020202020204" pitchFamily="34" charset="0"/>
            </a:rPr>
            <a:t>Instructions not always included</a:t>
          </a:r>
        </a:p>
      </dsp:txBody>
      <dsp:txXfrm>
        <a:off x="3203164" y="602257"/>
        <a:ext cx="3208131" cy="1051757"/>
      </dsp:txXfrm>
    </dsp:sp>
    <dsp:sp modelId="{80610927-649E-4764-8333-D5AA89500B73}">
      <dsp:nvSpPr>
        <dsp:cNvPr id="0" name=""/>
        <dsp:cNvSpPr/>
      </dsp:nvSpPr>
      <dsp:spPr>
        <a:xfrm>
          <a:off x="6362426" y="0"/>
          <a:ext cx="2606314" cy="260631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ctr" defTabSz="711200">
            <a:lnSpc>
              <a:spcPct val="90000"/>
            </a:lnSpc>
            <a:spcBef>
              <a:spcPct val="0"/>
            </a:spcBef>
            <a:spcAft>
              <a:spcPct val="35000"/>
            </a:spcAft>
          </a:pPr>
          <a:r>
            <a:rPr lang="en-US" sz="1600" b="1" kern="1200" dirty="0">
              <a:latin typeface="Open Sans"/>
              <a:cs typeface="Arial" panose="020B0604020202020204" pitchFamily="34" charset="0"/>
            </a:rPr>
            <a:t>Recipe</a:t>
          </a:r>
        </a:p>
        <a:p>
          <a:pPr marL="171450" lvl="1" indent="-171450" algn="l" defTabSz="711200">
            <a:lnSpc>
              <a:spcPct val="90000"/>
            </a:lnSpc>
            <a:spcBef>
              <a:spcPct val="0"/>
            </a:spcBef>
            <a:spcAft>
              <a:spcPct val="15000"/>
            </a:spcAft>
            <a:buChar char="••"/>
          </a:pPr>
          <a:r>
            <a:rPr lang="en-US" sz="1600" kern="1200" dirty="0">
              <a:latin typeface="Open Sans"/>
              <a:cs typeface="Arial" panose="020B0604020202020204" pitchFamily="34" charset="0"/>
            </a:rPr>
            <a:t>Ingredients listed in order of use</a:t>
          </a:r>
        </a:p>
        <a:p>
          <a:pPr marL="171450" lvl="1" indent="-171450" algn="l" defTabSz="711200">
            <a:lnSpc>
              <a:spcPct val="90000"/>
            </a:lnSpc>
            <a:spcBef>
              <a:spcPct val="0"/>
            </a:spcBef>
            <a:spcAft>
              <a:spcPct val="15000"/>
            </a:spcAft>
            <a:buChar char="••"/>
          </a:pPr>
          <a:r>
            <a:rPr lang="en-US" sz="1600" kern="1200" dirty="0">
              <a:latin typeface="Open Sans"/>
              <a:cs typeface="Arial" panose="020B0604020202020204" pitchFamily="34" charset="0"/>
            </a:rPr>
            <a:t>Followed by procedures for successful results</a:t>
          </a:r>
        </a:p>
        <a:p>
          <a:pPr marL="57150" lvl="1" indent="-57150" algn="ctr" defTabSz="488950">
            <a:lnSpc>
              <a:spcPct val="90000"/>
            </a:lnSpc>
            <a:spcBef>
              <a:spcPct val="0"/>
            </a:spcBef>
            <a:spcAft>
              <a:spcPct val="15000"/>
            </a:spcAft>
            <a:buChar char="••"/>
          </a:pPr>
          <a:endParaRPr lang="en-US" sz="1100" kern="1200" dirty="0">
            <a:latin typeface="Open Sans"/>
            <a:cs typeface="Arial" panose="020B0604020202020204" pitchFamily="34" charset="0"/>
          </a:endParaRPr>
        </a:p>
        <a:p>
          <a:pPr marL="57150" lvl="1" indent="-57150" algn="ctr" defTabSz="488950">
            <a:lnSpc>
              <a:spcPct val="90000"/>
            </a:lnSpc>
            <a:spcBef>
              <a:spcPct val="0"/>
            </a:spcBef>
            <a:spcAft>
              <a:spcPct val="15000"/>
            </a:spcAft>
            <a:buChar char="••"/>
          </a:pPr>
          <a:endParaRPr lang="en-US" sz="1100" kern="1200" dirty="0">
            <a:latin typeface="Open Sans"/>
            <a:cs typeface="Arial" panose="020B0604020202020204" pitchFamily="34" charset="0"/>
          </a:endParaRPr>
        </a:p>
      </dsp:txBody>
      <dsp:txXfrm>
        <a:off x="7159524" y="673297"/>
        <a:ext cx="1563788" cy="1433472"/>
      </dsp:txXfrm>
    </dsp:sp>
    <dsp:sp modelId="{4E3A2DE4-D355-4CCD-9274-62BFCA238F44}">
      <dsp:nvSpPr>
        <dsp:cNvPr id="0" name=""/>
        <dsp:cNvSpPr/>
      </dsp:nvSpPr>
      <dsp:spPr>
        <a:xfrm>
          <a:off x="537532" y="0"/>
          <a:ext cx="2606314" cy="260631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A formula is a special type of recipe that is used in baking.</a:t>
          </a:r>
          <a:endParaRPr lang="en-US" sz="2000" kern="1200" dirty="0"/>
        </a:p>
      </dsp:txBody>
      <dsp:txXfrm>
        <a:off x="782959" y="673297"/>
        <a:ext cx="1563788" cy="14334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5/17/2019</a:t>
            </a:fld>
            <a:endParaRPr lang="en-US"/>
          </a:p>
        </p:txBody>
      </p:sp>
      <p:sp>
        <p:nvSpPr>
          <p:cNvPr id="4" name="Footer Placeholder 3">
            <a:extLst>
              <a:ext uri="{FF2B5EF4-FFF2-40B4-BE49-F238E27FC236}">
                <a16:creationId xmlns=""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5/17/2019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recipe is a set of directions on how to use ingredients,</a:t>
            </a:r>
            <a:r>
              <a:rPr lang="en-US" baseline="0" dirty="0"/>
              <a:t> equipment, preparation instructions and cooking techniques.</a:t>
            </a:r>
          </a:p>
          <a:p>
            <a:endParaRPr lang="en-US" baseline="0" dirty="0"/>
          </a:p>
          <a:p>
            <a:r>
              <a:rPr lang="en-US" baseline="0" dirty="0"/>
              <a:t>Measurements are listed in cups and measuring spoons.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a:t>
            </a:r>
            <a:r>
              <a:rPr lang="en-US" baseline="0" dirty="0"/>
              <a:t> video:</a:t>
            </a:r>
            <a:endParaRPr lang="en-US" dirty="0"/>
          </a:p>
          <a:p>
            <a:r>
              <a:rPr lang="en-US" b="1" dirty="0" err="1"/>
              <a:t>Mise</a:t>
            </a:r>
            <a:r>
              <a:rPr lang="en-US" b="1" dirty="0"/>
              <a:t> </a:t>
            </a:r>
            <a:r>
              <a:rPr lang="en-US" b="1" dirty="0" err="1"/>
              <a:t>En</a:t>
            </a:r>
            <a:r>
              <a:rPr lang="en-US" b="1" baseline="0" dirty="0"/>
              <a:t> Place Trailer</a:t>
            </a:r>
          </a:p>
          <a:p>
            <a:r>
              <a:rPr lang="en-US" dirty="0"/>
              <a:t>The title of the documentary comes from the French culinary term </a:t>
            </a:r>
            <a:r>
              <a:rPr lang="en-US" dirty="0" err="1"/>
              <a:t>Mise</a:t>
            </a:r>
            <a:r>
              <a:rPr lang="en-US" dirty="0"/>
              <a:t> </a:t>
            </a:r>
            <a:r>
              <a:rPr lang="en-US" dirty="0" err="1"/>
              <a:t>En</a:t>
            </a:r>
            <a:r>
              <a:rPr lang="en-US" dirty="0"/>
              <a:t> Place, the expression for everything in place the rigorous preparation of ingredients and equipment that leads to success in the kitchen. The documentary will follow Team Delhi as they learn that </a:t>
            </a:r>
            <a:r>
              <a:rPr lang="en-US" dirty="0" err="1"/>
              <a:t>Mise</a:t>
            </a:r>
            <a:r>
              <a:rPr lang="en-US" dirty="0"/>
              <a:t> </a:t>
            </a:r>
            <a:r>
              <a:rPr lang="en-US" dirty="0" err="1"/>
              <a:t>En</a:t>
            </a:r>
            <a:r>
              <a:rPr lang="en-US" dirty="0"/>
              <a:t> Place applies not only in the kitchen, but in life. </a:t>
            </a:r>
          </a:p>
          <a:p>
            <a:r>
              <a:rPr lang="en-US" dirty="0"/>
              <a:t>https://youtu.be/k411BjqGKUU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26624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88477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34958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72853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02966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83802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04037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a set of written instructions used to consistently prepare a known quantity and quality of a certain food for a food service operation.</a:t>
            </a:r>
          </a:p>
          <a:p>
            <a:endParaRPr lang="en-US" dirty="0"/>
          </a:p>
          <a:p>
            <a:r>
              <a:rPr lang="en-US" dirty="0"/>
              <a:t>A standardized recipe is a recipe that has</a:t>
            </a:r>
            <a:r>
              <a:rPr lang="en-US" baseline="0" dirty="0"/>
              <a:t> </a:t>
            </a:r>
            <a:r>
              <a:rPr lang="en-US" dirty="0"/>
              <a:t>been carefully adapted and tested to ensure</a:t>
            </a:r>
            <a:r>
              <a:rPr lang="en-US" baseline="0" dirty="0"/>
              <a:t> </a:t>
            </a:r>
            <a:r>
              <a:rPr lang="en-US" dirty="0"/>
              <a:t>that it will produce a consistent product</a:t>
            </a:r>
            <a:r>
              <a:rPr lang="en-US" baseline="0" dirty="0"/>
              <a:t> </a:t>
            </a:r>
            <a:r>
              <a:rPr lang="en-US" dirty="0"/>
              <a:t>every time it is used.</a:t>
            </a:r>
          </a:p>
          <a:p>
            <a:endParaRPr lang="en-US" baseline="0" dirty="0"/>
          </a:p>
          <a:p>
            <a:r>
              <a:rPr lang="en-US" baseline="0" dirty="0"/>
              <a:t>Measurements are listed in weight and volume.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2806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Recipes are</a:t>
            </a:r>
            <a:r>
              <a:rPr lang="en-US" baseline="0" dirty="0"/>
              <a:t> different from standardized recipes in several areas. </a:t>
            </a:r>
          </a:p>
          <a:p>
            <a:endParaRPr lang="en-US" baseline="0" dirty="0"/>
          </a:p>
          <a:p>
            <a:r>
              <a:rPr lang="en-US" baseline="0" dirty="0"/>
              <a:t>Note – other differences may be added.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46573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standardized recipe goes through a quality control to ensure that everything will meet the standards of the foodservice establishment.</a:t>
            </a:r>
          </a:p>
          <a:p>
            <a:endParaRPr lang="en-US" baseline="0" dirty="0"/>
          </a:p>
          <a:p>
            <a:r>
              <a:rPr lang="en-US" baseline="0" dirty="0"/>
              <a:t>The results will benefit the venue and the customers.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2658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79662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recipes</a:t>
            </a:r>
            <a:r>
              <a:rPr lang="en-US" baseline="0" dirty="0"/>
              <a:t> may not always include instructions needed to prepare the product. </a:t>
            </a:r>
          </a:p>
          <a:p>
            <a:endParaRPr lang="en-US" baseline="0" dirty="0"/>
          </a:p>
          <a:p>
            <a:r>
              <a:rPr lang="en-US" dirty="0"/>
              <a:t>A</a:t>
            </a:r>
            <a:r>
              <a:rPr lang="en-US" baseline="0" dirty="0"/>
              <a:t> s</a:t>
            </a:r>
            <a:r>
              <a:rPr lang="en-US" dirty="0"/>
              <a:t>tandardized recipe</a:t>
            </a:r>
            <a:r>
              <a:rPr lang="en-US" baseline="0" dirty="0"/>
              <a:t> includes w</a:t>
            </a:r>
            <a:r>
              <a:rPr lang="en-US" dirty="0"/>
              <a:t>ritten procedures to prepare a known quantity and quality of a certain food.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09720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Conversion factor</a:t>
            </a:r>
            <a:r>
              <a:rPr lang="en-US" baseline="0" dirty="0"/>
              <a:t> – </a:t>
            </a:r>
            <a:endParaRPr lang="en-US" dirty="0"/>
          </a:p>
          <a:p>
            <a:r>
              <a:rPr lang="en-US" dirty="0"/>
              <a:t>We</a:t>
            </a:r>
            <a:r>
              <a:rPr lang="en-US" baseline="0" dirty="0"/>
              <a:t> will practice converting recipes later in this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2819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simplification</a:t>
            </a:r>
            <a:r>
              <a:rPr lang="en-US" baseline="0" dirty="0"/>
              <a:t> – performing a task in the most efficient way possible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47002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k411BjqGKUU" TargetMode="External"/><Relationship Id="rId5" Type="http://schemas.openxmlformats.org/officeDocument/2006/relationships/image" Target="../media/image13.jpeg"/><Relationship Id="rId4" Type="http://schemas.openxmlformats.org/officeDocument/2006/relationships/hyperlink" Target="https://youtu.be/k411BjqGKU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Recipes</a:t>
            </a:r>
          </a:p>
        </p:txBody>
      </p:sp>
      <p:pic>
        <p:nvPicPr>
          <p:cNvPr id="4" name="Content Placeholder 3">
            <a:extLst>
              <a:ext uri="{FF2B5EF4-FFF2-40B4-BE49-F238E27FC236}">
                <a16:creationId xmlns="" xmlns:a16="http://schemas.microsoft.com/office/drawing/2014/main" id="{1816BEE0-0FC8-4163-9D5E-72832921A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354" y="1519910"/>
            <a:ext cx="7262812" cy="4111270"/>
          </a:xfrm>
          <a:prstGeom prst="rect">
            <a:avLst/>
          </a:prstGeom>
        </p:spPr>
      </p:pic>
      <p:sp>
        <p:nvSpPr>
          <p:cNvPr id="3" name="Rectangle 2"/>
          <p:cNvSpPr/>
          <p:nvPr/>
        </p:nvSpPr>
        <p:spPr>
          <a:xfrm>
            <a:off x="3048000" y="2690336"/>
            <a:ext cx="6096000" cy="2215991"/>
          </a:xfrm>
          <a:prstGeom prst="rect">
            <a:avLst/>
          </a:prstGeom>
        </p:spPr>
        <p:txBody>
          <a:bodyPr>
            <a:spAutoFit/>
          </a:bodyPr>
          <a:lstStyle/>
          <a:p>
            <a:r>
              <a:rPr lang="en-US" sz="2400" dirty="0"/>
              <a:t>A recipe is a set of directions on how to use ingredients, equipment, preparation instructions and cooking techniques.</a:t>
            </a:r>
          </a:p>
          <a:p>
            <a:r>
              <a:rPr lang="en-US" sz="2400" dirty="0" smtClean="0"/>
              <a:t>Measurements </a:t>
            </a:r>
            <a:r>
              <a:rPr lang="en-US" sz="2400" dirty="0"/>
              <a:t>are listed in cups and measuring spoons.</a:t>
            </a:r>
          </a:p>
          <a:p>
            <a:endParaRPr lang="en-US" dirty="0"/>
          </a:p>
        </p:txBody>
      </p:sp>
    </p:spTree>
    <p:extLst>
      <p:ext uri="{BB962C8B-B14F-4D97-AF65-F5344CB8AC3E}">
        <p14:creationId xmlns:p14="http://schemas.microsoft.com/office/powerpoint/2010/main" val="292398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Standardized Recipes for Baking</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An exact science that requires precise measuring and accuracy</a:t>
            </a:r>
          </a:p>
          <a:p>
            <a:pPr lvl="1"/>
            <a:r>
              <a:rPr lang="en-US" dirty="0"/>
              <a:t>Recipe includes the exact amount of each ingredient</a:t>
            </a:r>
          </a:p>
          <a:p>
            <a:pPr lvl="1"/>
            <a:r>
              <a:rPr lang="en-US" dirty="0"/>
              <a:t>Often listed in percentages</a:t>
            </a:r>
          </a:p>
        </p:txBody>
      </p:sp>
      <p:pic>
        <p:nvPicPr>
          <p:cNvPr id="4" name="Content Placeholder 5">
            <a:extLst>
              <a:ext uri="{FF2B5EF4-FFF2-40B4-BE49-F238E27FC236}">
                <a16:creationId xmlns="" xmlns:a16="http://schemas.microsoft.com/office/drawing/2014/main" id="{E1294395-8CB7-4D79-B031-B0EAD3658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701" y="3048630"/>
            <a:ext cx="3426766" cy="2929423"/>
          </a:xfrm>
          <a:prstGeom prst="rect">
            <a:avLst/>
          </a:prstGeom>
        </p:spPr>
      </p:pic>
    </p:spTree>
    <p:extLst>
      <p:ext uri="{BB962C8B-B14F-4D97-AF65-F5344CB8AC3E}">
        <p14:creationId xmlns:p14="http://schemas.microsoft.com/office/powerpoint/2010/main" val="292631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a:xfrm>
            <a:off x="740664" y="352448"/>
            <a:ext cx="10059452" cy="1126952"/>
          </a:xfrm>
        </p:spPr>
        <p:txBody>
          <a:bodyPr/>
          <a:lstStyle/>
          <a:p>
            <a:r>
              <a:rPr lang="en-US" dirty="0" smtClean="0"/>
              <a:t>Conversion Factor</a:t>
            </a:r>
            <a:br>
              <a:rPr lang="en-US" dirty="0" smtClean="0"/>
            </a:br>
            <a:endParaRPr lang="en-US" dirty="0"/>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Increasing or decreasing recipe ingredients by dividing the new yield by the current </a:t>
            </a:r>
            <a:r>
              <a:rPr lang="en-US" dirty="0" smtClean="0"/>
              <a:t>yield</a:t>
            </a:r>
            <a:endParaRPr lang="en-US" dirty="0" smtClean="0"/>
          </a:p>
          <a:p>
            <a:pPr lvl="1"/>
            <a:r>
              <a:rPr lang="en-US" dirty="0" smtClean="0"/>
              <a:t>Recipes </a:t>
            </a:r>
            <a:r>
              <a:rPr lang="en-US" dirty="0"/>
              <a:t>may need to be changed to accommodate servings</a:t>
            </a:r>
          </a:p>
          <a:p>
            <a:pPr lvl="1"/>
            <a:r>
              <a:rPr lang="en-US" dirty="0"/>
              <a:t>To increase or decrease recipes (2 steps):</a:t>
            </a:r>
          </a:p>
          <a:p>
            <a:pPr lvl="2"/>
            <a:r>
              <a:rPr lang="en-US" sz="2400" dirty="0"/>
              <a:t>Formulas:</a:t>
            </a:r>
          </a:p>
          <a:p>
            <a:pPr lvl="3"/>
            <a:r>
              <a:rPr lang="en-US" sz="2200" dirty="0"/>
              <a:t>New Yield ÷ Old Yield = Conversion Factor</a:t>
            </a:r>
          </a:p>
          <a:p>
            <a:pPr lvl="3"/>
            <a:r>
              <a:rPr lang="en-US" sz="2200" dirty="0"/>
              <a:t>Old Yield x Conversion Factor = New Yield</a:t>
            </a:r>
          </a:p>
        </p:txBody>
      </p:sp>
      <p:pic>
        <p:nvPicPr>
          <p:cNvPr id="4" name="Content Placeholder 4">
            <a:extLst>
              <a:ext uri="{FF2B5EF4-FFF2-40B4-BE49-F238E27FC236}">
                <a16:creationId xmlns="" xmlns:a16="http://schemas.microsoft.com/office/drawing/2014/main" id="{C897EAEE-55B8-438A-B5CA-729E18B694A1}"/>
              </a:ext>
            </a:extLst>
          </p:cNvPr>
          <p:cNvPicPr>
            <a:picLocks noChangeAspect="1"/>
          </p:cNvPicPr>
          <p:nvPr/>
        </p:nvPicPr>
        <p:blipFill>
          <a:blip r:embed="rId3" cstate="print">
            <a:extLst>
              <a:ext uri="{28A0092B-C50C-407E-A947-70E740481C1C}">
                <a14:useLocalDpi xmlns:a14="http://schemas.microsoft.com/office/drawing/2010/main" val="0"/>
              </a:ext>
            </a:extLst>
          </a:blip>
          <a:srcRect l="25454" r="25454"/>
          <a:stretch>
            <a:fillRect/>
          </a:stretch>
        </p:blipFill>
        <p:spPr>
          <a:xfrm>
            <a:off x="7283995" y="4033379"/>
            <a:ext cx="1446157" cy="1965874"/>
          </a:xfrm>
          <a:prstGeom prst="rect">
            <a:avLst/>
          </a:prstGeom>
        </p:spPr>
      </p:pic>
      <p:pic>
        <p:nvPicPr>
          <p:cNvPr id="5" name="Content Placeholder 4">
            <a:extLst>
              <a:ext uri="{FF2B5EF4-FFF2-40B4-BE49-F238E27FC236}">
                <a16:creationId xmlns="" xmlns:a16="http://schemas.microsoft.com/office/drawing/2014/main" id="{171B0643-57C7-4286-A011-B05EF5C1F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9099790" y="4229682"/>
            <a:ext cx="1486106" cy="1573268"/>
          </a:xfrm>
          <a:prstGeom prst="rect">
            <a:avLst/>
          </a:prstGeom>
          <a:solidFill>
            <a:schemeClr val="bg1">
              <a:lumMod val="95000"/>
            </a:schemeClr>
          </a:solidFill>
          <a:ln w="76200">
            <a:solidFill>
              <a:schemeClr val="bg1"/>
            </a:solidFill>
            <a:miter lim="800000"/>
          </a:ln>
          <a:effectLst>
            <a:outerShdw blurRad="63500" algn="ctr" rotWithShape="0">
              <a:prstClr val="black">
                <a:alpha val="20000"/>
              </a:prstClr>
            </a:outerShdw>
          </a:effectLst>
        </p:spPr>
      </p:pic>
    </p:spTree>
    <p:extLst>
      <p:ext uri="{BB962C8B-B14F-4D97-AF65-F5344CB8AC3E}">
        <p14:creationId xmlns:p14="http://schemas.microsoft.com/office/powerpoint/2010/main" val="76683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err="1"/>
              <a:t>Mise</a:t>
            </a:r>
            <a:r>
              <a:rPr lang="en-US" dirty="0"/>
              <a:t> </a:t>
            </a:r>
            <a:r>
              <a:rPr lang="en-US" dirty="0" err="1"/>
              <a:t>en</a:t>
            </a:r>
            <a:r>
              <a:rPr lang="en-US" dirty="0"/>
              <a:t> Place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French phrase for “put in place”</a:t>
            </a:r>
          </a:p>
          <a:p>
            <a:pPr lvl="1"/>
            <a:r>
              <a:rPr lang="en-US" dirty="0"/>
              <a:t>Work simplification </a:t>
            </a:r>
          </a:p>
          <a:p>
            <a:pPr lvl="1"/>
            <a:r>
              <a:rPr lang="en-US" dirty="0"/>
              <a:t>Refers to:</a:t>
            </a:r>
          </a:p>
          <a:p>
            <a:pPr lvl="2"/>
            <a:r>
              <a:rPr lang="en-US" sz="2400" dirty="0"/>
              <a:t>Reviewing the recipe before beginning work</a:t>
            </a:r>
          </a:p>
          <a:p>
            <a:pPr lvl="2"/>
            <a:r>
              <a:rPr lang="en-US" sz="2400" dirty="0"/>
              <a:t>Having all foods and equipment ready</a:t>
            </a:r>
          </a:p>
          <a:p>
            <a:pPr lvl="2"/>
            <a:r>
              <a:rPr lang="en-US" sz="2400" dirty="0"/>
              <a:t>A state of mental readiness</a:t>
            </a:r>
          </a:p>
          <a:p>
            <a:pPr lvl="1"/>
            <a:endParaRPr lang="en-US" dirty="0"/>
          </a:p>
        </p:txBody>
      </p:sp>
      <p:pic>
        <p:nvPicPr>
          <p:cNvPr id="4" name="Content Placeholder 4">
            <a:extLst>
              <a:ext uri="{FF2B5EF4-FFF2-40B4-BE49-F238E27FC236}">
                <a16:creationId xmlns="" xmlns:a16="http://schemas.microsoft.com/office/drawing/2014/main" id="{BA60A1CC-FB05-491C-B764-F3D855F70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81" y="2890838"/>
            <a:ext cx="3508931" cy="3263900"/>
          </a:xfrm>
          <a:prstGeom prst="rect">
            <a:avLst/>
          </a:prstGeom>
        </p:spPr>
      </p:pic>
    </p:spTree>
    <p:extLst>
      <p:ext uri="{BB962C8B-B14F-4D97-AF65-F5344CB8AC3E}">
        <p14:creationId xmlns:p14="http://schemas.microsoft.com/office/powerpoint/2010/main" val="52622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sz="half" idx="1"/>
          </p:nvPr>
        </p:nvPicPr>
        <p:blipFill>
          <a:blip r:embed="rId2"/>
          <a:stretch>
            <a:fillRect/>
          </a:stretch>
        </p:blipFill>
        <p:spPr>
          <a:xfrm>
            <a:off x="1016000" y="1656080"/>
            <a:ext cx="8981439" cy="4389120"/>
          </a:xfrm>
          <a:prstGeom prst="rect">
            <a:avLst/>
          </a:prstGeom>
        </p:spPr>
      </p:pic>
    </p:spTree>
    <p:extLst>
      <p:ext uri="{BB962C8B-B14F-4D97-AF65-F5344CB8AC3E}">
        <p14:creationId xmlns:p14="http://schemas.microsoft.com/office/powerpoint/2010/main" val="28325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err="1">
                <a:hlinkClick r:id="rId4"/>
              </a:rPr>
              <a:t>Mise</a:t>
            </a:r>
            <a:r>
              <a:rPr lang="en-US" dirty="0">
                <a:hlinkClick r:id="rId4"/>
              </a:rPr>
              <a:t> </a:t>
            </a:r>
            <a:r>
              <a:rPr lang="en-US" dirty="0" err="1">
                <a:hlinkClick r:id="rId4"/>
              </a:rPr>
              <a:t>En</a:t>
            </a:r>
            <a:r>
              <a:rPr lang="en-US" dirty="0">
                <a:hlinkClick r:id="rId4"/>
              </a:rPr>
              <a:t> Place Trailer</a:t>
            </a:r>
            <a:r>
              <a:rPr lang="en-US" dirty="0"/>
              <a:t/>
            </a:r>
            <a:br>
              <a:rPr lang="en-US" dirty="0"/>
            </a:br>
            <a:r>
              <a:rPr lang="en-US" sz="2400" dirty="0"/>
              <a:t>(click on link)</a:t>
            </a:r>
          </a:p>
          <a:p>
            <a:endParaRPr lang="en-US" dirty="0"/>
          </a:p>
        </p:txBody>
      </p:sp>
      <p:pic>
        <p:nvPicPr>
          <p:cNvPr id="4" name="k411BjqGKUU">
            <a:extLst>
              <a:ext uri="{FF2B5EF4-FFF2-40B4-BE49-F238E27FC236}">
                <a16:creationId xmlns="" xmlns:a16="http://schemas.microsoft.com/office/drawing/2014/main" id="{D5A8CDFF-5F7A-4FB1-96B8-0462899FAC5B}"/>
              </a:ext>
            </a:extLst>
          </p:cNvPr>
          <p:cNvPicPr>
            <a:picLocks noRot="1" noChangeAspect="1"/>
          </p:cNvPicPr>
          <p:nvPr>
            <a:videoFile r:link="rId1"/>
          </p:nvPr>
        </p:nvPicPr>
        <p:blipFill>
          <a:blip r:embed="rId5"/>
          <a:stretch>
            <a:fillRect/>
          </a:stretch>
        </p:blipFill>
        <p:spPr>
          <a:xfrm>
            <a:off x="3277834" y="2333429"/>
            <a:ext cx="5170312" cy="2908300"/>
          </a:xfrm>
          <a:prstGeom prst="rect">
            <a:avLst/>
          </a:prstGeom>
        </p:spPr>
      </p:pic>
      <p:sp>
        <p:nvSpPr>
          <p:cNvPr id="5" name="Rectangle 4">
            <a:extLst>
              <a:ext uri="{FF2B5EF4-FFF2-40B4-BE49-F238E27FC236}">
                <a16:creationId xmlns="" xmlns:a16="http://schemas.microsoft.com/office/drawing/2014/main" id="{B948A7B6-FDD5-4E99-8CF8-15F6C7AD2BF7}"/>
              </a:ext>
            </a:extLst>
          </p:cNvPr>
          <p:cNvSpPr/>
          <p:nvPr/>
        </p:nvSpPr>
        <p:spPr>
          <a:xfrm>
            <a:off x="3154609" y="5252914"/>
            <a:ext cx="2116477" cy="369332"/>
          </a:xfrm>
          <a:prstGeom prst="rect">
            <a:avLst/>
          </a:prstGeom>
        </p:spPr>
        <p:txBody>
          <a:bodyPr wrap="none">
            <a:spAutoFit/>
          </a:bodyPr>
          <a:lstStyle/>
          <a:p>
            <a:r>
              <a:rPr lang="en-US" dirty="0">
                <a:latin typeface="Open Sans"/>
              </a:rPr>
              <a:t>(image from video)</a:t>
            </a:r>
          </a:p>
        </p:txBody>
      </p:sp>
    </p:spTree>
    <p:extLst>
      <p:ext uri="{BB962C8B-B14F-4D97-AF65-F5344CB8AC3E}">
        <p14:creationId xmlns:p14="http://schemas.microsoft.com/office/powerpoint/2010/main" val="421700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DB937D40-71E9-43EB-92B0-6974A7023CB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0971" y="1016000"/>
            <a:ext cx="4745257" cy="4506215"/>
          </a:xfrm>
        </p:spPr>
      </p:pic>
    </p:spTree>
    <p:extLst>
      <p:ext uri="{BB962C8B-B14F-4D97-AF65-F5344CB8AC3E}">
        <p14:creationId xmlns:p14="http://schemas.microsoft.com/office/powerpoint/2010/main" val="149351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marL="502920" indent="-457200">
              <a:buFont typeface="+mj-lt"/>
              <a:buAutoNum type="arabicPeriod"/>
            </a:pPr>
            <a:r>
              <a:rPr lang="en-US" dirty="0"/>
              <a:t>What is a standardized recipe?</a:t>
            </a:r>
          </a:p>
          <a:p>
            <a:pPr marL="502920" indent="-457200">
              <a:buFont typeface="+mj-lt"/>
              <a:buAutoNum type="arabicPeriod"/>
            </a:pPr>
            <a:r>
              <a:rPr lang="en-US" dirty="0"/>
              <a:t>What are some benefits of standardized recipes?</a:t>
            </a:r>
          </a:p>
          <a:p>
            <a:pPr marL="502920" indent="-457200">
              <a:buFont typeface="+mj-lt"/>
              <a:buAutoNum type="arabicPeriod"/>
            </a:pPr>
            <a:r>
              <a:rPr lang="en-US" dirty="0"/>
              <a:t>List the components of a standardized recipe.</a:t>
            </a:r>
          </a:p>
          <a:p>
            <a:pPr marL="502920" indent="-457200">
              <a:buFont typeface="+mj-lt"/>
              <a:buAutoNum type="arabicPeriod"/>
            </a:pPr>
            <a:r>
              <a:rPr lang="en-US" dirty="0"/>
              <a:t>What is a conversion factor?</a:t>
            </a:r>
          </a:p>
          <a:p>
            <a:pPr marL="502920" indent="-457200">
              <a:buFont typeface="+mj-lt"/>
              <a:buAutoNum type="arabicPeriod"/>
            </a:pPr>
            <a:r>
              <a:rPr lang="en-US" dirty="0"/>
              <a:t>What are the formulas to decrease or increase recipes?</a:t>
            </a:r>
          </a:p>
          <a:p>
            <a:pPr marL="502920" indent="-457200">
              <a:buFont typeface="+mj-lt"/>
              <a:buAutoNum type="arabicPeriod"/>
            </a:pPr>
            <a:r>
              <a:rPr lang="en-US" dirty="0"/>
              <a:t>What is </a:t>
            </a:r>
            <a:r>
              <a:rPr lang="en-US" dirty="0" err="1"/>
              <a:t>mise</a:t>
            </a:r>
            <a:r>
              <a:rPr lang="en-US" dirty="0"/>
              <a:t> </a:t>
            </a:r>
            <a:r>
              <a:rPr lang="en-US" dirty="0" err="1"/>
              <a:t>en</a:t>
            </a:r>
            <a:r>
              <a:rPr lang="en-US" dirty="0"/>
              <a:t> place?</a:t>
            </a:r>
          </a:p>
          <a:p>
            <a:pPr marL="502920" indent="-457200">
              <a:buFont typeface="+mj-lt"/>
              <a:buAutoNum type="arabicPeriod"/>
            </a:pPr>
            <a:r>
              <a:rPr lang="en-US" dirty="0"/>
              <a:t>How can a chef use work simplification in cooking?</a:t>
            </a:r>
          </a:p>
          <a:p>
            <a:pPr marL="502920" indent="-457200">
              <a:buFont typeface="+mj-lt"/>
              <a:buAutoNum type="arabicPeriod"/>
            </a:pPr>
            <a:r>
              <a:rPr lang="en-US" dirty="0"/>
              <a:t>What is mental readiness?</a:t>
            </a:r>
          </a:p>
        </p:txBody>
      </p:sp>
    </p:spTree>
    <p:extLst>
      <p:ext uri="{BB962C8B-B14F-4D97-AF65-F5344CB8AC3E}">
        <p14:creationId xmlns:p14="http://schemas.microsoft.com/office/powerpoint/2010/main" val="76574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 xmlns:a16="http://schemas.microsoft.com/office/drawing/2014/main" id="{3FFE95E0-C7F5-4A9E-9BC0-52D1C07CA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700" y="1828550"/>
            <a:ext cx="3553678" cy="3918057"/>
          </a:xfrm>
          <a:prstGeom prst="rect">
            <a:avLst/>
          </a:prstGeom>
        </p:spPr>
      </p:pic>
    </p:spTree>
    <p:extLst>
      <p:ext uri="{BB962C8B-B14F-4D97-AF65-F5344CB8AC3E}">
        <p14:creationId xmlns:p14="http://schemas.microsoft.com/office/powerpoint/2010/main" val="17814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Shutterstock™ images. Photos obtained with subscription. (Slides 1, 3, 4, 6, 7, 9, 10, 11, 13, 15)</a:t>
            </a:r>
          </a:p>
          <a:p>
            <a:pPr lvl="1"/>
            <a:r>
              <a:rPr lang="en-US" sz="2000" dirty="0"/>
              <a:t>Textbooks:</a:t>
            </a:r>
          </a:p>
          <a:p>
            <a:pPr lvl="2"/>
            <a:r>
              <a:rPr lang="en-US" sz="2000" dirty="0"/>
              <a:t>Culinary essentials. (2010). Woodland Hills, CA: Glencoe/McGraw-Hill.</a:t>
            </a:r>
          </a:p>
          <a:p>
            <a:pPr lvl="2"/>
            <a:r>
              <a:rPr lang="en-US" sz="2000" dirty="0" err="1"/>
              <a:t>Draz</a:t>
            </a:r>
            <a:r>
              <a:rPr lang="en-US" sz="2000" dirty="0"/>
              <a:t>, J., &amp; </a:t>
            </a:r>
            <a:r>
              <a:rPr lang="en-US" sz="2000" dirty="0" err="1"/>
              <a:t>Koetke</a:t>
            </a:r>
            <a:r>
              <a:rPr lang="en-US" sz="2000" dirty="0"/>
              <a:t>, C. (2014). The culinary professional. Tinley Park, IL: </a:t>
            </a:r>
            <a:r>
              <a:rPr lang="en-US" sz="2000" dirty="0" err="1"/>
              <a:t>Goodheart</a:t>
            </a:r>
            <a:r>
              <a:rPr lang="en-US" sz="2000" dirty="0"/>
              <a:t>-Willcox Company.</a:t>
            </a:r>
          </a:p>
          <a:p>
            <a:pPr lvl="2"/>
            <a:r>
              <a:rPr lang="en-US" sz="2000" dirty="0"/>
              <a:t>Foundations of restaurant management &amp; culinary arts. (2011). Boston, MA: Prentice Hall.</a:t>
            </a:r>
          </a:p>
          <a:p>
            <a:pPr lvl="1"/>
            <a:r>
              <a:rPr lang="en-US" sz="2000" dirty="0"/>
              <a:t>Websites:</a:t>
            </a:r>
          </a:p>
          <a:p>
            <a:pPr lvl="2"/>
            <a:r>
              <a:rPr lang="en-US" sz="2000" dirty="0"/>
              <a:t>Institute of Child Nutrition</a:t>
            </a:r>
            <a:br>
              <a:rPr lang="en-US" sz="2000" dirty="0"/>
            </a:br>
            <a:r>
              <a:rPr lang="en-US" sz="2000" dirty="0"/>
              <a:t>Part of the School of Applied Science at The University of Mississippi, is the only federally funded national center dedicated to applied research, education and training, and technical assistance for child nutrition programs. It is funded by a grant administered through the United States Department of Agriculture (USDA), Food and Nutrition Service (FNS).</a:t>
            </a:r>
            <a:br>
              <a:rPr lang="en-US" sz="2000" dirty="0"/>
            </a:br>
            <a:r>
              <a:rPr lang="en-US" sz="2000" dirty="0"/>
              <a:t>http://www.nfsmi.org/</a:t>
            </a:r>
          </a:p>
        </p:txBody>
      </p:sp>
    </p:spTree>
    <p:extLst>
      <p:ext uri="{BB962C8B-B14F-4D97-AF65-F5344CB8AC3E}">
        <p14:creationId xmlns:p14="http://schemas.microsoft.com/office/powerpoint/2010/main" val="298932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What’s Cooking: USDA Mixing Bowl</a:t>
            </a:r>
            <a:br>
              <a:rPr lang="en-US" sz="2000" dirty="0"/>
            </a:br>
            <a:r>
              <a:rPr lang="en-US" sz="2000" dirty="0"/>
              <a:t>Food, Nutrition and Consumer Services works to harness the Nation's agricultural abundance to end hunger and improve health in the United States.</a:t>
            </a:r>
            <a:br>
              <a:rPr lang="en-US" sz="2000" dirty="0"/>
            </a:br>
            <a:r>
              <a:rPr lang="en-US" sz="2000" dirty="0"/>
              <a:t>http://www.whatscooking.fns.usda.gov/</a:t>
            </a:r>
          </a:p>
          <a:p>
            <a:pPr lvl="1"/>
            <a:r>
              <a:rPr lang="en-US" sz="2000" dirty="0"/>
              <a:t>YouTube™:</a:t>
            </a:r>
          </a:p>
          <a:p>
            <a:pPr lvl="2"/>
            <a:r>
              <a:rPr lang="en-US" sz="2000" dirty="0" err="1"/>
              <a:t>Mise</a:t>
            </a:r>
            <a:r>
              <a:rPr lang="en-US" sz="2000" dirty="0"/>
              <a:t> </a:t>
            </a:r>
            <a:r>
              <a:rPr lang="en-US" sz="2000" dirty="0" err="1"/>
              <a:t>En</a:t>
            </a:r>
            <a:r>
              <a:rPr lang="en-US" sz="2000" dirty="0"/>
              <a:t> Place Trailer</a:t>
            </a:r>
            <a:br>
              <a:rPr lang="en-US" sz="2000" dirty="0"/>
            </a:br>
            <a:r>
              <a:rPr lang="en-US" sz="2000" dirty="0"/>
              <a:t>The title of the documentary comes from the French culinary term </a:t>
            </a:r>
            <a:r>
              <a:rPr lang="en-US" sz="2000" dirty="0" err="1"/>
              <a:t>Mise</a:t>
            </a:r>
            <a:r>
              <a:rPr lang="en-US" sz="2000" dirty="0"/>
              <a:t> </a:t>
            </a:r>
            <a:r>
              <a:rPr lang="en-US" sz="2000" dirty="0" err="1"/>
              <a:t>En</a:t>
            </a:r>
            <a:r>
              <a:rPr lang="en-US" sz="2000" dirty="0"/>
              <a:t> Place, the expression for everything in place the rigorous preparation of ingredients and equipment that leads to success in the kitchen. The documentary will follow Team Delhi as they learn that </a:t>
            </a:r>
            <a:r>
              <a:rPr lang="en-US" sz="2000" dirty="0" err="1"/>
              <a:t>Mise</a:t>
            </a:r>
            <a:r>
              <a:rPr lang="en-US" sz="2000" dirty="0"/>
              <a:t> </a:t>
            </a:r>
            <a:r>
              <a:rPr lang="en-US" sz="2000" dirty="0" err="1"/>
              <a:t>En</a:t>
            </a:r>
            <a:r>
              <a:rPr lang="en-US" sz="2000" dirty="0"/>
              <a:t> Place applies not only in the kitchen, but in life. https://youtu.be/k411BjqGKUU</a:t>
            </a:r>
          </a:p>
        </p:txBody>
      </p:sp>
    </p:spTree>
    <p:extLst>
      <p:ext uri="{BB962C8B-B14F-4D97-AF65-F5344CB8AC3E}">
        <p14:creationId xmlns:p14="http://schemas.microsoft.com/office/powerpoint/2010/main" val="360536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Standardized Recipes</a:t>
            </a:r>
            <a:endParaRPr lang="en-CA" dirty="0"/>
          </a:p>
        </p:txBody>
      </p:sp>
      <p:sp>
        <p:nvSpPr>
          <p:cNvPr id="3" name="Content Placeholder 2"/>
          <p:cNvSpPr>
            <a:spLocks noGrp="1"/>
          </p:cNvSpPr>
          <p:nvPr>
            <p:ph sz="half" idx="1"/>
          </p:nvPr>
        </p:nvSpPr>
        <p:spPr/>
        <p:txBody>
          <a:bodyPr/>
          <a:lstStyle/>
          <a:p>
            <a:endParaRPr lang="en-CA" sz="6000" dirty="0" smtClean="0"/>
          </a:p>
          <a:p>
            <a:endParaRPr lang="en-CA" sz="6000"/>
          </a:p>
          <a:p>
            <a:r>
              <a:rPr lang="en-CA" sz="6000" smtClean="0"/>
              <a:t>Standardized </a:t>
            </a:r>
            <a:r>
              <a:rPr lang="en-CA" sz="6000" dirty="0"/>
              <a:t>Recipes</a:t>
            </a:r>
          </a:p>
        </p:txBody>
      </p:sp>
    </p:spTree>
    <p:extLst>
      <p:ext uri="{BB962C8B-B14F-4D97-AF65-F5344CB8AC3E}">
        <p14:creationId xmlns:p14="http://schemas.microsoft.com/office/powerpoint/2010/main" val="262337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Standardized Recipes</a:t>
            </a:r>
            <a:endParaRPr lang="en-CA" dirty="0"/>
          </a:p>
        </p:txBody>
      </p:sp>
      <p:sp>
        <p:nvSpPr>
          <p:cNvPr id="3" name="Content Placeholder 2"/>
          <p:cNvSpPr>
            <a:spLocks noGrp="1"/>
          </p:cNvSpPr>
          <p:nvPr>
            <p:ph sz="half" idx="1"/>
          </p:nvPr>
        </p:nvSpPr>
        <p:spPr/>
        <p:txBody>
          <a:bodyPr/>
          <a:lstStyle/>
          <a:p>
            <a:endParaRPr lang="en-CA" u="sng" dirty="0"/>
          </a:p>
          <a:p>
            <a:r>
              <a:rPr lang="en-US" sz="3600" u="sng" dirty="0"/>
              <a:t>A standardized recipe describes the exact measurable </a:t>
            </a:r>
            <a:br>
              <a:rPr lang="en-US" sz="3600" u="sng" dirty="0"/>
            </a:br>
            <a:r>
              <a:rPr lang="en-US" sz="3600" u="sng" dirty="0"/>
              <a:t>amount of ingredients and the method of preparation needed to consistently produce a high-quality product. </a:t>
            </a:r>
            <a:br>
              <a:rPr lang="en-US" sz="3600" u="sng" dirty="0"/>
            </a:br>
            <a:r>
              <a:rPr lang="en-US" sz="3600" u="sng" dirty="0"/>
              <a:t>The exact procedures are written down, and the type of </a:t>
            </a:r>
            <a:r>
              <a:rPr lang="en-US" sz="3600" u="sng" dirty="0" smtClean="0"/>
              <a:t>equipment </a:t>
            </a:r>
            <a:r>
              <a:rPr lang="en-US" sz="3600" u="sng" dirty="0"/>
              <a:t>and the quantity and quality of ingredients </a:t>
            </a:r>
            <a:r>
              <a:rPr lang="en-US" sz="3600" u="sng" dirty="0" smtClean="0"/>
              <a:t>are </a:t>
            </a:r>
            <a:r>
              <a:rPr lang="en-US" sz="3600" u="sng" dirty="0"/>
              <a:t>listed. </a:t>
            </a:r>
          </a:p>
          <a:p>
            <a:r>
              <a:rPr lang="en-US" dirty="0"/>
              <a:t>Measurements are listed in weight and volume. </a:t>
            </a:r>
          </a:p>
          <a:p>
            <a:endParaRPr lang="en-CA" dirty="0"/>
          </a:p>
        </p:txBody>
      </p:sp>
    </p:spTree>
    <p:extLst>
      <p:ext uri="{BB962C8B-B14F-4D97-AF65-F5344CB8AC3E}">
        <p14:creationId xmlns:p14="http://schemas.microsoft.com/office/powerpoint/2010/main" val="299025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Standardized Recipes</a:t>
            </a:r>
          </a:p>
        </p:txBody>
      </p:sp>
      <p:pic>
        <p:nvPicPr>
          <p:cNvPr id="4" name="Picture 3">
            <a:extLst>
              <a:ext uri="{FF2B5EF4-FFF2-40B4-BE49-F238E27FC236}">
                <a16:creationId xmlns="" xmlns:a16="http://schemas.microsoft.com/office/drawing/2014/main" id="{1C0E0479-9AAE-49A7-9F47-E16FEA839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602" y="1625600"/>
            <a:ext cx="6180898" cy="4370056"/>
          </a:xfrm>
          <a:prstGeom prst="rect">
            <a:avLst/>
          </a:prstGeom>
        </p:spPr>
      </p:pic>
    </p:spTree>
    <p:extLst>
      <p:ext uri="{BB962C8B-B14F-4D97-AF65-F5344CB8AC3E}">
        <p14:creationId xmlns:p14="http://schemas.microsoft.com/office/powerpoint/2010/main" val="239361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F0E7A64-A6D4-4830-AFE6-28320AA37F4E}"/>
              </a:ext>
            </a:extLst>
          </p:cNvPr>
          <p:cNvSpPr>
            <a:spLocks noGrp="1"/>
          </p:cNvSpPr>
          <p:nvPr>
            <p:ph type="title"/>
          </p:nvPr>
        </p:nvSpPr>
        <p:spPr/>
        <p:txBody>
          <a:bodyPr/>
          <a:lstStyle/>
          <a:p>
            <a:r>
              <a:rPr lang="en-US" dirty="0"/>
              <a:t>Comparison </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Recipes:</a:t>
            </a:r>
          </a:p>
          <a:p>
            <a:pPr lvl="2"/>
            <a:r>
              <a:rPr lang="en-US" dirty="0"/>
              <a:t>Can follow any written format</a:t>
            </a:r>
          </a:p>
          <a:p>
            <a:pPr lvl="2"/>
            <a:r>
              <a:rPr lang="en-US" dirty="0"/>
              <a:t>Ingredients listed in order of use</a:t>
            </a:r>
          </a:p>
          <a:p>
            <a:pPr lvl="2"/>
            <a:r>
              <a:rPr lang="en-US" dirty="0"/>
              <a:t>Measurements are listed by cups and measuring spoons</a:t>
            </a:r>
          </a:p>
          <a:p>
            <a:pPr lvl="2"/>
            <a:r>
              <a:rPr lang="en-US" dirty="0"/>
              <a:t>Preparation instructions included</a:t>
            </a:r>
          </a:p>
          <a:p>
            <a:pPr lvl="2"/>
            <a:r>
              <a:rPr lang="en-US" dirty="0"/>
              <a:t>Small yields – usually 4 to 6</a:t>
            </a:r>
          </a:p>
          <a:p>
            <a:pPr lvl="1"/>
            <a:endParaRPr lang="en-US" dirty="0"/>
          </a:p>
        </p:txBody>
      </p:sp>
      <p:sp>
        <p:nvSpPr>
          <p:cNvPr id="5" name="Content Placeholder 4">
            <a:extLst>
              <a:ext uri="{FF2B5EF4-FFF2-40B4-BE49-F238E27FC236}">
                <a16:creationId xmlns="" xmlns:a16="http://schemas.microsoft.com/office/drawing/2014/main" id="{99D4B2DD-BFC6-4616-B67A-A07BF83C6BAF}"/>
              </a:ext>
            </a:extLst>
          </p:cNvPr>
          <p:cNvSpPr>
            <a:spLocks noGrp="1"/>
          </p:cNvSpPr>
          <p:nvPr>
            <p:ph sz="half" idx="10"/>
          </p:nvPr>
        </p:nvSpPr>
        <p:spPr/>
        <p:txBody>
          <a:bodyPr/>
          <a:lstStyle/>
          <a:p>
            <a:pPr lvl="1"/>
            <a:r>
              <a:rPr lang="en-US" dirty="0"/>
              <a:t>Standardized Recipes:</a:t>
            </a:r>
          </a:p>
          <a:p>
            <a:pPr lvl="2"/>
            <a:r>
              <a:rPr lang="en-US" dirty="0"/>
              <a:t>Format is clear for the foodservice establishment </a:t>
            </a:r>
          </a:p>
          <a:p>
            <a:pPr lvl="2"/>
            <a:r>
              <a:rPr lang="en-US" dirty="0"/>
              <a:t>Ingredients listed in order of use</a:t>
            </a:r>
          </a:p>
          <a:p>
            <a:pPr lvl="2"/>
            <a:r>
              <a:rPr lang="en-US" dirty="0"/>
              <a:t>Measurements are listed by weight and volume</a:t>
            </a:r>
          </a:p>
          <a:p>
            <a:pPr lvl="2"/>
            <a:r>
              <a:rPr lang="en-US" dirty="0"/>
              <a:t>Preparation instructions may not be included</a:t>
            </a:r>
          </a:p>
          <a:p>
            <a:pPr lvl="2"/>
            <a:r>
              <a:rPr lang="en-US" dirty="0"/>
              <a:t>Large quantity yields – 24 to 100+</a:t>
            </a:r>
          </a:p>
        </p:txBody>
      </p:sp>
    </p:spTree>
    <p:extLst>
      <p:ext uri="{BB962C8B-B14F-4D97-AF65-F5344CB8AC3E}">
        <p14:creationId xmlns:p14="http://schemas.microsoft.com/office/powerpoint/2010/main" val="273932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Benefits of Standardized Recipes</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40664" y="1420420"/>
            <a:ext cx="5355336" cy="4734318"/>
          </a:xfrm>
        </p:spPr>
        <p:txBody>
          <a:bodyPr/>
          <a:lstStyle/>
          <a:p>
            <a:pPr lvl="1"/>
            <a:r>
              <a:rPr lang="en-US" dirty="0"/>
              <a:t>Control of portion size and cost</a:t>
            </a:r>
          </a:p>
          <a:p>
            <a:pPr lvl="1"/>
            <a:r>
              <a:rPr lang="en-US" dirty="0"/>
              <a:t>Consistency in quality and quantity</a:t>
            </a:r>
          </a:p>
          <a:p>
            <a:pPr lvl="1"/>
            <a:r>
              <a:rPr lang="en-US" dirty="0"/>
              <a:t>Elimination of errors in food orders</a:t>
            </a:r>
          </a:p>
          <a:p>
            <a:pPr lvl="1"/>
            <a:r>
              <a:rPr lang="en-US" dirty="0"/>
              <a:t>Elimination of waste in not overproducing food</a:t>
            </a:r>
          </a:p>
          <a:p>
            <a:pPr lvl="1"/>
            <a:r>
              <a:rPr lang="en-US" dirty="0"/>
              <a:t>Increased efficiency</a:t>
            </a:r>
          </a:p>
          <a:p>
            <a:pPr lvl="1"/>
            <a:r>
              <a:rPr lang="en-US" dirty="0"/>
              <a:t>Meeting customer’s expectations</a:t>
            </a:r>
          </a:p>
        </p:txBody>
      </p:sp>
      <p:pic>
        <p:nvPicPr>
          <p:cNvPr id="4" name="Content Placeholder 4">
            <a:extLst>
              <a:ext uri="{FF2B5EF4-FFF2-40B4-BE49-F238E27FC236}">
                <a16:creationId xmlns="" xmlns:a16="http://schemas.microsoft.com/office/drawing/2014/main" id="{52E43BCF-CBD8-4247-892D-D28B4DC29E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177881"/>
            <a:ext cx="4090928" cy="3511718"/>
          </a:xfrm>
          <a:prstGeom prst="rect">
            <a:avLst/>
          </a:prstGeom>
        </p:spPr>
      </p:pic>
    </p:spTree>
    <p:extLst>
      <p:ext uri="{BB962C8B-B14F-4D97-AF65-F5344CB8AC3E}">
        <p14:creationId xmlns:p14="http://schemas.microsoft.com/office/powerpoint/2010/main" val="77028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a Standardized Recipe</a:t>
            </a:r>
            <a:endParaRPr lang="en-CA" dirty="0"/>
          </a:p>
        </p:txBody>
      </p:sp>
      <p:sp>
        <p:nvSpPr>
          <p:cNvPr id="3" name="Content Placeholder 2"/>
          <p:cNvSpPr>
            <a:spLocks noGrp="1"/>
          </p:cNvSpPr>
          <p:nvPr>
            <p:ph sz="half" idx="1"/>
          </p:nvPr>
        </p:nvSpPr>
        <p:spPr/>
        <p:txBody>
          <a:bodyPr/>
          <a:lstStyle/>
          <a:p>
            <a:pPr marL="228600" indent="-228600">
              <a:buFontTx/>
              <a:buAutoNum type="arabicPeriod"/>
            </a:pPr>
            <a:r>
              <a:rPr lang="en-US" dirty="0" smtClean="0"/>
              <a:t>Recipe name - the name on the recipe and on the menu should reflect the same product</a:t>
            </a:r>
          </a:p>
          <a:p>
            <a:pPr marL="228600" indent="-228600">
              <a:buFontTx/>
              <a:buAutoNum type="arabicPeriod"/>
            </a:pPr>
            <a:r>
              <a:rPr lang="en-US" dirty="0" smtClean="0"/>
              <a:t>Yield - the number of servings or portions the recipe produces</a:t>
            </a:r>
          </a:p>
          <a:p>
            <a:pPr marL="228600" indent="-228600">
              <a:buFontTx/>
              <a:buAutoNum type="arabicPeriod"/>
            </a:pPr>
            <a:r>
              <a:rPr lang="en-US" dirty="0" smtClean="0"/>
              <a:t>Portion size – the amount or size of an individual serving</a:t>
            </a:r>
          </a:p>
          <a:p>
            <a:pPr marL="228600" indent="-228600">
              <a:buFontTx/>
              <a:buAutoNum type="arabicPeriod"/>
            </a:pPr>
            <a:r>
              <a:rPr lang="en-US" dirty="0" smtClean="0"/>
              <a:t>Ingredient quantity – the measured portion of each ingredient</a:t>
            </a:r>
          </a:p>
          <a:p>
            <a:pPr marL="228600" indent="-228600">
              <a:buFontTx/>
              <a:buAutoNum type="arabicPeriod"/>
            </a:pPr>
            <a:r>
              <a:rPr lang="en-US" dirty="0" smtClean="0"/>
              <a:t>Preparation procedures – the step by step directions to produce recipe</a:t>
            </a:r>
          </a:p>
          <a:p>
            <a:pPr marL="228600" indent="-228600">
              <a:buFontTx/>
              <a:buAutoNum type="arabicPeriod"/>
            </a:pPr>
            <a:r>
              <a:rPr lang="en-US" dirty="0" smtClean="0"/>
              <a:t>Cooking temperatures – used for range tops and ovens where preheating may be required</a:t>
            </a:r>
          </a:p>
          <a:p>
            <a:pPr marL="228600" indent="-228600">
              <a:buFontTx/>
              <a:buAutoNum type="arabicPeriod"/>
            </a:pPr>
            <a:r>
              <a:rPr lang="en-US" dirty="0" smtClean="0"/>
              <a:t>Cooking time – important to cook the food the recommended time</a:t>
            </a:r>
          </a:p>
          <a:p>
            <a:pPr marL="228600" indent="-228600">
              <a:buFontTx/>
              <a:buAutoNum type="arabicPeriod"/>
            </a:pPr>
            <a:endParaRPr lang="en-US" dirty="0"/>
          </a:p>
          <a:p>
            <a:endParaRPr lang="en-CA" dirty="0"/>
          </a:p>
        </p:txBody>
      </p:sp>
    </p:spTree>
    <p:extLst>
      <p:ext uri="{BB962C8B-B14F-4D97-AF65-F5344CB8AC3E}">
        <p14:creationId xmlns:p14="http://schemas.microsoft.com/office/powerpoint/2010/main" val="103135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half" idx="1"/>
          </p:nvPr>
        </p:nvSpPr>
        <p:spPr/>
        <p:txBody>
          <a:bodyPr/>
          <a:lstStyle/>
          <a:p>
            <a:r>
              <a:rPr lang="en-US" dirty="0"/>
              <a:t>Other items that may be included:</a:t>
            </a:r>
          </a:p>
          <a:p>
            <a:pPr marL="171450" indent="-171450">
              <a:buFont typeface="Arial" panose="020B0604020202020204" pitchFamily="34" charset="0"/>
              <a:buChar char="•"/>
            </a:pPr>
            <a:r>
              <a:rPr lang="en-US" dirty="0"/>
              <a:t>chef notes</a:t>
            </a:r>
          </a:p>
          <a:p>
            <a:pPr marL="171450" indent="-171450">
              <a:buFont typeface="Arial" panose="020B0604020202020204" pitchFamily="34" charset="0"/>
              <a:buChar char="•"/>
            </a:pPr>
            <a:r>
              <a:rPr lang="en-US" dirty="0"/>
              <a:t>equipment and utensils</a:t>
            </a:r>
          </a:p>
          <a:p>
            <a:pPr marL="171450" indent="-171450">
              <a:buFont typeface="Arial" panose="020B0604020202020204" pitchFamily="34" charset="0"/>
              <a:buChar char="•"/>
            </a:pPr>
            <a:r>
              <a:rPr lang="en-US" dirty="0"/>
              <a:t>plating instructions</a:t>
            </a:r>
          </a:p>
          <a:p>
            <a:endParaRPr lang="en-CA" dirty="0"/>
          </a:p>
        </p:txBody>
      </p:sp>
    </p:spTree>
    <p:extLst>
      <p:ext uri="{BB962C8B-B14F-4D97-AF65-F5344CB8AC3E}">
        <p14:creationId xmlns:p14="http://schemas.microsoft.com/office/powerpoint/2010/main" val="209590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Science of Baking</a:t>
            </a:r>
          </a:p>
        </p:txBody>
      </p:sp>
      <p:graphicFrame>
        <p:nvGraphicFramePr>
          <p:cNvPr id="4" name="Diagram 3">
            <a:extLst>
              <a:ext uri="{FF2B5EF4-FFF2-40B4-BE49-F238E27FC236}">
                <a16:creationId xmlns="" xmlns:a16="http://schemas.microsoft.com/office/drawing/2014/main" id="{D82065A7-85F4-4FA5-828E-6238312E8485}"/>
              </a:ext>
            </a:extLst>
          </p:cNvPr>
          <p:cNvGraphicFramePr/>
          <p:nvPr>
            <p:extLst>
              <p:ext uri="{D42A27DB-BD31-4B8C-83A1-F6EECF244321}">
                <p14:modId xmlns:p14="http://schemas.microsoft.com/office/powerpoint/2010/main" val="440326929"/>
              </p:ext>
            </p:extLst>
          </p:nvPr>
        </p:nvGraphicFramePr>
        <p:xfrm>
          <a:off x="1213629" y="1676400"/>
          <a:ext cx="9614461" cy="448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22348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56ea17bb-c96d-4826-b465-01eec0dd23dd"/>
    <ds:schemaRef ds:uri="http://schemas.openxmlformats.org/package/2006/metadata/core-properties"/>
    <ds:schemaRef ds:uri="05d88611-e516-4d1a-b12e-39107e78b3d0"/>
    <ds:schemaRef ds:uri="http://www.w3.org/XML/1998/namespace"/>
    <ds:schemaRef ds:uri="http://purl.org/dc/dcmityp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90</TotalTime>
  <Words>841</Words>
  <Application>Microsoft Office PowerPoint</Application>
  <PresentationFormat>Widescreen</PresentationFormat>
  <Paragraphs>139</Paragraphs>
  <Slides>19</Slides>
  <Notes>15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Recipes</vt:lpstr>
      <vt:lpstr>Standardized Recipes</vt:lpstr>
      <vt:lpstr>Standardized Recipes</vt:lpstr>
      <vt:lpstr>Standardized Recipes</vt:lpstr>
      <vt:lpstr>Comparison </vt:lpstr>
      <vt:lpstr>Benefits of Standardized Recipes</vt:lpstr>
      <vt:lpstr>Components of a Standardized Recipe</vt:lpstr>
      <vt:lpstr>PowerPoint Presentation</vt:lpstr>
      <vt:lpstr>Science of Baking</vt:lpstr>
      <vt:lpstr>Standardized Recipes for Baking</vt:lpstr>
      <vt:lpstr>Conversion Factor </vt:lpstr>
      <vt:lpstr>Mise en Place</vt:lpstr>
      <vt:lpstr>PowerPoint Presentation</vt:lpstr>
      <vt:lpstr>PowerPoint Presentation</vt:lpstr>
      <vt:lpstr>PowerPoint Presentation</vt:lpstr>
      <vt:lpstr>Let’s Review!</vt:lpstr>
      <vt:lpstr>Questions?</vt:lpstr>
      <vt:lpstr>References and Resources</vt:lpstr>
      <vt:lpstr>References and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McCormack, Tracey Lee (ASD-N)</cp:lastModifiedBy>
  <cp:revision>9</cp:revision>
  <cp:lastPrinted>2017-07-07T16:17:37Z</cp:lastPrinted>
  <dcterms:created xsi:type="dcterms:W3CDTF">2017-07-11T23:58:30Z</dcterms:created>
  <dcterms:modified xsi:type="dcterms:W3CDTF">2019-05-17T13:41:38Z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