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6"/>
  </p:notesMasterIdLst>
  <p:sldIdLst>
    <p:sldId id="256" r:id="rId2"/>
    <p:sldId id="284" r:id="rId3"/>
    <p:sldId id="285" r:id="rId4"/>
    <p:sldId id="298" r:id="rId5"/>
    <p:sldId id="307" r:id="rId6"/>
    <p:sldId id="286" r:id="rId7"/>
    <p:sldId id="287" r:id="rId8"/>
    <p:sldId id="258" r:id="rId9"/>
    <p:sldId id="259" r:id="rId10"/>
    <p:sldId id="260" r:id="rId11"/>
    <p:sldId id="299" r:id="rId12"/>
    <p:sldId id="261" r:id="rId13"/>
    <p:sldId id="264" r:id="rId14"/>
    <p:sldId id="263"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82" r:id="rId30"/>
    <p:sldId id="306" r:id="rId31"/>
    <p:sldId id="303" r:id="rId32"/>
    <p:sldId id="305" r:id="rId33"/>
    <p:sldId id="304" r:id="rId34"/>
    <p:sldId id="300" r:id="rId35"/>
    <p:sldId id="290" r:id="rId36"/>
    <p:sldId id="291" r:id="rId37"/>
    <p:sldId id="301" r:id="rId38"/>
    <p:sldId id="292" r:id="rId39"/>
    <p:sldId id="293" r:id="rId40"/>
    <p:sldId id="302" r:id="rId41"/>
    <p:sldId id="294" r:id="rId42"/>
    <p:sldId id="295" r:id="rId43"/>
    <p:sldId id="296" r:id="rId44"/>
    <p:sldId id="29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70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615E5-70D0-4280-A314-4496A899AB95}" type="datetimeFigureOut">
              <a:rPr lang="en-US" smtClean="0"/>
              <a:t>3/18/2019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C2E221-C069-4A3F-B96B-14AF6683F374}" type="slidenum">
              <a:rPr lang="en-US" smtClean="0"/>
              <a:t>‹#›</a:t>
            </a:fld>
            <a:endParaRPr lang="en-US" dirty="0"/>
          </a:p>
        </p:txBody>
      </p:sp>
    </p:spTree>
    <p:extLst>
      <p:ext uri="{BB962C8B-B14F-4D97-AF65-F5344CB8AC3E}">
        <p14:creationId xmlns:p14="http://schemas.microsoft.com/office/powerpoint/2010/main" val="32328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D93764-18EE-4F1E-91F0-48B5DFA2F208}" type="slidenum">
              <a:rPr lang="en-US"/>
              <a:pPr/>
              <a:t>13</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DECE4-0F07-4915-AA07-CE62D10CB2AC}" type="slidenum">
              <a:rPr lang="en-US"/>
              <a:pPr/>
              <a:t>22</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506A8-C98F-4799-B1E7-0A77DA5F8406}" type="slidenum">
              <a:rPr lang="en-US"/>
              <a:pPr/>
              <a:t>23</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DA1CC-5B6B-4633-8556-9A902D26A014}" type="slidenum">
              <a:rPr lang="en-US"/>
              <a:pPr/>
              <a:t>24</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5E958-488C-4DB6-8239-7BE283745B63}" type="slidenum">
              <a:rPr lang="en-US"/>
              <a:pPr/>
              <a:t>25</a:t>
            </a:fld>
            <a:endParaRPr lang="en-US"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3127A-D54D-4AF9-9522-A533C78C23A4}" type="slidenum">
              <a:rPr lang="en-US"/>
              <a:pPr/>
              <a:t>26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5B821-0091-4D24-86DD-27AAEA822485}" type="slidenum">
              <a:rPr lang="en-US"/>
              <a:pPr/>
              <a:t>27</a:t>
            </a:fld>
            <a:endParaRPr 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D6ECE-EB25-480C-BD74-5078B3108383}" type="slidenum">
              <a:rPr lang="en-US"/>
              <a:pPr/>
              <a:t>14</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5E784E-9EF0-4D65-86D3-C0014C277525}" type="slidenum">
              <a:rPr lang="en-US"/>
              <a:pPr/>
              <a:t>15</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96AF2-13AF-4375-87BF-2C27CA2CF776}" type="slidenum">
              <a:rPr lang="en-US"/>
              <a:pPr/>
              <a:t>16</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9A965-FBF5-4D28-87CC-0F92D61F1763}" type="slidenum">
              <a:rPr lang="en-US"/>
              <a:pPr/>
              <a:t>17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4BA3F-5CEE-40E9-917F-1939FB13735C}" type="slidenum">
              <a:rPr lang="en-US"/>
              <a:pPr/>
              <a:t>18</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FC4FB7-9815-4034-A04A-2BCADF26AD3F}" type="slidenum">
              <a:rPr lang="en-US"/>
              <a:pPr/>
              <a:t>19</a:t>
            </a:fld>
            <a:endParaRPr lang="en-US"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E3A7A-1F8B-457B-A2BE-02FB3DE7363D}" type="slidenum">
              <a:rPr lang="en-US"/>
              <a:pPr/>
              <a:t>20</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7EA40-D33C-4F6B-8626-CB4B3396A8A6}" type="slidenum">
              <a:rPr lang="en-US"/>
              <a:pPr/>
              <a:t>21</a:t>
            </a:fld>
            <a:endParaRPr 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E231858A-BE28-45A1-B078-01844808DCAD}" type="datetimeFigureOut">
              <a:rPr lang="en-US" smtClean="0"/>
              <a:t>3/18/2019</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2207137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231858A-BE28-45A1-B078-01844808DCAD}"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286850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231858A-BE28-45A1-B078-01844808DCAD}"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294202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231858A-BE28-45A1-B078-01844808DCAD}"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2651155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31858A-BE28-45A1-B078-01844808DCAD}"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3439168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231858A-BE28-45A1-B078-01844808DCAD}" type="datetimeFigureOut">
              <a:rPr lang="en-US" smtClean="0"/>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1443783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231858A-BE28-45A1-B078-01844808DCAD}" type="datetimeFigureOut">
              <a:rPr lang="en-US" smtClean="0"/>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1485932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E231858A-BE28-45A1-B078-01844808DCAD}" type="datetimeFigureOut">
              <a:rPr lang="en-US" smtClean="0"/>
              <a:t>3/18/2019</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1326273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31858A-BE28-45A1-B078-01844808DCAD}" type="datetimeFigureOut">
              <a:rPr lang="en-US" smtClean="0"/>
              <a:t>3/18/2019</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398246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31858A-BE28-45A1-B078-01844808DCAD}"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1911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31858A-BE28-45A1-B078-01844808DCAD}"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106142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31858A-BE28-45A1-B078-01844808DCAD}"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22450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31858A-BE28-45A1-B078-01844808DCAD}" type="datetimeFigureOut">
              <a:rPr lang="en-US" smtClean="0"/>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290433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31858A-BE28-45A1-B078-01844808DCAD}" type="datetimeFigureOut">
              <a:rPr lang="en-US" smtClean="0"/>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413213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E231858A-BE28-45A1-B078-01844808DCAD}" type="datetimeFigureOut">
              <a:rPr lang="en-US" smtClean="0"/>
              <a:t>3/18/2019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58830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231858A-BE28-45A1-B078-01844808DCAD}"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279025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231858A-BE28-45A1-B078-01844808DCAD}"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2423559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E231858A-BE28-45A1-B078-01844808DCAD}" type="datetimeFigureOut">
              <a:rPr lang="en-US" smtClean="0"/>
              <a:t>3/18/2019</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1FA20AFB-CF3F-4AE6-A8AE-2560A15D4DCC}" type="slidenum">
              <a:rPr lang="en-US" smtClean="0"/>
              <a:t>‹#›</a:t>
            </a:fld>
            <a:endParaRPr lang="en-US" dirty="0"/>
          </a:p>
        </p:txBody>
      </p:sp>
    </p:spTree>
    <p:extLst>
      <p:ext uri="{BB962C8B-B14F-4D97-AF65-F5344CB8AC3E}">
        <p14:creationId xmlns:p14="http://schemas.microsoft.com/office/powerpoint/2010/main" val="31468946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rHHMaiNyzt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intel.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ntel.com/blog/technology-market-news/watch-how-companies-can-effectively-use-artificial-intelligence" TargetMode="External"/><Relationship Id="rId2" Type="http://schemas.openxmlformats.org/officeDocument/2006/relationships/hyperlink" Target="https://www.mintel.com/blog/beauty-market-news/5-beauty-products-that-truly-embody-mintel-trend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E9xdIThIS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em.cbc.ca/share/episode/38e815a-009a92d24f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Business Plan</a:t>
            </a:r>
            <a:endParaRPr lang="en-US" dirty="0"/>
          </a:p>
        </p:txBody>
      </p:sp>
      <p:sp>
        <p:nvSpPr>
          <p:cNvPr id="3" name="Subtitle 2"/>
          <p:cNvSpPr>
            <a:spLocks noGrp="1"/>
          </p:cNvSpPr>
          <p:nvPr>
            <p:ph type="subTitle" idx="1"/>
          </p:nvPr>
        </p:nvSpPr>
        <p:spPr>
          <a:xfrm>
            <a:off x="866440" y="4777380"/>
            <a:ext cx="6296360" cy="861420"/>
          </a:xfrm>
        </p:spPr>
        <p:txBody>
          <a:bodyPr>
            <a:normAutofit/>
          </a:bodyPr>
          <a:lstStyle/>
          <a:p>
            <a:r>
              <a:rPr lang="en-US" dirty="0" smtClean="0"/>
              <a:t>‘A binder that has </a:t>
            </a:r>
            <a:r>
              <a:rPr lang="en-US" u="sng" dirty="0" smtClean="0"/>
              <a:t>all</a:t>
            </a:r>
            <a:r>
              <a:rPr lang="en-US" dirty="0" smtClean="0"/>
              <a:t> the details to your venture’</a:t>
            </a:r>
            <a:endParaRPr lang="en-US" u="sng" dirty="0" smtClean="0"/>
          </a:p>
        </p:txBody>
      </p:sp>
    </p:spTree>
    <p:extLst>
      <p:ext uri="{BB962C8B-B14F-4D97-AF65-F5344CB8AC3E}">
        <p14:creationId xmlns:p14="http://schemas.microsoft.com/office/powerpoint/2010/main" val="3046909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and Brand</a:t>
            </a:r>
            <a:endParaRPr lang="en-US" dirty="0"/>
          </a:p>
        </p:txBody>
      </p:sp>
      <p:sp>
        <p:nvSpPr>
          <p:cNvPr id="3" name="Content Placeholder 2"/>
          <p:cNvSpPr>
            <a:spLocks noGrp="1"/>
          </p:cNvSpPr>
          <p:nvPr>
            <p:ph idx="1"/>
          </p:nvPr>
        </p:nvSpPr>
        <p:spPr>
          <a:xfrm>
            <a:off x="152400" y="2743200"/>
            <a:ext cx="8653272" cy="3810000"/>
          </a:xfrm>
        </p:spPr>
        <p:txBody>
          <a:bodyPr/>
          <a:lstStyle/>
          <a:p>
            <a:pPr marL="0" indent="0">
              <a:buNone/>
            </a:pPr>
            <a:endParaRPr lang="en-US" dirty="0" smtClean="0">
              <a:hlinkClick r:id="rId2"/>
            </a:endParaRPr>
          </a:p>
          <a:p>
            <a:pPr marL="0" indent="0">
              <a:buNone/>
            </a:pPr>
            <a:endParaRPr lang="en-US" dirty="0" smtClean="0">
              <a:hlinkClick r:id="rId2"/>
            </a:endParaRPr>
          </a:p>
          <a:p>
            <a:pPr marL="0" indent="0">
              <a:buNone/>
            </a:pPr>
            <a:endParaRPr lang="en-US" dirty="0" smtClean="0"/>
          </a:p>
          <a:p>
            <a:pPr marL="0" indent="0">
              <a:buNone/>
            </a:pPr>
            <a:r>
              <a:rPr lang="en-US" dirty="0"/>
              <a:t>Note the </a:t>
            </a:r>
            <a:r>
              <a:rPr lang="en-US" b="1" dirty="0"/>
              <a:t>company</a:t>
            </a:r>
            <a:r>
              <a:rPr lang="en-US" dirty="0"/>
              <a:t> and the </a:t>
            </a:r>
            <a:r>
              <a:rPr lang="en-US" b="1" dirty="0" smtClean="0"/>
              <a:t>brand…</a:t>
            </a:r>
            <a:endParaRPr lang="en-US" b="1" dirty="0"/>
          </a:p>
          <a:p>
            <a:r>
              <a:rPr lang="en-US" dirty="0" smtClean="0"/>
              <a:t>What are they selling?</a:t>
            </a:r>
          </a:p>
          <a:p>
            <a:pPr marL="0" indent="0">
              <a:buNone/>
            </a:pPr>
            <a:endParaRPr lang="en-US" b="1" dirty="0"/>
          </a:p>
          <a:p>
            <a:pPr marL="0" indent="0">
              <a:buNone/>
            </a:pPr>
            <a:r>
              <a:rPr lang="en-US" b="1" dirty="0" smtClean="0"/>
              <a:t>Why would Nike want to gather market information?</a:t>
            </a:r>
          </a:p>
          <a:p>
            <a:pPr marL="0" indent="0">
              <a:buNone/>
            </a:pPr>
            <a:endParaRPr lang="en-US" dirty="0"/>
          </a:p>
          <a:p>
            <a:pPr marL="0" indent="0">
              <a:buNone/>
            </a:pPr>
            <a:endParaRPr lang="en-US" dirty="0" smtClean="0"/>
          </a:p>
          <a:p>
            <a:pPr marL="0" indent="0">
              <a:buNone/>
            </a:pPr>
            <a:endParaRPr lang="en-US" dirty="0"/>
          </a:p>
        </p:txBody>
      </p:sp>
      <p:sp>
        <p:nvSpPr>
          <p:cNvPr id="4" name="Rectangle 3"/>
          <p:cNvSpPr/>
          <p:nvPr/>
        </p:nvSpPr>
        <p:spPr>
          <a:xfrm>
            <a:off x="1295400" y="3105835"/>
            <a:ext cx="6705600" cy="369332"/>
          </a:xfrm>
          <a:prstGeom prst="rect">
            <a:avLst/>
          </a:prstGeom>
        </p:spPr>
        <p:txBody>
          <a:bodyPr wrap="square">
            <a:spAutoFit/>
          </a:bodyPr>
          <a:lstStyle/>
          <a:p>
            <a:pPr algn="ctr"/>
            <a:r>
              <a:rPr lang="en-US" dirty="0">
                <a:hlinkClick r:id="rId2"/>
              </a:rPr>
              <a:t>http://www.youtube.com/watch?v=rHHMaiNyztk</a:t>
            </a:r>
            <a:endParaRPr lang="en-US" dirty="0"/>
          </a:p>
        </p:txBody>
      </p:sp>
    </p:spTree>
    <p:extLst>
      <p:ext uri="{BB962C8B-B14F-4D97-AF65-F5344CB8AC3E}">
        <p14:creationId xmlns:p14="http://schemas.microsoft.com/office/powerpoint/2010/main" val="1001340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MINTEL… what do they do?</a:t>
            </a:r>
            <a:endParaRPr lang="en-US" dirty="0"/>
          </a:p>
        </p:txBody>
      </p:sp>
      <p:sp>
        <p:nvSpPr>
          <p:cNvPr id="4" name="Rectangle 3"/>
          <p:cNvSpPr/>
          <p:nvPr/>
        </p:nvSpPr>
        <p:spPr>
          <a:xfrm>
            <a:off x="3367315" y="2438400"/>
            <a:ext cx="3810000" cy="369332"/>
          </a:xfrm>
          <a:prstGeom prst="rect">
            <a:avLst/>
          </a:prstGeom>
        </p:spPr>
        <p:txBody>
          <a:bodyPr wrap="square">
            <a:spAutoFit/>
          </a:bodyPr>
          <a:lstStyle/>
          <a:p>
            <a:r>
              <a:rPr lang="en-US" dirty="0">
                <a:hlinkClick r:id="rId2"/>
              </a:rPr>
              <a:t>https://www.mintel.com/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971800"/>
            <a:ext cx="6553200" cy="3435328"/>
          </a:xfrm>
          <a:prstGeom prst="rect">
            <a:avLst/>
          </a:prstGeom>
        </p:spPr>
      </p:pic>
    </p:spTree>
    <p:extLst>
      <p:ext uri="{BB962C8B-B14F-4D97-AF65-F5344CB8AC3E}">
        <p14:creationId xmlns:p14="http://schemas.microsoft.com/office/powerpoint/2010/main" val="2210020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534400" cy="758952"/>
          </a:xfrm>
        </p:spPr>
        <p:txBody>
          <a:bodyPr>
            <a:normAutofit/>
          </a:bodyPr>
          <a:lstStyle/>
          <a:p>
            <a:r>
              <a:rPr lang="en-US" sz="2800" dirty="0" smtClean="0"/>
              <a:t>Mintel Insight…Market Research In Action </a:t>
            </a:r>
            <a:endParaRPr lang="en-US" sz="2800" dirty="0"/>
          </a:p>
        </p:txBody>
      </p:sp>
      <p:sp>
        <p:nvSpPr>
          <p:cNvPr id="4" name="Rectangle 3"/>
          <p:cNvSpPr/>
          <p:nvPr/>
        </p:nvSpPr>
        <p:spPr>
          <a:xfrm>
            <a:off x="566928" y="2967335"/>
            <a:ext cx="8043672" cy="584775"/>
          </a:xfrm>
          <a:prstGeom prst="rect">
            <a:avLst/>
          </a:prstGeom>
        </p:spPr>
        <p:txBody>
          <a:bodyPr wrap="square">
            <a:spAutoFit/>
          </a:bodyPr>
          <a:lstStyle/>
          <a:p>
            <a:r>
              <a:rPr lang="en-US" sz="3200" dirty="0" smtClean="0">
                <a:hlinkClick r:id="rId2"/>
              </a:rPr>
              <a:t>Beauty Trends</a:t>
            </a:r>
            <a:endParaRPr lang="en-US" sz="3200" dirty="0"/>
          </a:p>
        </p:txBody>
      </p:sp>
      <p:sp>
        <p:nvSpPr>
          <p:cNvPr id="5" name="Rectangle 4"/>
          <p:cNvSpPr/>
          <p:nvPr/>
        </p:nvSpPr>
        <p:spPr>
          <a:xfrm>
            <a:off x="533400" y="4038600"/>
            <a:ext cx="4572000" cy="584775"/>
          </a:xfrm>
          <a:prstGeom prst="rect">
            <a:avLst/>
          </a:prstGeom>
        </p:spPr>
        <p:txBody>
          <a:bodyPr>
            <a:spAutoFit/>
          </a:bodyPr>
          <a:lstStyle/>
          <a:p>
            <a:r>
              <a:rPr lang="en-US" sz="3200" dirty="0" smtClean="0">
                <a:hlinkClick r:id="rId3"/>
              </a:rPr>
              <a:t>Artificial Intelligence</a:t>
            </a:r>
            <a:endParaRPr lang="en-US" sz="3200" dirty="0"/>
          </a:p>
        </p:txBody>
      </p:sp>
    </p:spTree>
    <p:extLst>
      <p:ext uri="{BB962C8B-B14F-4D97-AF65-F5344CB8AC3E}">
        <p14:creationId xmlns:p14="http://schemas.microsoft.com/office/powerpoint/2010/main" val="3285102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74255" y="990600"/>
            <a:ext cx="7772400" cy="584775"/>
          </a:xfrm>
        </p:spPr>
        <p:txBody>
          <a:bodyPr>
            <a:spAutoFit/>
          </a:bodyPr>
          <a:lstStyle/>
          <a:p>
            <a:r>
              <a:rPr lang="en-GB" dirty="0"/>
              <a:t>Secondary Research</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693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49300" y="914400"/>
            <a:ext cx="7772400" cy="584775"/>
          </a:xfrm>
        </p:spPr>
        <p:txBody>
          <a:bodyPr>
            <a:spAutoFit/>
          </a:bodyPr>
          <a:lstStyle/>
          <a:p>
            <a:r>
              <a:rPr lang="en-GB" dirty="0" smtClean="0"/>
              <a:t>What is Market Research?</a:t>
            </a:r>
            <a:endParaRPr lang="en-GB"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8204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341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914400"/>
            <a:ext cx="7772400" cy="584775"/>
          </a:xfrm>
        </p:spPr>
        <p:txBody>
          <a:bodyPr>
            <a:spAutoFit/>
          </a:bodyPr>
          <a:lstStyle/>
          <a:p>
            <a:r>
              <a:rPr lang="en-GB" dirty="0"/>
              <a:t>Internal Sources</a:t>
            </a:r>
          </a:p>
        </p:txBody>
      </p:sp>
      <p:sp>
        <p:nvSpPr>
          <p:cNvPr id="5123" name="Rectangle 3"/>
          <p:cNvSpPr>
            <a:spLocks noGrp="1" noChangeArrowheads="1"/>
          </p:cNvSpPr>
          <p:nvPr>
            <p:ph idx="1"/>
          </p:nvPr>
        </p:nvSpPr>
        <p:spPr>
          <a:xfrm>
            <a:off x="685800" y="2197100"/>
            <a:ext cx="7772400" cy="1954381"/>
          </a:xfrm>
        </p:spPr>
        <p:txBody>
          <a:bodyPr>
            <a:spAutoFit/>
          </a:bodyPr>
          <a:lstStyle/>
          <a:p>
            <a:r>
              <a:rPr lang="en-GB" sz="2400" dirty="0"/>
              <a:t>Company Accounts</a:t>
            </a:r>
          </a:p>
          <a:p>
            <a:r>
              <a:rPr lang="en-GB" sz="2400" dirty="0"/>
              <a:t>Internal Reports and Analysis</a:t>
            </a:r>
          </a:p>
          <a:p>
            <a:r>
              <a:rPr lang="en-GB" sz="2400" dirty="0"/>
              <a:t>Stock Analysis</a:t>
            </a:r>
          </a:p>
          <a:p>
            <a:r>
              <a:rPr lang="en-GB" sz="2400" dirty="0"/>
              <a:t>Retail data - loyalty cards, till data, </a:t>
            </a:r>
            <a:r>
              <a:rPr lang="en-GB" sz="2400" dirty="0" smtClean="0"/>
              <a:t>etc…</a:t>
            </a:r>
            <a:endParaRPr lang="en-GB" sz="2400" dirty="0"/>
          </a:p>
        </p:txBody>
      </p:sp>
    </p:spTree>
    <p:extLst>
      <p:ext uri="{BB962C8B-B14F-4D97-AF65-F5344CB8AC3E}">
        <p14:creationId xmlns:p14="http://schemas.microsoft.com/office/powerpoint/2010/main" val="2328872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990600"/>
            <a:ext cx="7772400" cy="584775"/>
          </a:xfrm>
        </p:spPr>
        <p:txBody>
          <a:bodyPr>
            <a:spAutoFit/>
          </a:bodyPr>
          <a:lstStyle/>
          <a:p>
            <a:r>
              <a:rPr lang="en-GB" dirty="0"/>
              <a:t>External Sources</a:t>
            </a:r>
          </a:p>
        </p:txBody>
      </p:sp>
      <p:sp>
        <p:nvSpPr>
          <p:cNvPr id="6147" name="Rectangle 3"/>
          <p:cNvSpPr>
            <a:spLocks noGrp="1" noChangeArrowheads="1"/>
          </p:cNvSpPr>
          <p:nvPr>
            <p:ph idx="1"/>
          </p:nvPr>
        </p:nvSpPr>
        <p:spPr>
          <a:xfrm>
            <a:off x="685800" y="2197100"/>
            <a:ext cx="7924800" cy="3944670"/>
          </a:xfrm>
        </p:spPr>
        <p:txBody>
          <a:bodyPr wrap="square">
            <a:spAutoFit/>
          </a:bodyPr>
          <a:lstStyle/>
          <a:p>
            <a:r>
              <a:rPr lang="en-GB" sz="2400" dirty="0"/>
              <a:t>Government Statistics </a:t>
            </a:r>
            <a:r>
              <a:rPr lang="en-GB" sz="2400" dirty="0" smtClean="0"/>
              <a:t>(Stats Canada)</a:t>
            </a:r>
            <a:endParaRPr lang="en-GB" sz="2400" dirty="0"/>
          </a:p>
          <a:p>
            <a:r>
              <a:rPr lang="en-GB" sz="2400" dirty="0"/>
              <a:t>Trade publications</a:t>
            </a:r>
          </a:p>
          <a:p>
            <a:r>
              <a:rPr lang="en-GB" sz="2400" dirty="0"/>
              <a:t>Commercial Data - Gallup, Mintel, etc.</a:t>
            </a:r>
          </a:p>
          <a:p>
            <a:r>
              <a:rPr lang="en-GB" sz="2400" dirty="0"/>
              <a:t>Household Expenditure Survey</a:t>
            </a:r>
          </a:p>
          <a:p>
            <a:r>
              <a:rPr lang="en-GB" sz="2400" dirty="0"/>
              <a:t>Magazine surveys</a:t>
            </a:r>
          </a:p>
          <a:p>
            <a:r>
              <a:rPr lang="en-GB" sz="2400" dirty="0"/>
              <a:t>Other firms’ research</a:t>
            </a:r>
          </a:p>
          <a:p>
            <a:r>
              <a:rPr lang="en-GB" sz="2400" dirty="0"/>
              <a:t>Research documents – publications, journals, etc.</a:t>
            </a:r>
          </a:p>
          <a:p>
            <a:pPr>
              <a:buFontTx/>
              <a:buNone/>
            </a:pPr>
            <a:endParaRPr lang="en-GB" sz="2400" dirty="0"/>
          </a:p>
        </p:txBody>
      </p:sp>
    </p:spTree>
    <p:extLst>
      <p:ext uri="{BB962C8B-B14F-4D97-AF65-F5344CB8AC3E}">
        <p14:creationId xmlns:p14="http://schemas.microsoft.com/office/powerpoint/2010/main" val="3944288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60400" y="838200"/>
            <a:ext cx="7772400" cy="584775"/>
          </a:xfrm>
        </p:spPr>
        <p:txBody>
          <a:bodyPr>
            <a:spAutoFit/>
          </a:bodyPr>
          <a:lstStyle/>
          <a:p>
            <a:r>
              <a:rPr lang="en-GB" dirty="0"/>
              <a:t>Sampling Methods</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04109"/>
            <a:ext cx="863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747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dirty="0"/>
              <a:t>Market Research</a:t>
            </a:r>
            <a:endParaRPr lang="en-US" dirty="0"/>
          </a:p>
        </p:txBody>
      </p:sp>
      <p:sp>
        <p:nvSpPr>
          <p:cNvPr id="11267" name="Rectangle 3"/>
          <p:cNvSpPr>
            <a:spLocks noGrp="1" noChangeArrowheads="1"/>
          </p:cNvSpPr>
          <p:nvPr>
            <p:ph idx="1"/>
          </p:nvPr>
        </p:nvSpPr>
        <p:spPr>
          <a:xfrm>
            <a:off x="864382" y="2489200"/>
            <a:ext cx="7365218" cy="3530600"/>
          </a:xfrm>
        </p:spPr>
        <p:txBody>
          <a:bodyPr/>
          <a:lstStyle/>
          <a:p>
            <a:r>
              <a:rPr lang="en-GB" b="1" dirty="0">
                <a:solidFill>
                  <a:srgbClr val="1E569A"/>
                </a:solidFill>
              </a:rPr>
              <a:t>Sampling Methods:</a:t>
            </a:r>
          </a:p>
          <a:p>
            <a:r>
              <a:rPr lang="en-GB" b="1" dirty="0">
                <a:solidFill>
                  <a:srgbClr val="1E569A"/>
                </a:solidFill>
              </a:rPr>
              <a:t>Random Samples</a:t>
            </a:r>
            <a:r>
              <a:rPr lang="en-GB" dirty="0"/>
              <a:t> – equal chance of anyone being picked</a:t>
            </a:r>
          </a:p>
          <a:p>
            <a:pPr lvl="1"/>
            <a:r>
              <a:rPr lang="en-GB" dirty="0"/>
              <a:t>May select those not in the target group – indiscriminate</a:t>
            </a:r>
          </a:p>
          <a:p>
            <a:pPr lvl="1"/>
            <a:r>
              <a:rPr lang="en-GB" dirty="0"/>
              <a:t>Sample sizes may need to be large </a:t>
            </a:r>
            <a:br>
              <a:rPr lang="en-GB" dirty="0"/>
            </a:br>
            <a:r>
              <a:rPr lang="en-GB" dirty="0"/>
              <a:t>to be representative</a:t>
            </a:r>
          </a:p>
          <a:p>
            <a:pPr lvl="1"/>
            <a:r>
              <a:rPr lang="en-GB" dirty="0"/>
              <a:t>Can be very expensive</a:t>
            </a:r>
          </a:p>
          <a:p>
            <a:endParaRPr lang="en-GB" dirty="0"/>
          </a:p>
          <a:p>
            <a:endParaRPr lang="en-GB" dirty="0"/>
          </a:p>
          <a:p>
            <a:endParaRPr lang="en-US" dirty="0"/>
          </a:p>
        </p:txBody>
      </p:sp>
    </p:spTree>
    <p:extLst>
      <p:ext uri="{BB962C8B-B14F-4D97-AF65-F5344CB8AC3E}">
        <p14:creationId xmlns:p14="http://schemas.microsoft.com/office/powerpoint/2010/main" val="4160092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a:t>Market Research</a:t>
            </a:r>
            <a:endParaRPr lang="en-US" dirty="0"/>
          </a:p>
        </p:txBody>
      </p:sp>
      <p:sp>
        <p:nvSpPr>
          <p:cNvPr id="12291" name="Rectangle 3"/>
          <p:cNvSpPr>
            <a:spLocks noGrp="1" noChangeArrowheads="1"/>
          </p:cNvSpPr>
          <p:nvPr>
            <p:ph idx="1"/>
          </p:nvPr>
        </p:nvSpPr>
        <p:spPr>
          <a:xfrm>
            <a:off x="864382" y="2489200"/>
            <a:ext cx="6984218" cy="3530600"/>
          </a:xfrm>
        </p:spPr>
        <p:txBody>
          <a:bodyPr/>
          <a:lstStyle/>
          <a:p>
            <a:r>
              <a:rPr lang="en-GB" b="1" dirty="0">
                <a:solidFill>
                  <a:srgbClr val="1E569A"/>
                </a:solidFill>
              </a:rPr>
              <a:t>Stratified or Segment Random Sampling</a:t>
            </a:r>
          </a:p>
          <a:p>
            <a:pPr lvl="1"/>
            <a:r>
              <a:rPr lang="en-GB" dirty="0"/>
              <a:t>Samples on the basis of a representative strata or segment</a:t>
            </a:r>
          </a:p>
          <a:p>
            <a:pPr lvl="1"/>
            <a:r>
              <a:rPr lang="en-GB" dirty="0"/>
              <a:t>Still random but more focussed</a:t>
            </a:r>
          </a:p>
          <a:p>
            <a:pPr lvl="1"/>
            <a:r>
              <a:rPr lang="en-GB" dirty="0"/>
              <a:t>May give more relevant information</a:t>
            </a:r>
          </a:p>
          <a:p>
            <a:pPr lvl="1"/>
            <a:r>
              <a:rPr lang="en-GB" dirty="0"/>
              <a:t>May be more cost effective</a:t>
            </a:r>
            <a:endParaRPr lang="en-US" dirty="0"/>
          </a:p>
        </p:txBody>
      </p:sp>
    </p:spTree>
    <p:extLst>
      <p:ext uri="{BB962C8B-B14F-4D97-AF65-F5344CB8AC3E}">
        <p14:creationId xmlns:p14="http://schemas.microsoft.com/office/powerpoint/2010/main" val="3482509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Business Plan?</a:t>
            </a:r>
            <a:endParaRPr lang="en-CA" dirty="0"/>
          </a:p>
        </p:txBody>
      </p:sp>
      <p:sp>
        <p:nvSpPr>
          <p:cNvPr id="3" name="Content Placeholder 2"/>
          <p:cNvSpPr>
            <a:spLocks noGrp="1"/>
          </p:cNvSpPr>
          <p:nvPr>
            <p:ph idx="1"/>
          </p:nvPr>
        </p:nvSpPr>
        <p:spPr>
          <a:xfrm>
            <a:off x="864382" y="2489200"/>
            <a:ext cx="7746218" cy="3530600"/>
          </a:xfrm>
        </p:spPr>
        <p:txBody>
          <a:bodyPr/>
          <a:lstStyle/>
          <a:p>
            <a:r>
              <a:rPr lang="en-CA" dirty="0" smtClean="0"/>
              <a:t>Why is it important to create a business plan?</a:t>
            </a:r>
            <a:r>
              <a:rPr lang="en-US" dirty="0"/>
              <a:t> </a:t>
            </a:r>
            <a:endParaRPr lang="en-US" dirty="0" smtClean="0"/>
          </a:p>
          <a:p>
            <a:pPr marL="402336" lvl="1" indent="0">
              <a:buNone/>
            </a:pPr>
            <a:r>
              <a:rPr lang="en-US" sz="1800" dirty="0" smtClean="0"/>
              <a:t>You’ll </a:t>
            </a:r>
            <a:r>
              <a:rPr lang="en-US" sz="1800" dirty="0"/>
              <a:t>want to conveying the opportunity and strategy:</a:t>
            </a:r>
          </a:p>
          <a:p>
            <a:endParaRPr lang="en-CA" dirty="0" smtClean="0"/>
          </a:p>
          <a:p>
            <a:r>
              <a:rPr lang="en-US" dirty="0"/>
              <a:t>Goal or objective: What are you trying to do</a:t>
            </a:r>
            <a:r>
              <a:rPr lang="en-US" dirty="0" smtClean="0"/>
              <a:t>?</a:t>
            </a:r>
          </a:p>
          <a:p>
            <a:pPr marL="0" indent="0">
              <a:buNone/>
            </a:pPr>
            <a:endParaRPr lang="en-US" dirty="0"/>
          </a:p>
          <a:p>
            <a:r>
              <a:rPr lang="en-US" dirty="0"/>
              <a:t>Strategy: How will you achieve it?</a:t>
            </a:r>
            <a:endParaRPr lang="en-CA" dirty="0"/>
          </a:p>
          <a:p>
            <a:endParaRPr lang="en-CA" dirty="0" smtClean="0"/>
          </a:p>
          <a:p>
            <a:pPr marL="731520" lvl="2" indent="0">
              <a:buNone/>
            </a:pPr>
            <a:endParaRPr lang="en-US" sz="2000" dirty="0"/>
          </a:p>
        </p:txBody>
      </p:sp>
    </p:spTree>
    <p:extLst>
      <p:ext uri="{BB962C8B-B14F-4D97-AF65-F5344CB8AC3E}">
        <p14:creationId xmlns:p14="http://schemas.microsoft.com/office/powerpoint/2010/main" val="4210751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dirty="0"/>
              <a:t>Market Research</a:t>
            </a:r>
            <a:endParaRPr lang="en-US" dirty="0"/>
          </a:p>
        </p:txBody>
      </p:sp>
      <p:sp>
        <p:nvSpPr>
          <p:cNvPr id="13315" name="Rectangle 3"/>
          <p:cNvSpPr>
            <a:spLocks noGrp="1" noChangeArrowheads="1"/>
          </p:cNvSpPr>
          <p:nvPr>
            <p:ph idx="1"/>
          </p:nvPr>
        </p:nvSpPr>
        <p:spPr/>
        <p:txBody>
          <a:bodyPr/>
          <a:lstStyle/>
          <a:p>
            <a:r>
              <a:rPr lang="en-GB" b="1" dirty="0">
                <a:solidFill>
                  <a:srgbClr val="1E569A"/>
                </a:solidFill>
              </a:rPr>
              <a:t>Quota Sampling</a:t>
            </a:r>
          </a:p>
          <a:p>
            <a:pPr lvl="1"/>
            <a:r>
              <a:rPr lang="en-GB" dirty="0"/>
              <a:t>Again – by segment</a:t>
            </a:r>
          </a:p>
          <a:p>
            <a:pPr lvl="1"/>
            <a:r>
              <a:rPr lang="en-GB" dirty="0"/>
              <a:t>Not randomly selected</a:t>
            </a:r>
          </a:p>
          <a:p>
            <a:pPr lvl="1"/>
            <a:r>
              <a:rPr lang="en-GB" dirty="0"/>
              <a:t>Specific number on each segment are interviewed, etc.</a:t>
            </a:r>
          </a:p>
          <a:p>
            <a:pPr lvl="1"/>
            <a:r>
              <a:rPr lang="en-GB" dirty="0"/>
              <a:t>May not be fully representative</a:t>
            </a:r>
          </a:p>
          <a:p>
            <a:pPr lvl="1"/>
            <a:r>
              <a:rPr lang="en-GB" dirty="0"/>
              <a:t>Cheaper method</a:t>
            </a:r>
          </a:p>
          <a:p>
            <a:endParaRPr lang="en-GB" dirty="0"/>
          </a:p>
          <a:p>
            <a:endParaRPr lang="en-US" dirty="0"/>
          </a:p>
        </p:txBody>
      </p:sp>
    </p:spTree>
    <p:extLst>
      <p:ext uri="{BB962C8B-B14F-4D97-AF65-F5344CB8AC3E}">
        <p14:creationId xmlns:p14="http://schemas.microsoft.com/office/powerpoint/2010/main" val="1920917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dirty="0"/>
              <a:t>Market Research</a:t>
            </a:r>
            <a:endParaRPr lang="en-US" dirty="0"/>
          </a:p>
        </p:txBody>
      </p:sp>
      <p:sp>
        <p:nvSpPr>
          <p:cNvPr id="14339" name="Rectangle 3"/>
          <p:cNvSpPr>
            <a:spLocks noGrp="1" noChangeArrowheads="1"/>
          </p:cNvSpPr>
          <p:nvPr>
            <p:ph idx="1"/>
          </p:nvPr>
        </p:nvSpPr>
        <p:spPr/>
        <p:txBody>
          <a:bodyPr>
            <a:normAutofit fontScale="92500" lnSpcReduction="10000"/>
          </a:bodyPr>
          <a:lstStyle/>
          <a:p>
            <a:pPr>
              <a:lnSpc>
                <a:spcPct val="80000"/>
              </a:lnSpc>
            </a:pPr>
            <a:r>
              <a:rPr lang="en-GB" sz="2800" b="1" dirty="0">
                <a:solidFill>
                  <a:srgbClr val="1E569A"/>
                </a:solidFill>
              </a:rPr>
              <a:t>Cluster Sampling</a:t>
            </a:r>
          </a:p>
          <a:p>
            <a:pPr lvl="1">
              <a:lnSpc>
                <a:spcPct val="80000"/>
              </a:lnSpc>
            </a:pPr>
            <a:r>
              <a:rPr lang="en-GB" sz="2400" dirty="0"/>
              <a:t>Primarily based on geographical areas or ‘clusters’ that can be seen as being representative of the whole population</a:t>
            </a:r>
          </a:p>
          <a:p>
            <a:pPr>
              <a:lnSpc>
                <a:spcPct val="80000"/>
              </a:lnSpc>
            </a:pPr>
            <a:r>
              <a:rPr lang="en-GB" sz="2800" b="1" dirty="0">
                <a:solidFill>
                  <a:srgbClr val="1E569A"/>
                </a:solidFill>
              </a:rPr>
              <a:t>Multi-Stage Sampling</a:t>
            </a:r>
          </a:p>
          <a:p>
            <a:pPr lvl="1">
              <a:lnSpc>
                <a:spcPct val="80000"/>
              </a:lnSpc>
            </a:pPr>
            <a:r>
              <a:rPr lang="en-GB" sz="2400" dirty="0"/>
              <a:t>Sample selected from multi-stage </a:t>
            </a:r>
            <a:br>
              <a:rPr lang="en-GB" sz="2400" dirty="0"/>
            </a:br>
            <a:r>
              <a:rPr lang="en-GB" sz="2400" dirty="0"/>
              <a:t>sub-groups</a:t>
            </a:r>
          </a:p>
          <a:p>
            <a:pPr>
              <a:lnSpc>
                <a:spcPct val="80000"/>
              </a:lnSpc>
            </a:pPr>
            <a:r>
              <a:rPr lang="en-GB" sz="2800" b="1" dirty="0">
                <a:solidFill>
                  <a:srgbClr val="1E569A"/>
                </a:solidFill>
              </a:rPr>
              <a:t>Snowball Sampling</a:t>
            </a:r>
          </a:p>
          <a:p>
            <a:pPr lvl="1">
              <a:lnSpc>
                <a:spcPct val="80000"/>
              </a:lnSpc>
            </a:pPr>
            <a:r>
              <a:rPr lang="en-GB" sz="2400" dirty="0"/>
              <a:t>Samples developed from contacts </a:t>
            </a:r>
            <a:br>
              <a:rPr lang="en-GB" sz="2400" dirty="0"/>
            </a:br>
            <a:r>
              <a:rPr lang="en-GB" sz="2400" dirty="0"/>
              <a:t>of existing customers – ‘word of mouth’ type approach!</a:t>
            </a:r>
          </a:p>
          <a:p>
            <a:pPr>
              <a:lnSpc>
                <a:spcPct val="80000"/>
              </a:lnSpc>
            </a:pPr>
            <a:endParaRPr lang="en-GB" sz="2800" b="1" dirty="0">
              <a:solidFill>
                <a:srgbClr val="1E569A"/>
              </a:solidFill>
            </a:endParaRPr>
          </a:p>
        </p:txBody>
      </p:sp>
    </p:spTree>
    <p:extLst>
      <p:ext uri="{BB962C8B-B14F-4D97-AF65-F5344CB8AC3E}">
        <p14:creationId xmlns:p14="http://schemas.microsoft.com/office/powerpoint/2010/main" val="1705897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914400"/>
            <a:ext cx="7772400" cy="584775"/>
          </a:xfrm>
        </p:spPr>
        <p:txBody>
          <a:bodyPr>
            <a:spAutoFit/>
          </a:bodyPr>
          <a:lstStyle/>
          <a:p>
            <a:r>
              <a:rPr lang="en-GB" dirty="0"/>
              <a:t>Primary Research</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518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dirty="0"/>
              <a:t>Market Research</a:t>
            </a:r>
            <a:endParaRPr lang="en-US" dirty="0"/>
          </a:p>
        </p:txBody>
      </p:sp>
      <p:sp>
        <p:nvSpPr>
          <p:cNvPr id="15363" name="Rectangle 3"/>
          <p:cNvSpPr>
            <a:spLocks noGrp="1" noChangeArrowheads="1"/>
          </p:cNvSpPr>
          <p:nvPr>
            <p:ph idx="1"/>
          </p:nvPr>
        </p:nvSpPr>
        <p:spPr>
          <a:xfrm>
            <a:off x="864382" y="2489200"/>
            <a:ext cx="7974818" cy="3530600"/>
          </a:xfrm>
        </p:spPr>
        <p:txBody>
          <a:bodyPr>
            <a:normAutofit fontScale="92500" lnSpcReduction="20000"/>
          </a:bodyPr>
          <a:lstStyle/>
          <a:p>
            <a:r>
              <a:rPr lang="en-GB" sz="2800" b="1" dirty="0">
                <a:solidFill>
                  <a:srgbClr val="1E569A"/>
                </a:solidFill>
              </a:rPr>
              <a:t>Primary Research</a:t>
            </a:r>
          </a:p>
          <a:p>
            <a:pPr lvl="1"/>
            <a:r>
              <a:rPr lang="en-GB" sz="2400" dirty="0"/>
              <a:t>First hand information</a:t>
            </a:r>
          </a:p>
          <a:p>
            <a:pPr lvl="1"/>
            <a:r>
              <a:rPr lang="en-GB" sz="2400" dirty="0"/>
              <a:t>Expensive to collect, analyse and evaluate</a:t>
            </a:r>
          </a:p>
          <a:p>
            <a:pPr lvl="1"/>
            <a:r>
              <a:rPr lang="en-GB" sz="2400" dirty="0"/>
              <a:t>Can be highly focussed and relevant</a:t>
            </a:r>
          </a:p>
          <a:p>
            <a:pPr lvl="1"/>
            <a:r>
              <a:rPr lang="en-GB" sz="2400" dirty="0"/>
              <a:t>Care needs to be taken with the approach and methodology to ensure accuracy</a:t>
            </a:r>
          </a:p>
          <a:p>
            <a:pPr lvl="1"/>
            <a:r>
              <a:rPr lang="en-GB" sz="2400" dirty="0"/>
              <a:t>Types of </a:t>
            </a:r>
            <a:r>
              <a:rPr lang="en-GB" sz="2400" dirty="0" smtClean="0"/>
              <a:t>questions…</a:t>
            </a:r>
          </a:p>
          <a:p>
            <a:pPr marL="731520" lvl="2" indent="0">
              <a:buNone/>
            </a:pPr>
            <a:r>
              <a:rPr lang="en-GB" sz="2200" dirty="0" smtClean="0"/>
              <a:t> 1) closed:  limited </a:t>
            </a:r>
            <a:r>
              <a:rPr lang="en-GB" sz="2200" dirty="0"/>
              <a:t>information </a:t>
            </a:r>
            <a:r>
              <a:rPr lang="en-GB" sz="2200" dirty="0" smtClean="0"/>
              <a:t>gained</a:t>
            </a:r>
          </a:p>
          <a:p>
            <a:pPr marL="731520" lvl="2" indent="0">
              <a:buNone/>
            </a:pPr>
            <a:r>
              <a:rPr lang="en-GB" sz="2200" dirty="0"/>
              <a:t> </a:t>
            </a:r>
            <a:r>
              <a:rPr lang="en-GB" sz="2200" dirty="0" smtClean="0"/>
              <a:t>2) open: useful </a:t>
            </a:r>
            <a:r>
              <a:rPr lang="en-GB" sz="2200" dirty="0"/>
              <a:t>information but difficult to analyse</a:t>
            </a:r>
            <a:endParaRPr lang="en-US" sz="2200" dirty="0"/>
          </a:p>
        </p:txBody>
      </p:sp>
    </p:spTree>
    <p:extLst>
      <p:ext uri="{BB962C8B-B14F-4D97-AF65-F5344CB8AC3E}">
        <p14:creationId xmlns:p14="http://schemas.microsoft.com/office/powerpoint/2010/main" val="3672383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dirty="0"/>
              <a:t>Market </a:t>
            </a:r>
            <a:r>
              <a:rPr lang="en-GB" dirty="0" smtClean="0"/>
              <a:t>Research…</a:t>
            </a:r>
            <a:br>
              <a:rPr lang="en-GB" dirty="0" smtClean="0"/>
            </a:br>
            <a:r>
              <a:rPr lang="en-GB" dirty="0" smtClean="0"/>
              <a:t>Quantitative VS Qualitative</a:t>
            </a:r>
            <a:endParaRPr lang="en-US" dirty="0"/>
          </a:p>
        </p:txBody>
      </p:sp>
      <p:sp>
        <p:nvSpPr>
          <p:cNvPr id="16387" name="Rectangle 3"/>
          <p:cNvSpPr>
            <a:spLocks noGrp="1" noChangeArrowheads="1"/>
          </p:cNvSpPr>
          <p:nvPr>
            <p:ph idx="1"/>
          </p:nvPr>
        </p:nvSpPr>
        <p:spPr>
          <a:xfrm>
            <a:off x="457200" y="2489200"/>
            <a:ext cx="8077200" cy="3530600"/>
          </a:xfrm>
        </p:spPr>
        <p:txBody>
          <a:bodyPr/>
          <a:lstStyle/>
          <a:p>
            <a:pPr>
              <a:lnSpc>
                <a:spcPct val="90000"/>
              </a:lnSpc>
            </a:pPr>
            <a:r>
              <a:rPr lang="en-GB" b="1" dirty="0" smtClean="0">
                <a:solidFill>
                  <a:srgbClr val="1E569A"/>
                </a:solidFill>
              </a:rPr>
              <a:t>Quantitative</a:t>
            </a:r>
            <a:r>
              <a:rPr lang="en-GB" dirty="0" smtClean="0"/>
              <a:t> </a:t>
            </a:r>
            <a:r>
              <a:rPr lang="en-GB" dirty="0"/>
              <a:t>– based on </a:t>
            </a:r>
            <a:r>
              <a:rPr lang="en-GB" dirty="0" smtClean="0"/>
              <a:t>numbers…doesn’t </a:t>
            </a:r>
            <a:r>
              <a:rPr lang="en-GB" dirty="0"/>
              <a:t>tell you why, when, how</a:t>
            </a:r>
          </a:p>
          <a:p>
            <a:pPr>
              <a:lnSpc>
                <a:spcPct val="90000"/>
              </a:lnSpc>
            </a:pPr>
            <a:r>
              <a:rPr lang="en-GB" b="1" dirty="0">
                <a:solidFill>
                  <a:srgbClr val="1E569A"/>
                </a:solidFill>
              </a:rPr>
              <a:t>Qualitative</a:t>
            </a:r>
            <a:r>
              <a:rPr lang="en-GB" dirty="0"/>
              <a:t> – more </a:t>
            </a:r>
            <a:r>
              <a:rPr lang="en-GB" dirty="0" smtClean="0"/>
              <a:t>detail…tells </a:t>
            </a:r>
            <a:r>
              <a:rPr lang="en-GB" dirty="0"/>
              <a:t>you why, when and how!</a:t>
            </a:r>
            <a:endParaRPr lang="en-US" dirty="0"/>
          </a:p>
        </p:txBody>
      </p:sp>
    </p:spTree>
    <p:extLst>
      <p:ext uri="{BB962C8B-B14F-4D97-AF65-F5344CB8AC3E}">
        <p14:creationId xmlns:p14="http://schemas.microsoft.com/office/powerpoint/2010/main" val="1448659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762000"/>
            <a:ext cx="7772400" cy="584775"/>
          </a:xfrm>
        </p:spPr>
        <p:txBody>
          <a:bodyPr>
            <a:spAutoFit/>
          </a:bodyPr>
          <a:lstStyle/>
          <a:p>
            <a:r>
              <a:rPr lang="en-GB" dirty="0"/>
              <a:t>Purpose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49206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575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dirty="0"/>
              <a:t>Market Research</a:t>
            </a:r>
            <a:endParaRPr lang="en-US" dirty="0"/>
          </a:p>
        </p:txBody>
      </p:sp>
      <p:sp>
        <p:nvSpPr>
          <p:cNvPr id="17411" name="Rectangle 3"/>
          <p:cNvSpPr>
            <a:spLocks noGrp="1" noChangeArrowheads="1"/>
          </p:cNvSpPr>
          <p:nvPr>
            <p:ph idx="1"/>
          </p:nvPr>
        </p:nvSpPr>
        <p:spPr>
          <a:xfrm>
            <a:off x="533400" y="2489200"/>
            <a:ext cx="8382000" cy="3530600"/>
          </a:xfrm>
        </p:spPr>
        <p:txBody>
          <a:bodyPr>
            <a:normAutofit lnSpcReduction="10000"/>
          </a:bodyPr>
          <a:lstStyle/>
          <a:p>
            <a:r>
              <a:rPr lang="en-GB" sz="2800" b="1" dirty="0">
                <a:solidFill>
                  <a:srgbClr val="1E569A"/>
                </a:solidFill>
              </a:rPr>
              <a:t>Advantages of Market Research</a:t>
            </a:r>
          </a:p>
          <a:p>
            <a:pPr lvl="1"/>
            <a:r>
              <a:rPr lang="en-GB" sz="2400" dirty="0"/>
              <a:t>Helps focus attention on objectives</a:t>
            </a:r>
          </a:p>
          <a:p>
            <a:pPr lvl="1"/>
            <a:r>
              <a:rPr lang="en-GB" sz="2400" dirty="0"/>
              <a:t>Aids forecasting, planning and strategic development</a:t>
            </a:r>
          </a:p>
          <a:p>
            <a:pPr lvl="1"/>
            <a:r>
              <a:rPr lang="en-GB" sz="2400" dirty="0"/>
              <a:t>May help to reduce risk of new product development</a:t>
            </a:r>
          </a:p>
          <a:p>
            <a:pPr lvl="1"/>
            <a:r>
              <a:rPr lang="en-GB" sz="2400" dirty="0"/>
              <a:t>Communicates image, vision, etc. </a:t>
            </a:r>
          </a:p>
          <a:p>
            <a:pPr lvl="1"/>
            <a:r>
              <a:rPr lang="en-GB" sz="2400" dirty="0"/>
              <a:t>Globalisation makes market information </a:t>
            </a:r>
            <a:r>
              <a:rPr lang="en-GB" sz="2400" dirty="0" smtClean="0"/>
              <a:t>valuable</a:t>
            </a:r>
            <a:endParaRPr lang="en-US" sz="2800" dirty="0"/>
          </a:p>
        </p:txBody>
      </p:sp>
    </p:spTree>
    <p:extLst>
      <p:ext uri="{BB962C8B-B14F-4D97-AF65-F5344CB8AC3E}">
        <p14:creationId xmlns:p14="http://schemas.microsoft.com/office/powerpoint/2010/main" val="1572863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a:t>Market Research</a:t>
            </a:r>
            <a:endParaRPr lang="en-US" dirty="0"/>
          </a:p>
        </p:txBody>
      </p:sp>
      <p:sp>
        <p:nvSpPr>
          <p:cNvPr id="18435" name="Rectangle 3"/>
          <p:cNvSpPr>
            <a:spLocks noGrp="1" noChangeArrowheads="1"/>
          </p:cNvSpPr>
          <p:nvPr>
            <p:ph idx="1"/>
          </p:nvPr>
        </p:nvSpPr>
        <p:spPr>
          <a:xfrm>
            <a:off x="609600" y="2489200"/>
            <a:ext cx="7924800" cy="3530600"/>
          </a:xfrm>
        </p:spPr>
        <p:txBody>
          <a:bodyPr>
            <a:normAutofit fontScale="92500"/>
          </a:bodyPr>
          <a:lstStyle/>
          <a:p>
            <a:r>
              <a:rPr lang="en-GB" sz="2800" b="1" dirty="0">
                <a:solidFill>
                  <a:srgbClr val="1E569A"/>
                </a:solidFill>
              </a:rPr>
              <a:t>Disadvantages of Market Research</a:t>
            </a:r>
          </a:p>
          <a:p>
            <a:pPr lvl="1"/>
            <a:r>
              <a:rPr lang="en-GB" sz="2400" dirty="0"/>
              <a:t>Information only as good </a:t>
            </a:r>
            <a:r>
              <a:rPr lang="en-GB" sz="2400" dirty="0" smtClean="0"/>
              <a:t>as </a:t>
            </a:r>
            <a:r>
              <a:rPr lang="en-GB" sz="2400" dirty="0"/>
              <a:t>the methodology used</a:t>
            </a:r>
          </a:p>
          <a:p>
            <a:pPr lvl="1"/>
            <a:r>
              <a:rPr lang="en-GB" sz="2400" dirty="0"/>
              <a:t>Can be inaccurate or unreliable</a:t>
            </a:r>
          </a:p>
          <a:p>
            <a:pPr lvl="1"/>
            <a:r>
              <a:rPr lang="en-GB" sz="2400" dirty="0"/>
              <a:t>Results may not be what the business wants to hear!</a:t>
            </a:r>
          </a:p>
          <a:p>
            <a:pPr lvl="1"/>
            <a:r>
              <a:rPr lang="en-GB" sz="2400" dirty="0"/>
              <a:t>May stifle initiative and ‘gut feeling’</a:t>
            </a:r>
          </a:p>
          <a:p>
            <a:pPr lvl="1"/>
            <a:r>
              <a:rPr lang="en-GB" sz="2400" dirty="0"/>
              <a:t>Always a problem that we may never know enough to be sure!</a:t>
            </a:r>
          </a:p>
          <a:p>
            <a:endParaRPr lang="en-US" sz="2800" dirty="0"/>
          </a:p>
        </p:txBody>
      </p:sp>
    </p:spTree>
    <p:extLst>
      <p:ext uri="{BB962C8B-B14F-4D97-AF65-F5344CB8AC3E}">
        <p14:creationId xmlns:p14="http://schemas.microsoft.com/office/powerpoint/2010/main" val="4169707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t>
            </a:r>
            <a:br>
              <a:rPr lang="en-US" dirty="0" smtClean="0"/>
            </a:br>
            <a:r>
              <a:rPr lang="en-US" dirty="0" smtClean="0"/>
              <a:t>Do Some Market Research</a:t>
            </a:r>
            <a:endParaRPr lang="en-US" dirty="0"/>
          </a:p>
        </p:txBody>
      </p:sp>
      <p:sp>
        <p:nvSpPr>
          <p:cNvPr id="3" name="Content Placeholder 2"/>
          <p:cNvSpPr>
            <a:spLocks noGrp="1"/>
          </p:cNvSpPr>
          <p:nvPr>
            <p:ph idx="1"/>
          </p:nvPr>
        </p:nvSpPr>
        <p:spPr>
          <a:xfrm>
            <a:off x="152400" y="1981200"/>
            <a:ext cx="8839200" cy="5102352"/>
          </a:xfrm>
        </p:spPr>
        <p:txBody>
          <a:bodyPr/>
          <a:lstStyle/>
          <a:p>
            <a:pPr marL="514350" indent="-514350">
              <a:buFont typeface="+mj-lt"/>
              <a:buAutoNum type="arabicPeriod"/>
            </a:pPr>
            <a:endParaRPr lang="en-US" dirty="0" smtClean="0"/>
          </a:p>
          <a:p>
            <a:pPr marL="514350" indent="-514350">
              <a:buFont typeface="+mj-lt"/>
              <a:buAutoNum type="arabicPeriod"/>
            </a:pPr>
            <a:r>
              <a:rPr lang="en-US" dirty="0" smtClean="0"/>
              <a:t>Develop a purpose for your market research – what is your goal?</a:t>
            </a:r>
          </a:p>
          <a:p>
            <a:pPr marL="514350" indent="-514350">
              <a:buFont typeface="+mj-lt"/>
              <a:buAutoNum type="arabicPeriod"/>
            </a:pPr>
            <a:endParaRPr lang="en-US" dirty="0"/>
          </a:p>
          <a:p>
            <a:pPr marL="514350" indent="-514350">
              <a:buFont typeface="+mj-lt"/>
              <a:buAutoNum type="arabicPeriod"/>
            </a:pPr>
            <a:r>
              <a:rPr lang="en-US" dirty="0" smtClean="0"/>
              <a:t>What form of primary research will you use?</a:t>
            </a:r>
          </a:p>
          <a:p>
            <a:pPr marL="514350" indent="-514350">
              <a:buFont typeface="+mj-lt"/>
              <a:buAutoNum type="arabicPeriod"/>
            </a:pPr>
            <a:endParaRPr lang="en-US" dirty="0"/>
          </a:p>
          <a:p>
            <a:pPr marL="514350" indent="-514350">
              <a:buFont typeface="+mj-lt"/>
              <a:buAutoNum type="arabicPeriod"/>
            </a:pPr>
            <a:r>
              <a:rPr lang="en-US" dirty="0" smtClean="0"/>
              <a:t>Start planning how you’re going to do it</a:t>
            </a:r>
          </a:p>
          <a:p>
            <a:pPr marL="514350" indent="-514350">
              <a:buFont typeface="+mj-lt"/>
              <a:buAutoNum type="arabicPeriod"/>
            </a:pPr>
            <a:endParaRPr lang="en-US" dirty="0"/>
          </a:p>
          <a:p>
            <a:pPr marL="0" indent="0">
              <a:buNone/>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741354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RESEARCH DETAILS…</a:t>
            </a:r>
            <a:endParaRPr lang="en-US" dirty="0"/>
          </a:p>
        </p:txBody>
      </p:sp>
      <p:sp>
        <p:nvSpPr>
          <p:cNvPr id="3" name="Content Placeholder 2"/>
          <p:cNvSpPr>
            <a:spLocks noGrp="1"/>
          </p:cNvSpPr>
          <p:nvPr>
            <p:ph idx="1"/>
          </p:nvPr>
        </p:nvSpPr>
        <p:spPr>
          <a:xfrm>
            <a:off x="864382" y="2489200"/>
            <a:ext cx="6831818" cy="3530600"/>
          </a:xfrm>
        </p:spPr>
        <p:txBody>
          <a:bodyPr>
            <a:normAutofit/>
          </a:bodyPr>
          <a:lstStyle/>
          <a:p>
            <a:pPr marL="514350" indent="-514350">
              <a:buFont typeface="+mj-lt"/>
              <a:buAutoNum type="arabicPeriod"/>
            </a:pPr>
            <a:r>
              <a:rPr lang="en-US" dirty="0" smtClean="0"/>
              <a:t>The goal of your survey – what you hope to find out</a:t>
            </a:r>
          </a:p>
          <a:p>
            <a:pPr marL="514350" indent="-514350">
              <a:buFont typeface="+mj-lt"/>
              <a:buAutoNum type="arabicPeriod"/>
            </a:pPr>
            <a:r>
              <a:rPr lang="en-US" dirty="0" smtClean="0"/>
              <a:t>Who the market is for your product/service</a:t>
            </a:r>
          </a:p>
          <a:p>
            <a:pPr marL="514350" indent="-514350">
              <a:buFont typeface="+mj-lt"/>
              <a:buAutoNum type="arabicPeriod"/>
            </a:pPr>
            <a:r>
              <a:rPr lang="en-US" dirty="0" smtClean="0"/>
              <a:t>Your sampling method</a:t>
            </a:r>
          </a:p>
          <a:p>
            <a:pPr marL="514350" indent="-514350">
              <a:buFont typeface="+mj-lt"/>
              <a:buAutoNum type="arabicPeriod"/>
            </a:pPr>
            <a:r>
              <a:rPr lang="en-US" dirty="0" smtClean="0"/>
              <a:t>The form of research you are going to use</a:t>
            </a:r>
          </a:p>
          <a:p>
            <a:pPr marL="514350" indent="-514350">
              <a:buFont typeface="+mj-lt"/>
              <a:buAutoNum type="arabicPeriod"/>
            </a:pPr>
            <a:r>
              <a:rPr lang="en-US" dirty="0" smtClean="0"/>
              <a:t>If your research is quantitative or qualitative</a:t>
            </a:r>
          </a:p>
          <a:p>
            <a:pPr marL="514350" indent="-514350">
              <a:buFont typeface="+mj-lt"/>
              <a:buAutoNum type="arabicPeriod"/>
            </a:pPr>
            <a:r>
              <a:rPr lang="en-US" dirty="0" smtClean="0"/>
              <a:t>The actual plan/survey/questionnaire</a:t>
            </a:r>
          </a:p>
          <a:p>
            <a:pPr marL="0" indent="0">
              <a:buNone/>
            </a:pPr>
            <a:endParaRPr lang="en-US" dirty="0"/>
          </a:p>
        </p:txBody>
      </p:sp>
    </p:spTree>
    <p:extLst>
      <p:ext uri="{BB962C8B-B14F-4D97-AF65-F5344CB8AC3E}">
        <p14:creationId xmlns:p14="http://schemas.microsoft.com/office/powerpoint/2010/main" val="2158943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Business Plan</a:t>
            </a:r>
            <a:endParaRPr lang="en-CA" dirty="0"/>
          </a:p>
        </p:txBody>
      </p:sp>
      <p:sp>
        <p:nvSpPr>
          <p:cNvPr id="3" name="Content Placeholder 2"/>
          <p:cNvSpPr>
            <a:spLocks noGrp="1"/>
          </p:cNvSpPr>
          <p:nvPr>
            <p:ph idx="1"/>
          </p:nvPr>
        </p:nvSpPr>
        <p:spPr>
          <a:xfrm>
            <a:off x="864382" y="2489200"/>
            <a:ext cx="7898618" cy="3530600"/>
          </a:xfrm>
        </p:spPr>
        <p:txBody>
          <a:bodyPr/>
          <a:lstStyle/>
          <a:p>
            <a:pPr>
              <a:buNone/>
            </a:pPr>
            <a:endParaRPr lang="en-CA" dirty="0" smtClean="0"/>
          </a:p>
          <a:p>
            <a:pPr>
              <a:buNone/>
            </a:pPr>
            <a:r>
              <a:rPr lang="en-CA" dirty="0" smtClean="0"/>
              <a:t>A business plan is the </a:t>
            </a:r>
            <a:r>
              <a:rPr lang="en-CA" u="sng" dirty="0" smtClean="0"/>
              <a:t>written</a:t>
            </a:r>
            <a:r>
              <a:rPr lang="en-CA" dirty="0" smtClean="0"/>
              <a:t> presentation of a business idea.</a:t>
            </a:r>
          </a:p>
          <a:p>
            <a:pPr>
              <a:buNone/>
            </a:pPr>
            <a:endParaRPr lang="en-CA" dirty="0"/>
          </a:p>
          <a:p>
            <a:pPr>
              <a:buNone/>
            </a:pPr>
            <a:r>
              <a:rPr lang="en-CA" dirty="0" smtClean="0"/>
              <a:t>It predicts the success of a business and outlines how it will operate.</a:t>
            </a:r>
          </a:p>
          <a:p>
            <a:pPr>
              <a:buNone/>
            </a:pPr>
            <a:endParaRPr lang="en-CA" dirty="0" smtClean="0"/>
          </a:p>
          <a:p>
            <a:pPr>
              <a:buNone/>
            </a:pPr>
            <a:r>
              <a:rPr lang="en-CA" dirty="0" smtClean="0"/>
              <a:t>A good business plan is based on </a:t>
            </a:r>
            <a:r>
              <a:rPr lang="en-CA" b="1" dirty="0" smtClean="0"/>
              <a:t>solid</a:t>
            </a:r>
            <a:r>
              <a:rPr lang="en-CA" dirty="0" smtClean="0"/>
              <a:t> research.</a:t>
            </a:r>
            <a:endParaRPr lang="en-CA" dirty="0"/>
          </a:p>
        </p:txBody>
      </p:sp>
    </p:spTree>
    <p:extLst>
      <p:ext uri="{BB962C8B-B14F-4D97-AF65-F5344CB8AC3E}">
        <p14:creationId xmlns:p14="http://schemas.microsoft.com/office/powerpoint/2010/main" val="242745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ETHICS…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7152277"/>
              </p:ext>
            </p:extLst>
          </p:nvPr>
        </p:nvGraphicFramePr>
        <p:xfrm>
          <a:off x="3352800" y="2362200"/>
          <a:ext cx="3081337" cy="4064000"/>
        </p:xfrm>
        <a:graphic>
          <a:graphicData uri="http://schemas.openxmlformats.org/presentationml/2006/ole">
            <mc:AlternateContent xmlns:mc="http://schemas.openxmlformats.org/markup-compatibility/2006">
              <mc:Choice xmlns:v="urn:schemas-microsoft-com:vml" Requires="v">
                <p:oleObj spid="_x0000_s2054" name="Document" r:id="rId3" imgW="6897137" imgH="9100080" progId="Word.Document.12">
                  <p:embed/>
                </p:oleObj>
              </mc:Choice>
              <mc:Fallback>
                <p:oleObj name="Document" r:id="rId3" imgW="6897137" imgH="9100080" progId="Word.Document.12">
                  <p:embed/>
                  <p:pic>
                    <p:nvPicPr>
                      <p:cNvPr id="0" name=""/>
                      <p:cNvPicPr/>
                      <p:nvPr/>
                    </p:nvPicPr>
                    <p:blipFill>
                      <a:blip r:embed="rId4"/>
                      <a:stretch>
                        <a:fillRect/>
                      </a:stretch>
                    </p:blipFill>
                    <p:spPr>
                      <a:xfrm>
                        <a:off x="3352800" y="2362200"/>
                        <a:ext cx="3081337" cy="4064000"/>
                      </a:xfrm>
                      <a:prstGeom prst="rect">
                        <a:avLst/>
                      </a:prstGeom>
                    </p:spPr>
                  </p:pic>
                </p:oleObj>
              </mc:Fallback>
            </mc:AlternateContent>
          </a:graphicData>
        </a:graphic>
      </p:graphicFrame>
    </p:spTree>
    <p:extLst>
      <p:ext uri="{BB962C8B-B14F-4D97-AF65-F5344CB8AC3E}">
        <p14:creationId xmlns:p14="http://schemas.microsoft.com/office/powerpoint/2010/main" val="438657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109558153"/>
              </p:ext>
            </p:extLst>
          </p:nvPr>
        </p:nvGraphicFramePr>
        <p:xfrm>
          <a:off x="852115" y="2286000"/>
          <a:ext cx="7848600" cy="6203061"/>
        </p:xfrm>
        <a:graphic>
          <a:graphicData uri="http://schemas.openxmlformats.org/presentationml/2006/ole">
            <mc:AlternateContent xmlns:mc="http://schemas.openxmlformats.org/markup-compatibility/2006">
              <mc:Choice xmlns:v="urn:schemas-microsoft-com:vml" Requires="v">
                <p:oleObj spid="_x0000_s1032" name="Document" r:id="rId3" imgW="6817067" imgH="8842320" progId="Word.Document.12">
                  <p:embed/>
                </p:oleObj>
              </mc:Choice>
              <mc:Fallback>
                <p:oleObj name="Document" r:id="rId3" imgW="6817067" imgH="8842320" progId="Word.Document.12">
                  <p:embed/>
                  <p:pic>
                    <p:nvPicPr>
                      <p:cNvPr id="0" name=""/>
                      <p:cNvPicPr/>
                      <p:nvPr/>
                    </p:nvPicPr>
                    <p:blipFill>
                      <a:blip r:embed="rId4"/>
                      <a:stretch>
                        <a:fillRect/>
                      </a:stretch>
                    </p:blipFill>
                    <p:spPr>
                      <a:xfrm>
                        <a:off x="852115" y="2286000"/>
                        <a:ext cx="7848600" cy="6203061"/>
                      </a:xfrm>
                      <a:prstGeom prst="rect">
                        <a:avLst/>
                      </a:prstGeom>
                    </p:spPr>
                  </p:pic>
                </p:oleObj>
              </mc:Fallback>
            </mc:AlternateContent>
          </a:graphicData>
        </a:graphic>
      </p:graphicFrame>
      <p:sp>
        <p:nvSpPr>
          <p:cNvPr id="5" name="Title 1"/>
          <p:cNvSpPr>
            <a:spLocks noGrp="1"/>
          </p:cNvSpPr>
          <p:nvPr>
            <p:ph type="title"/>
          </p:nvPr>
        </p:nvSpPr>
        <p:spPr>
          <a:xfrm>
            <a:off x="865970" y="927098"/>
            <a:ext cx="6343672" cy="709865"/>
          </a:xfrm>
        </p:spPr>
        <p:txBody>
          <a:bodyPr/>
          <a:lstStyle/>
          <a:p>
            <a:r>
              <a:rPr lang="en-US" dirty="0" smtClean="0"/>
              <a:t>WORD NOTES… Good Surveys</a:t>
            </a:r>
            <a:endParaRPr lang="en-US" dirty="0"/>
          </a:p>
        </p:txBody>
      </p:sp>
    </p:spTree>
    <p:extLst>
      <p:ext uri="{BB962C8B-B14F-4D97-AF65-F5344CB8AC3E}">
        <p14:creationId xmlns:p14="http://schemas.microsoft.com/office/powerpoint/2010/main" val="3718174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TIME…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2209800"/>
            <a:ext cx="8598817" cy="3962400"/>
          </a:xfrm>
          <a:prstGeom prst="rect">
            <a:avLst/>
          </a:prstGeom>
        </p:spPr>
      </p:pic>
    </p:spTree>
    <p:extLst>
      <p:ext uri="{BB962C8B-B14F-4D97-AF65-F5344CB8AC3E}">
        <p14:creationId xmlns:p14="http://schemas.microsoft.com/office/powerpoint/2010/main" val="4160278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RESEARCH REPORT…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09800"/>
            <a:ext cx="7403929" cy="4532199"/>
          </a:xfrm>
          <a:prstGeom prst="rect">
            <a:avLst/>
          </a:prstGeom>
        </p:spPr>
      </p:pic>
    </p:spTree>
    <p:extLst>
      <p:ext uri="{BB962C8B-B14F-4D97-AF65-F5344CB8AC3E}">
        <p14:creationId xmlns:p14="http://schemas.microsoft.com/office/powerpoint/2010/main" val="531490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Components of a Business Plan</a:t>
            </a:r>
            <a:endParaRPr lang="en-CA" dirty="0"/>
          </a:p>
        </p:txBody>
      </p:sp>
      <p:sp>
        <p:nvSpPr>
          <p:cNvPr id="5" name="Content Placeholder 2"/>
          <p:cNvSpPr>
            <a:spLocks noGrp="1"/>
          </p:cNvSpPr>
          <p:nvPr>
            <p:ph idx="1"/>
          </p:nvPr>
        </p:nvSpPr>
        <p:spPr/>
        <p:txBody>
          <a:bodyPr>
            <a:normAutofit fontScale="92500" lnSpcReduction="20000"/>
          </a:bodyPr>
          <a:lstStyle/>
          <a:p>
            <a:pPr marL="514350" indent="-514350">
              <a:buFont typeface="+mj-lt"/>
              <a:buAutoNum type="arabicPeriod"/>
            </a:pPr>
            <a:r>
              <a:rPr lang="en-CA" dirty="0" smtClean="0"/>
              <a:t>Cover Page</a:t>
            </a:r>
          </a:p>
          <a:p>
            <a:pPr marL="514350" indent="-514350">
              <a:buFont typeface="+mj-lt"/>
              <a:buAutoNum type="arabicPeriod"/>
            </a:pPr>
            <a:r>
              <a:rPr lang="en-CA" dirty="0" smtClean="0"/>
              <a:t>Table of Contents</a:t>
            </a:r>
          </a:p>
          <a:p>
            <a:pPr marL="514350" indent="-514350">
              <a:buFont typeface="+mj-lt"/>
              <a:buAutoNum type="arabicPeriod"/>
            </a:pPr>
            <a:r>
              <a:rPr lang="en-CA" dirty="0" smtClean="0"/>
              <a:t>Business Model Canvas</a:t>
            </a:r>
          </a:p>
          <a:p>
            <a:pPr marL="514350" indent="-514350">
              <a:buFont typeface="+mj-lt"/>
              <a:buAutoNum type="arabicPeriod"/>
            </a:pPr>
            <a:r>
              <a:rPr lang="en-CA" dirty="0" smtClean="0"/>
              <a:t>Value/Personal Mission Statement</a:t>
            </a:r>
          </a:p>
          <a:p>
            <a:pPr marL="514350" indent="-514350">
              <a:buFont typeface="+mj-lt"/>
              <a:buAutoNum type="arabicPeriod"/>
            </a:pPr>
            <a:r>
              <a:rPr lang="en-CA" b="1" dirty="0" smtClean="0"/>
              <a:t>Business Overview</a:t>
            </a:r>
          </a:p>
          <a:p>
            <a:pPr marL="514350" indent="-514350">
              <a:buFont typeface="+mj-lt"/>
              <a:buAutoNum type="arabicPeriod"/>
            </a:pPr>
            <a:r>
              <a:rPr lang="en-CA" dirty="0" smtClean="0"/>
              <a:t>Management</a:t>
            </a:r>
          </a:p>
          <a:p>
            <a:pPr marL="514350" indent="-514350">
              <a:buFont typeface="+mj-lt"/>
              <a:buAutoNum type="arabicPeriod"/>
            </a:pPr>
            <a:r>
              <a:rPr lang="en-CA" dirty="0" smtClean="0"/>
              <a:t>Marketing Research</a:t>
            </a:r>
          </a:p>
          <a:p>
            <a:pPr marL="514350" indent="-514350">
              <a:buFont typeface="+mj-lt"/>
              <a:buAutoNum type="arabicPeriod"/>
            </a:pPr>
            <a:r>
              <a:rPr lang="en-CA" dirty="0" smtClean="0"/>
              <a:t>Marketing Plan</a:t>
            </a:r>
          </a:p>
          <a:p>
            <a:pPr marL="514350" indent="-514350">
              <a:buFont typeface="+mj-lt"/>
              <a:buAutoNum type="arabicPeriod"/>
            </a:pPr>
            <a:r>
              <a:rPr lang="en-CA" dirty="0" smtClean="0"/>
              <a:t>Suppliers/Employees</a:t>
            </a:r>
          </a:p>
          <a:p>
            <a:pPr marL="514350" indent="-514350">
              <a:buFont typeface="+mj-lt"/>
              <a:buAutoNum type="arabicPeriod"/>
            </a:pPr>
            <a:r>
              <a:rPr lang="en-CA" dirty="0" smtClean="0"/>
              <a:t>Financial Plan</a:t>
            </a:r>
          </a:p>
        </p:txBody>
      </p:sp>
    </p:spTree>
    <p:extLst>
      <p:ext uri="{BB962C8B-B14F-4D97-AF65-F5344CB8AC3E}">
        <p14:creationId xmlns:p14="http://schemas.microsoft.com/office/powerpoint/2010/main" val="2868569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5791200" cy="1371600"/>
          </a:xfrm>
        </p:spPr>
        <p:txBody>
          <a:bodyPr/>
          <a:lstStyle/>
          <a:p>
            <a:r>
              <a:rPr lang="en-US" dirty="0" smtClean="0"/>
              <a:t>Business </a:t>
            </a:r>
            <a:r>
              <a:rPr lang="en-US" dirty="0"/>
              <a:t>O</a:t>
            </a:r>
            <a:r>
              <a:rPr lang="en-US" dirty="0" smtClean="0"/>
              <a:t>verview</a:t>
            </a:r>
            <a:endParaRPr lang="en-US" dirty="0"/>
          </a:p>
        </p:txBody>
      </p:sp>
      <p:sp>
        <p:nvSpPr>
          <p:cNvPr id="3" name="Content Placeholder 2"/>
          <p:cNvSpPr>
            <a:spLocks noGrp="1"/>
          </p:cNvSpPr>
          <p:nvPr>
            <p:ph idx="1"/>
          </p:nvPr>
        </p:nvSpPr>
        <p:spPr>
          <a:xfrm>
            <a:off x="304800" y="2286000"/>
            <a:ext cx="8839200" cy="5715000"/>
          </a:xfrm>
        </p:spPr>
        <p:txBody>
          <a:bodyPr>
            <a:normAutofit/>
          </a:bodyPr>
          <a:lstStyle/>
          <a:p>
            <a:r>
              <a:rPr lang="en-US" dirty="0" smtClean="0"/>
              <a:t>TASK (1-2 paragraphs): Explain exactly what your business does and </a:t>
            </a:r>
          </a:p>
          <a:p>
            <a:pPr marL="0" indent="0">
              <a:buNone/>
            </a:pPr>
            <a:r>
              <a:rPr lang="en-US" dirty="0"/>
              <a:t> </a:t>
            </a:r>
            <a:r>
              <a:rPr lang="en-US" dirty="0" smtClean="0"/>
              <a:t>                                             how it does it by answering the following questions:</a:t>
            </a:r>
          </a:p>
          <a:p>
            <a:pPr marL="342900" indent="-342900">
              <a:buFont typeface="Wingdings" pitchFamily="2" charset="2"/>
              <a:buChar char="ü"/>
            </a:pPr>
            <a:r>
              <a:rPr lang="en-US" sz="1600" dirty="0" smtClean="0"/>
              <a:t>What does your business do?</a:t>
            </a:r>
          </a:p>
          <a:p>
            <a:pPr marL="342900" indent="-342900">
              <a:buFont typeface="Wingdings" pitchFamily="2" charset="2"/>
              <a:buChar char="ü"/>
            </a:pPr>
            <a:r>
              <a:rPr lang="en-US" sz="1600" dirty="0" smtClean="0"/>
              <a:t>What is the opportunity in the market that justifies your business idea?</a:t>
            </a:r>
          </a:p>
          <a:p>
            <a:pPr marL="342900" indent="-342900">
              <a:buFont typeface="Wingdings" pitchFamily="2" charset="2"/>
              <a:buChar char="ü"/>
            </a:pPr>
            <a:r>
              <a:rPr lang="en-US" sz="1600" dirty="0" smtClean="0"/>
              <a:t>Who are the business owners?</a:t>
            </a:r>
          </a:p>
          <a:p>
            <a:pPr marL="342900" indent="-342900">
              <a:buFont typeface="Wingdings" pitchFamily="2" charset="2"/>
              <a:buChar char="ü"/>
            </a:pPr>
            <a:r>
              <a:rPr lang="en-US" sz="1600" dirty="0" smtClean="0"/>
              <a:t>Where is the business located?</a:t>
            </a:r>
          </a:p>
          <a:p>
            <a:pPr marL="342900" indent="-342900">
              <a:buFont typeface="Wingdings" pitchFamily="2" charset="2"/>
              <a:buChar char="ü"/>
            </a:pPr>
            <a:r>
              <a:rPr lang="en-US" sz="1600" dirty="0" smtClean="0"/>
              <a:t>What form of business ownership will the business have?</a:t>
            </a:r>
          </a:p>
          <a:p>
            <a:pPr marL="342900" indent="-342900">
              <a:buFont typeface="Wingdings" pitchFamily="2" charset="2"/>
              <a:buChar char="ü"/>
            </a:pPr>
            <a:r>
              <a:rPr lang="en-US" sz="1600" dirty="0" smtClean="0"/>
              <a:t>What market will be serviced?</a:t>
            </a:r>
          </a:p>
          <a:p>
            <a:pPr marL="342900" indent="-342900">
              <a:buFont typeface="Wingdings" pitchFamily="2" charset="2"/>
              <a:buChar char="ü"/>
            </a:pPr>
            <a:r>
              <a:rPr lang="en-US" sz="1600" dirty="0" smtClean="0"/>
              <a:t>What is unique about your business?</a:t>
            </a:r>
          </a:p>
          <a:p>
            <a:pPr marL="342900" indent="-342900">
              <a:buFont typeface="Wingdings" pitchFamily="2" charset="2"/>
              <a:buChar char="ü"/>
            </a:pPr>
            <a:r>
              <a:rPr lang="en-US" sz="1600" dirty="0" smtClean="0"/>
              <a:t>How will your business be better than your competitors?</a:t>
            </a:r>
          </a:p>
          <a:p>
            <a:pPr marL="342900" indent="-342900">
              <a:buFont typeface="Wingdings" pitchFamily="2" charset="2"/>
              <a:buChar char="ü"/>
            </a:pPr>
            <a:r>
              <a:rPr lang="en-US" sz="1600" dirty="0" smtClean="0"/>
              <a:t>What stage is the business in? (Start-up for us)</a:t>
            </a:r>
          </a:p>
          <a:p>
            <a:pPr marL="342900" indent="-342900">
              <a:buFont typeface="Wingdings" pitchFamily="2" charset="2"/>
              <a:buChar char="ü"/>
            </a:pPr>
            <a:r>
              <a:rPr lang="en-US" sz="1600" dirty="0" smtClean="0"/>
              <a:t>What is the size of the business? (small for us)</a:t>
            </a:r>
          </a:p>
          <a:p>
            <a:pPr lvl="1"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4075461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Overview Examples…</a:t>
            </a:r>
            <a:endParaRPr lang="en-US" dirty="0"/>
          </a:p>
        </p:txBody>
      </p:sp>
      <p:sp>
        <p:nvSpPr>
          <p:cNvPr id="3" name="Content Placeholder 2"/>
          <p:cNvSpPr>
            <a:spLocks noGrp="1"/>
          </p:cNvSpPr>
          <p:nvPr>
            <p:ph idx="1"/>
          </p:nvPr>
        </p:nvSpPr>
        <p:spPr>
          <a:xfrm>
            <a:off x="76200" y="2286000"/>
            <a:ext cx="8839200" cy="5334000"/>
          </a:xfrm>
        </p:spPr>
        <p:txBody>
          <a:bodyPr>
            <a:normAutofit/>
          </a:bodyPr>
          <a:lstStyle/>
          <a:p>
            <a:r>
              <a:rPr lang="en-US" b="0" dirty="0"/>
              <a:t>ABC Laundry Soap Inc. will be laundry detergent manufacturer located in warehouse space at Lansdowne Place in Saint John’s North End. John Smith will be the </a:t>
            </a:r>
            <a:r>
              <a:rPr lang="en-US" b="0" dirty="0" smtClean="0"/>
              <a:t>sole </a:t>
            </a:r>
            <a:r>
              <a:rPr lang="en-US" b="0" dirty="0"/>
              <a:t>owner of the incorporated company that will employ 15 workers that will focus on manufacturing a quality liquid laundry detergent. </a:t>
            </a:r>
          </a:p>
          <a:p>
            <a:r>
              <a:rPr lang="en-US" b="0" dirty="0"/>
              <a:t>Skyrocketing freight prices and the high value of the Canadian dollar have created a great opportunity for a local manufacturer to supply Maritime grocery stores and department stores with an affordable alternative to their current suppliers in the U.S. The challenge the business faces will be to persuade customers that the product has consistent quality and will appeal to their customers. The product will be environmentally friendly and unique in that it will donate a portion of its profits to the Environment Trust Fund. It is hoped that this will appeal to consumers who are becoming environmentally and socially conscious. The detergent will be packaged in the factory and sold by sales agents throughout Atlantic Canada. </a:t>
            </a:r>
            <a:endParaRPr lang="en-US" b="0" dirty="0" smtClean="0"/>
          </a:p>
          <a:p>
            <a:endParaRPr lang="en-US" b="0" dirty="0"/>
          </a:p>
        </p:txBody>
      </p:sp>
    </p:spTree>
    <p:extLst>
      <p:ext uri="{BB962C8B-B14F-4D97-AF65-F5344CB8AC3E}">
        <p14:creationId xmlns:p14="http://schemas.microsoft.com/office/powerpoint/2010/main" val="346834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Components of a Business Plan</a:t>
            </a:r>
            <a:endParaRPr lang="en-CA" dirty="0"/>
          </a:p>
        </p:txBody>
      </p:sp>
      <p:sp>
        <p:nvSpPr>
          <p:cNvPr id="5" name="Content Placeholder 2"/>
          <p:cNvSpPr>
            <a:spLocks noGrp="1"/>
          </p:cNvSpPr>
          <p:nvPr>
            <p:ph idx="1"/>
          </p:nvPr>
        </p:nvSpPr>
        <p:spPr/>
        <p:txBody>
          <a:bodyPr>
            <a:normAutofit fontScale="92500" lnSpcReduction="20000"/>
          </a:bodyPr>
          <a:lstStyle/>
          <a:p>
            <a:pPr marL="514350" indent="-514350">
              <a:buFont typeface="+mj-lt"/>
              <a:buAutoNum type="arabicPeriod"/>
            </a:pPr>
            <a:r>
              <a:rPr lang="en-CA" dirty="0" smtClean="0"/>
              <a:t>Cover Page</a:t>
            </a:r>
          </a:p>
          <a:p>
            <a:pPr marL="514350" indent="-514350">
              <a:buFont typeface="+mj-lt"/>
              <a:buAutoNum type="arabicPeriod"/>
            </a:pPr>
            <a:r>
              <a:rPr lang="en-CA" dirty="0" smtClean="0"/>
              <a:t>Table of Contents</a:t>
            </a:r>
          </a:p>
          <a:p>
            <a:pPr marL="514350" indent="-514350">
              <a:buFont typeface="+mj-lt"/>
              <a:buAutoNum type="arabicPeriod"/>
            </a:pPr>
            <a:r>
              <a:rPr lang="en-CA" dirty="0" smtClean="0"/>
              <a:t>Business Model Canvas</a:t>
            </a:r>
          </a:p>
          <a:p>
            <a:pPr marL="514350" indent="-514350">
              <a:buFont typeface="+mj-lt"/>
              <a:buAutoNum type="arabicPeriod"/>
            </a:pPr>
            <a:r>
              <a:rPr lang="en-CA" dirty="0" smtClean="0"/>
              <a:t>Value/Personal Mission Statement</a:t>
            </a:r>
          </a:p>
          <a:p>
            <a:pPr marL="514350" indent="-514350">
              <a:buFont typeface="+mj-lt"/>
              <a:buAutoNum type="arabicPeriod"/>
            </a:pPr>
            <a:r>
              <a:rPr lang="en-CA" dirty="0" smtClean="0"/>
              <a:t>Business Overview</a:t>
            </a:r>
          </a:p>
          <a:p>
            <a:pPr marL="514350" indent="-514350">
              <a:buFont typeface="+mj-lt"/>
              <a:buAutoNum type="arabicPeriod"/>
            </a:pPr>
            <a:r>
              <a:rPr lang="en-CA" b="1" dirty="0" smtClean="0"/>
              <a:t>Management</a:t>
            </a:r>
          </a:p>
          <a:p>
            <a:pPr marL="514350" indent="-514350">
              <a:buFont typeface="+mj-lt"/>
              <a:buAutoNum type="arabicPeriod"/>
            </a:pPr>
            <a:r>
              <a:rPr lang="en-CA" dirty="0" smtClean="0"/>
              <a:t>Marketing Research</a:t>
            </a:r>
          </a:p>
          <a:p>
            <a:pPr marL="514350" indent="-514350">
              <a:buFont typeface="+mj-lt"/>
              <a:buAutoNum type="arabicPeriod"/>
            </a:pPr>
            <a:r>
              <a:rPr lang="en-CA" dirty="0" smtClean="0"/>
              <a:t>Marketing Plan</a:t>
            </a:r>
          </a:p>
          <a:p>
            <a:pPr marL="514350" indent="-514350">
              <a:buFont typeface="+mj-lt"/>
              <a:buAutoNum type="arabicPeriod"/>
            </a:pPr>
            <a:r>
              <a:rPr lang="en-CA" dirty="0" smtClean="0"/>
              <a:t>Suppliers/Employees</a:t>
            </a:r>
          </a:p>
          <a:p>
            <a:pPr marL="514350" indent="-514350">
              <a:buFont typeface="+mj-lt"/>
              <a:buAutoNum type="arabicPeriod"/>
            </a:pPr>
            <a:r>
              <a:rPr lang="en-CA" dirty="0" smtClean="0"/>
              <a:t>Financial Plan</a:t>
            </a:r>
          </a:p>
        </p:txBody>
      </p:sp>
    </p:spTree>
    <p:extLst>
      <p:ext uri="{BB962C8B-B14F-4D97-AF65-F5344CB8AC3E}">
        <p14:creationId xmlns:p14="http://schemas.microsoft.com/office/powerpoint/2010/main" val="964068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Profile</a:t>
            </a:r>
            <a:endParaRPr lang="en-US" dirty="0"/>
          </a:p>
        </p:txBody>
      </p:sp>
      <p:sp>
        <p:nvSpPr>
          <p:cNvPr id="3" name="Content Placeholder 2"/>
          <p:cNvSpPr>
            <a:spLocks noGrp="1"/>
          </p:cNvSpPr>
          <p:nvPr>
            <p:ph idx="1"/>
          </p:nvPr>
        </p:nvSpPr>
        <p:spPr>
          <a:xfrm>
            <a:off x="152400" y="2362200"/>
            <a:ext cx="8839200" cy="4983163"/>
          </a:xfrm>
        </p:spPr>
        <p:txBody>
          <a:bodyPr>
            <a:normAutofit/>
          </a:bodyPr>
          <a:lstStyle/>
          <a:p>
            <a:r>
              <a:rPr lang="en-US" dirty="0" smtClean="0"/>
              <a:t>The Management Profile should describe the management team by answering the following questions:</a:t>
            </a:r>
          </a:p>
          <a:p>
            <a:endParaRPr lang="en-US" b="0" dirty="0"/>
          </a:p>
          <a:p>
            <a:pPr marL="342900" indent="-342900">
              <a:buFont typeface="Wingdings" pitchFamily="2" charset="2"/>
              <a:buChar char="ü"/>
            </a:pPr>
            <a:r>
              <a:rPr lang="en-US" dirty="0"/>
              <a:t>Who are the owners and key managers of the business? </a:t>
            </a:r>
          </a:p>
          <a:p>
            <a:pPr marL="342900" indent="-342900">
              <a:buFont typeface="Wingdings" pitchFamily="2" charset="2"/>
              <a:buChar char="ü"/>
            </a:pPr>
            <a:r>
              <a:rPr lang="en-US" dirty="0" smtClean="0"/>
              <a:t>What </a:t>
            </a:r>
            <a:r>
              <a:rPr lang="en-US" dirty="0"/>
              <a:t>role will each person have in running the business? </a:t>
            </a:r>
          </a:p>
          <a:p>
            <a:pPr marL="342900" indent="-342900">
              <a:buFont typeface="Wingdings" pitchFamily="2" charset="2"/>
              <a:buChar char="ü"/>
            </a:pPr>
            <a:r>
              <a:rPr lang="en-US" dirty="0" smtClean="0"/>
              <a:t>What </a:t>
            </a:r>
            <a:r>
              <a:rPr lang="en-US" dirty="0"/>
              <a:t>are their backgrounds? </a:t>
            </a:r>
          </a:p>
          <a:p>
            <a:pPr marL="342900" indent="-342900">
              <a:buFont typeface="Wingdings" pitchFamily="2" charset="2"/>
              <a:buChar char="ü"/>
            </a:pPr>
            <a:r>
              <a:rPr lang="en-US" dirty="0" smtClean="0"/>
              <a:t>What </a:t>
            </a:r>
            <a:r>
              <a:rPr lang="en-US" dirty="0"/>
              <a:t>are their strengths and skills that they bring to the business? </a:t>
            </a:r>
          </a:p>
          <a:p>
            <a:pPr marL="342900" indent="-342900">
              <a:buFont typeface="Wingdings" pitchFamily="2" charset="2"/>
              <a:buChar char="ü"/>
            </a:pPr>
            <a:r>
              <a:rPr lang="en-US" dirty="0" smtClean="0"/>
              <a:t>How </a:t>
            </a:r>
            <a:r>
              <a:rPr lang="en-US" dirty="0"/>
              <a:t>much time and money will each owner be contributing to the business? </a:t>
            </a:r>
          </a:p>
          <a:p>
            <a:pPr marL="342900" indent="-342900">
              <a:buFont typeface="Wingdings" pitchFamily="2" charset="2"/>
              <a:buChar char="ü"/>
            </a:pPr>
            <a:r>
              <a:rPr lang="en-US" dirty="0" smtClean="0"/>
              <a:t>How </a:t>
            </a:r>
            <a:r>
              <a:rPr lang="en-US" dirty="0"/>
              <a:t>will the management team be </a:t>
            </a:r>
            <a:r>
              <a:rPr lang="en-US" dirty="0" smtClean="0"/>
              <a:t>paid? </a:t>
            </a:r>
            <a:endParaRPr lang="en-US" dirty="0"/>
          </a:p>
          <a:p>
            <a:pPr marL="342900" indent="-342900">
              <a:buFont typeface="Wingdings" pitchFamily="2" charset="2"/>
              <a:buChar char="ü"/>
            </a:pPr>
            <a:endParaRPr lang="en-US" dirty="0"/>
          </a:p>
        </p:txBody>
      </p:sp>
    </p:spTree>
    <p:extLst>
      <p:ext uri="{BB962C8B-B14F-4D97-AF65-F5344CB8AC3E}">
        <p14:creationId xmlns:p14="http://schemas.microsoft.com/office/powerpoint/2010/main" val="1761828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754030" cy="709865"/>
          </a:xfrm>
        </p:spPr>
        <p:txBody>
          <a:bodyPr/>
          <a:lstStyle/>
          <a:p>
            <a:r>
              <a:rPr lang="en-US" dirty="0" smtClean="0"/>
              <a:t>Management Profile Examples…</a:t>
            </a:r>
            <a:endParaRPr lang="en-US" dirty="0"/>
          </a:p>
        </p:txBody>
      </p:sp>
      <p:sp>
        <p:nvSpPr>
          <p:cNvPr id="3" name="Content Placeholder 2"/>
          <p:cNvSpPr>
            <a:spLocks noGrp="1"/>
          </p:cNvSpPr>
          <p:nvPr>
            <p:ph idx="1"/>
          </p:nvPr>
        </p:nvSpPr>
        <p:spPr>
          <a:xfrm>
            <a:off x="152400" y="1981200"/>
            <a:ext cx="8534400" cy="5181600"/>
          </a:xfrm>
        </p:spPr>
        <p:txBody>
          <a:bodyPr>
            <a:normAutofit/>
          </a:bodyPr>
          <a:lstStyle/>
          <a:p>
            <a:endParaRPr lang="en-US" dirty="0" smtClean="0"/>
          </a:p>
          <a:p>
            <a:r>
              <a:rPr lang="en-US" dirty="0" smtClean="0"/>
              <a:t>Croutons </a:t>
            </a:r>
            <a:r>
              <a:rPr lang="en-US" dirty="0"/>
              <a:t>R Us Bakery understands that </a:t>
            </a:r>
            <a:r>
              <a:rPr lang="en-US" dirty="0" smtClean="0"/>
              <a:t>its </a:t>
            </a:r>
            <a:r>
              <a:rPr lang="en-US" dirty="0"/>
              <a:t>success depends primarily on a strong management team. </a:t>
            </a:r>
            <a:endParaRPr lang="en-US" dirty="0" smtClean="0"/>
          </a:p>
          <a:p>
            <a:r>
              <a:rPr lang="en-US" dirty="0" smtClean="0"/>
              <a:t>Marion </a:t>
            </a:r>
            <a:r>
              <a:rPr lang="en-US" dirty="0"/>
              <a:t>Green will lead the baking team because of her strong baking background which includes </a:t>
            </a:r>
            <a:r>
              <a:rPr lang="en-US" dirty="0" smtClean="0"/>
              <a:t>ten </a:t>
            </a:r>
            <a:r>
              <a:rPr lang="en-US" dirty="0"/>
              <a:t>years of baking experience at Ben’s Bakery and </a:t>
            </a:r>
            <a:r>
              <a:rPr lang="en-US" dirty="0" smtClean="0"/>
              <a:t>three </a:t>
            </a:r>
            <a:r>
              <a:rPr lang="en-US" dirty="0"/>
              <a:t>years of management experience. </a:t>
            </a:r>
            <a:endParaRPr lang="en-US" dirty="0" smtClean="0"/>
          </a:p>
          <a:p>
            <a:r>
              <a:rPr lang="en-US" dirty="0" smtClean="0"/>
              <a:t>Don </a:t>
            </a:r>
            <a:r>
              <a:rPr lang="en-US" dirty="0"/>
              <a:t>Black brings a strong financial background to the business which includes a CA designation and </a:t>
            </a:r>
            <a:r>
              <a:rPr lang="en-US" dirty="0" smtClean="0"/>
              <a:t>ten </a:t>
            </a:r>
            <a:r>
              <a:rPr lang="en-US" dirty="0"/>
              <a:t>years of managing the finances of a reputable bakery in British Columbia. </a:t>
            </a:r>
            <a:endParaRPr lang="en-US" dirty="0" smtClean="0"/>
          </a:p>
          <a:p>
            <a:r>
              <a:rPr lang="en-US" dirty="0" smtClean="0"/>
              <a:t>Tina </a:t>
            </a:r>
            <a:r>
              <a:rPr lang="en-US" dirty="0"/>
              <a:t>Reid will be responsible for developing marketing materials and for managing human resources. She brings </a:t>
            </a:r>
            <a:r>
              <a:rPr lang="en-US" dirty="0" smtClean="0"/>
              <a:t>six </a:t>
            </a:r>
            <a:r>
              <a:rPr lang="en-US" dirty="0"/>
              <a:t>years of experience in working for a PR firm with her. </a:t>
            </a:r>
            <a:endParaRPr lang="en-US" dirty="0" smtClean="0"/>
          </a:p>
          <a:p>
            <a:r>
              <a:rPr lang="en-US" dirty="0" smtClean="0"/>
              <a:t>All </a:t>
            </a:r>
            <a:r>
              <a:rPr lang="en-US" dirty="0"/>
              <a:t>members of the team will be working full-time and be paid a yearly salary. </a:t>
            </a:r>
          </a:p>
        </p:txBody>
      </p:sp>
    </p:spTree>
    <p:extLst>
      <p:ext uri="{BB962C8B-B14F-4D97-AF65-F5344CB8AC3E}">
        <p14:creationId xmlns:p14="http://schemas.microsoft.com/office/powerpoint/2010/main" val="1862257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DRAGON’S DEN ADVICE…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286000"/>
            <a:ext cx="6182617" cy="3530600"/>
          </a:xfrm>
        </p:spPr>
      </p:pic>
      <p:sp>
        <p:nvSpPr>
          <p:cNvPr id="5" name="Rectangle 4"/>
          <p:cNvSpPr/>
          <p:nvPr/>
        </p:nvSpPr>
        <p:spPr>
          <a:xfrm>
            <a:off x="1828800" y="6019800"/>
            <a:ext cx="6639817" cy="369332"/>
          </a:xfrm>
          <a:prstGeom prst="rect">
            <a:avLst/>
          </a:prstGeom>
        </p:spPr>
        <p:txBody>
          <a:bodyPr wrap="square">
            <a:spAutoFit/>
          </a:bodyPr>
          <a:lstStyle/>
          <a:p>
            <a:r>
              <a:rPr lang="en-US" dirty="0">
                <a:hlinkClick r:id="rId3"/>
              </a:rPr>
              <a:t>https://www.youtube.com/watch?v=CE9xdIThIS4</a:t>
            </a:r>
            <a:endParaRPr lang="en-US" dirty="0"/>
          </a:p>
        </p:txBody>
      </p:sp>
    </p:spTree>
    <p:extLst>
      <p:ext uri="{BB962C8B-B14F-4D97-AF65-F5344CB8AC3E}">
        <p14:creationId xmlns:p14="http://schemas.microsoft.com/office/powerpoint/2010/main" val="15514735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Components of a Business Plan</a:t>
            </a:r>
            <a:endParaRPr lang="en-CA" dirty="0"/>
          </a:p>
        </p:txBody>
      </p:sp>
      <p:sp>
        <p:nvSpPr>
          <p:cNvPr id="5" name="Content Placeholder 2"/>
          <p:cNvSpPr>
            <a:spLocks noGrp="1"/>
          </p:cNvSpPr>
          <p:nvPr>
            <p:ph idx="1"/>
          </p:nvPr>
        </p:nvSpPr>
        <p:spPr/>
        <p:txBody>
          <a:bodyPr>
            <a:normAutofit fontScale="92500" lnSpcReduction="20000"/>
          </a:bodyPr>
          <a:lstStyle/>
          <a:p>
            <a:pPr marL="514350" indent="-514350">
              <a:buFont typeface="+mj-lt"/>
              <a:buAutoNum type="arabicPeriod"/>
            </a:pPr>
            <a:r>
              <a:rPr lang="en-CA" dirty="0" smtClean="0"/>
              <a:t>Cover Page</a:t>
            </a:r>
          </a:p>
          <a:p>
            <a:pPr marL="514350" indent="-514350">
              <a:buFont typeface="+mj-lt"/>
              <a:buAutoNum type="arabicPeriod"/>
            </a:pPr>
            <a:r>
              <a:rPr lang="en-CA" dirty="0" smtClean="0"/>
              <a:t>Table of Contents</a:t>
            </a:r>
          </a:p>
          <a:p>
            <a:pPr marL="514350" indent="-514350">
              <a:buFont typeface="+mj-lt"/>
              <a:buAutoNum type="arabicPeriod"/>
            </a:pPr>
            <a:r>
              <a:rPr lang="en-CA" dirty="0" smtClean="0"/>
              <a:t>Business Model Canvas</a:t>
            </a:r>
          </a:p>
          <a:p>
            <a:pPr marL="514350" indent="-514350">
              <a:buFont typeface="+mj-lt"/>
              <a:buAutoNum type="arabicPeriod"/>
            </a:pPr>
            <a:r>
              <a:rPr lang="en-CA" dirty="0" smtClean="0"/>
              <a:t>Value/Personal Mission Statement</a:t>
            </a:r>
          </a:p>
          <a:p>
            <a:pPr marL="514350" indent="-514350">
              <a:buFont typeface="+mj-lt"/>
              <a:buAutoNum type="arabicPeriod"/>
            </a:pPr>
            <a:r>
              <a:rPr lang="en-CA" dirty="0" smtClean="0"/>
              <a:t>Business Overview</a:t>
            </a:r>
          </a:p>
          <a:p>
            <a:pPr marL="514350" indent="-514350">
              <a:buFont typeface="+mj-lt"/>
              <a:buAutoNum type="arabicPeriod"/>
            </a:pPr>
            <a:r>
              <a:rPr lang="en-CA" dirty="0" smtClean="0"/>
              <a:t>Management</a:t>
            </a:r>
          </a:p>
          <a:p>
            <a:pPr marL="514350" indent="-514350">
              <a:buFont typeface="+mj-lt"/>
              <a:buAutoNum type="arabicPeriod"/>
            </a:pPr>
            <a:r>
              <a:rPr lang="en-CA" dirty="0" smtClean="0"/>
              <a:t>Marketing Research</a:t>
            </a:r>
          </a:p>
          <a:p>
            <a:pPr marL="514350" indent="-514350">
              <a:buFont typeface="+mj-lt"/>
              <a:buAutoNum type="arabicPeriod"/>
            </a:pPr>
            <a:r>
              <a:rPr lang="en-CA" b="1" dirty="0" smtClean="0"/>
              <a:t>Marketing Plan</a:t>
            </a:r>
          </a:p>
          <a:p>
            <a:pPr marL="514350" indent="-514350">
              <a:buFont typeface="+mj-lt"/>
              <a:buAutoNum type="arabicPeriod"/>
            </a:pPr>
            <a:r>
              <a:rPr lang="en-CA" dirty="0" smtClean="0"/>
              <a:t>Suppliers/Employees</a:t>
            </a:r>
          </a:p>
          <a:p>
            <a:pPr marL="514350" indent="-514350">
              <a:buFont typeface="+mj-lt"/>
              <a:buAutoNum type="arabicPeriod"/>
            </a:pPr>
            <a:r>
              <a:rPr lang="en-CA" dirty="0" smtClean="0"/>
              <a:t>Financial Plan</a:t>
            </a:r>
          </a:p>
        </p:txBody>
      </p:sp>
    </p:spTree>
    <p:extLst>
      <p:ext uri="{BB962C8B-B14F-4D97-AF65-F5344CB8AC3E}">
        <p14:creationId xmlns:p14="http://schemas.microsoft.com/office/powerpoint/2010/main" val="39454728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Plan…PART A</a:t>
            </a:r>
            <a:endParaRPr lang="en-US" dirty="0"/>
          </a:p>
        </p:txBody>
      </p:sp>
      <p:sp>
        <p:nvSpPr>
          <p:cNvPr id="3" name="Content Placeholder 2"/>
          <p:cNvSpPr>
            <a:spLocks noGrp="1"/>
          </p:cNvSpPr>
          <p:nvPr>
            <p:ph idx="1"/>
          </p:nvPr>
        </p:nvSpPr>
        <p:spPr>
          <a:xfrm>
            <a:off x="152400" y="2286000"/>
            <a:ext cx="8991600" cy="5181600"/>
          </a:xfrm>
        </p:spPr>
        <p:txBody>
          <a:bodyPr>
            <a:normAutofit/>
          </a:bodyPr>
          <a:lstStyle/>
          <a:p>
            <a:pPr marL="457200" indent="-457200">
              <a:buFont typeface="+mj-lt"/>
              <a:buAutoNum type="alphaUcPeriod"/>
            </a:pPr>
            <a:r>
              <a:rPr lang="en-US" dirty="0" smtClean="0"/>
              <a:t>Customer Profile</a:t>
            </a:r>
          </a:p>
          <a:p>
            <a:r>
              <a:rPr lang="en-US" dirty="0" smtClean="0"/>
              <a:t>Should describe your target market by addressing the following questions:</a:t>
            </a:r>
          </a:p>
          <a:p>
            <a:pPr marL="342900" indent="-342900">
              <a:buFont typeface="Wingdings" pitchFamily="2" charset="2"/>
              <a:buChar char="ü"/>
            </a:pPr>
            <a:r>
              <a:rPr lang="en-US" dirty="0" smtClean="0"/>
              <a:t>Who are your customers?</a:t>
            </a:r>
          </a:p>
          <a:p>
            <a:pPr marL="342900" indent="-342900">
              <a:buFont typeface="Wingdings" pitchFamily="2" charset="2"/>
              <a:buChar char="ü"/>
            </a:pPr>
            <a:r>
              <a:rPr lang="en-US" dirty="0" smtClean="0"/>
              <a:t>Where do they live?</a:t>
            </a:r>
          </a:p>
          <a:p>
            <a:pPr marL="342900" indent="-342900">
              <a:buFont typeface="Wingdings" pitchFamily="2" charset="2"/>
              <a:buChar char="ü"/>
            </a:pPr>
            <a:r>
              <a:rPr lang="en-US" dirty="0" smtClean="0"/>
              <a:t>How many are there?</a:t>
            </a:r>
          </a:p>
          <a:p>
            <a:pPr marL="342900" indent="-342900">
              <a:buFont typeface="Wingdings" pitchFamily="2" charset="2"/>
              <a:buChar char="ü"/>
            </a:pPr>
            <a:r>
              <a:rPr lang="en-US" dirty="0" smtClean="0"/>
              <a:t>Describe their age, income, population, etc.</a:t>
            </a:r>
          </a:p>
          <a:p>
            <a:pPr marL="342900" indent="-342900">
              <a:buFont typeface="Wingdings" pitchFamily="2" charset="2"/>
              <a:buChar char="ü"/>
            </a:pPr>
            <a:r>
              <a:rPr lang="en-US" dirty="0" smtClean="0"/>
              <a:t>Are there any trends influencing your market?</a:t>
            </a:r>
          </a:p>
          <a:p>
            <a:pPr marL="342900" indent="-342900">
              <a:buFont typeface="Wingdings" pitchFamily="2" charset="2"/>
              <a:buChar char="ü"/>
            </a:pPr>
            <a:r>
              <a:rPr lang="en-US" dirty="0" smtClean="0"/>
              <a:t>What will influence their decision to buy your product or service?</a:t>
            </a:r>
          </a:p>
          <a:p>
            <a:pPr marL="342900" indent="-342900">
              <a:buFont typeface="Wingdings" pitchFamily="2" charset="2"/>
              <a:buChar char="ü"/>
            </a:pPr>
            <a:r>
              <a:rPr lang="en-US" dirty="0" smtClean="0"/>
              <a:t>This section will contain the results of your market research survey.</a:t>
            </a:r>
            <a:endParaRPr lang="en-US" dirty="0"/>
          </a:p>
        </p:txBody>
      </p:sp>
    </p:spTree>
    <p:extLst>
      <p:ext uri="{BB962C8B-B14F-4D97-AF65-F5344CB8AC3E}">
        <p14:creationId xmlns:p14="http://schemas.microsoft.com/office/powerpoint/2010/main" val="1454244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Customer profile example</a:t>
            </a:r>
            <a:endParaRPr lang="en-US" dirty="0"/>
          </a:p>
        </p:txBody>
      </p:sp>
      <p:sp>
        <p:nvSpPr>
          <p:cNvPr id="3" name="Content Placeholder 2"/>
          <p:cNvSpPr>
            <a:spLocks noGrp="1"/>
          </p:cNvSpPr>
          <p:nvPr>
            <p:ph idx="1"/>
          </p:nvPr>
        </p:nvSpPr>
        <p:spPr>
          <a:xfrm>
            <a:off x="304800" y="2362200"/>
            <a:ext cx="8610600" cy="5181600"/>
          </a:xfrm>
        </p:spPr>
        <p:txBody>
          <a:bodyPr>
            <a:normAutofit/>
          </a:bodyPr>
          <a:lstStyle/>
          <a:p>
            <a:r>
              <a:rPr lang="en-US" sz="1600" b="0" dirty="0"/>
              <a:t>Green Health Food Supplements is a multi-use product and will focus on three </a:t>
            </a:r>
            <a:r>
              <a:rPr lang="en-US" sz="1600" b="0" dirty="0" smtClean="0"/>
              <a:t>different customer groups. </a:t>
            </a:r>
          </a:p>
          <a:p>
            <a:r>
              <a:rPr lang="en-US" sz="1600" b="0" dirty="0" smtClean="0"/>
              <a:t>The </a:t>
            </a:r>
            <a:r>
              <a:rPr lang="en-US" sz="1600" b="0" dirty="0"/>
              <a:t>primary target group will be allergy sufferers. This </a:t>
            </a:r>
            <a:r>
              <a:rPr lang="en-US" sz="1600" b="0" dirty="0" smtClean="0"/>
              <a:t>group is </a:t>
            </a:r>
            <a:r>
              <a:rPr lang="en-US" sz="1600" b="0" dirty="0"/>
              <a:t>growing at 15% a year with 32,000 potential customers in the Greater Saint John area. Allergy sufferers are known to try many products in their quest to rid themselves of allergy symptoms so they are often quite willing to try new products. </a:t>
            </a:r>
          </a:p>
          <a:p>
            <a:r>
              <a:rPr lang="en-US" sz="1600" b="0" dirty="0"/>
              <a:t>The second target is medical professionals and doctors in particular. This segment is also growing at 15% with 14,200 potential people served by doctors in the local area. </a:t>
            </a:r>
            <a:r>
              <a:rPr lang="en-US" sz="1600" b="0" dirty="0" smtClean="0"/>
              <a:t>Doctors </a:t>
            </a:r>
            <a:r>
              <a:rPr lang="en-US" sz="1600" b="0" dirty="0"/>
              <a:t>are quickly beginning to understand the benefits of natural products and are beginning to refer patients to them. </a:t>
            </a:r>
            <a:endParaRPr lang="en-US" sz="1600" b="0" dirty="0" smtClean="0"/>
          </a:p>
          <a:p>
            <a:r>
              <a:rPr lang="en-US" sz="1600" b="0" dirty="0"/>
              <a:t>The last group is the health conscious group. This segment is typically making modifications to their diet based on their desire to become healthier and prevent the onset of disease. This niche also is growing at 15% with 48,000 possible customers. Health conscious consumers frequently read about and try new products in their quest to find products that help them feel strong. </a:t>
            </a:r>
            <a:endParaRPr lang="en-US" sz="1600" dirty="0"/>
          </a:p>
        </p:txBody>
      </p:sp>
    </p:spTree>
    <p:extLst>
      <p:ext uri="{BB962C8B-B14F-4D97-AF65-F5344CB8AC3E}">
        <p14:creationId xmlns:p14="http://schemas.microsoft.com/office/powerpoint/2010/main" val="3693370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Plan…PART B</a:t>
            </a:r>
            <a:endParaRPr lang="en-US" dirty="0"/>
          </a:p>
        </p:txBody>
      </p:sp>
      <p:sp>
        <p:nvSpPr>
          <p:cNvPr id="3" name="Content Placeholder 2"/>
          <p:cNvSpPr>
            <a:spLocks noGrp="1"/>
          </p:cNvSpPr>
          <p:nvPr>
            <p:ph idx="1"/>
          </p:nvPr>
        </p:nvSpPr>
        <p:spPr>
          <a:xfrm>
            <a:off x="864382" y="2489200"/>
            <a:ext cx="7517618" cy="3530600"/>
          </a:xfrm>
        </p:spPr>
        <p:txBody>
          <a:bodyPr/>
          <a:lstStyle/>
          <a:p>
            <a:pPr marL="457200" indent="-457200">
              <a:buAutoNum type="alphaUcPeriod" startAt="2"/>
            </a:pPr>
            <a:r>
              <a:rPr lang="en-US" dirty="0" smtClean="0"/>
              <a:t>Competition</a:t>
            </a:r>
          </a:p>
          <a:p>
            <a:r>
              <a:rPr lang="en-US" dirty="0" smtClean="0"/>
              <a:t>Will profile your major competitors and how your business will compete with them. </a:t>
            </a:r>
          </a:p>
          <a:p>
            <a:endParaRPr lang="en-US" dirty="0"/>
          </a:p>
          <a:p>
            <a:pPr marL="342900" indent="-342900">
              <a:buFont typeface="Wingdings" pitchFamily="2" charset="2"/>
              <a:buChar char="ü"/>
            </a:pPr>
            <a:r>
              <a:rPr lang="en-US" dirty="0" smtClean="0"/>
              <a:t>Identify major competitors and describe their company in terms of size, location, and name.</a:t>
            </a:r>
          </a:p>
          <a:p>
            <a:pPr marL="342900" indent="-342900">
              <a:buFont typeface="Wingdings" pitchFamily="2" charset="2"/>
              <a:buChar char="ü"/>
            </a:pPr>
            <a:r>
              <a:rPr lang="en-US" dirty="0" smtClean="0"/>
              <a:t>List the strengths and weaknesses of each competitor, including: product quality, price, image, etc.</a:t>
            </a:r>
          </a:p>
          <a:p>
            <a:pPr marL="342900" indent="-342900">
              <a:buFont typeface="Wingdings" pitchFamily="2" charset="2"/>
              <a:buChar char="ü"/>
            </a:pPr>
            <a:r>
              <a:rPr lang="en-US" dirty="0" smtClean="0"/>
              <a:t>Predict how your business will compete</a:t>
            </a:r>
            <a:endParaRPr lang="en-US" dirty="0"/>
          </a:p>
        </p:txBody>
      </p:sp>
    </p:spTree>
    <p:extLst>
      <p:ext uri="{BB962C8B-B14F-4D97-AF65-F5344CB8AC3E}">
        <p14:creationId xmlns:p14="http://schemas.microsoft.com/office/powerpoint/2010/main" val="3841271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5791200" cy="1371600"/>
          </a:xfrm>
        </p:spPr>
        <p:txBody>
          <a:bodyPr/>
          <a:lstStyle/>
          <a:p>
            <a:r>
              <a:rPr lang="en-US" dirty="0" smtClean="0"/>
              <a:t>B. Competition example</a:t>
            </a:r>
            <a:endParaRPr lang="en-US" dirty="0"/>
          </a:p>
        </p:txBody>
      </p:sp>
      <p:sp>
        <p:nvSpPr>
          <p:cNvPr id="3" name="Content Placeholder 2"/>
          <p:cNvSpPr>
            <a:spLocks noGrp="1"/>
          </p:cNvSpPr>
          <p:nvPr>
            <p:ph idx="1"/>
          </p:nvPr>
        </p:nvSpPr>
        <p:spPr>
          <a:xfrm>
            <a:off x="152400" y="2133600"/>
            <a:ext cx="8839200" cy="5791200"/>
          </a:xfrm>
        </p:spPr>
        <p:txBody>
          <a:bodyPr>
            <a:normAutofit/>
          </a:bodyPr>
          <a:lstStyle/>
          <a:p>
            <a:r>
              <a:rPr lang="en-US" sz="1400" b="0" dirty="0"/>
              <a:t>In today’s childcare market, parents are often looking beyond price willing to pay a little more for quality educational programming that will give their children an advantage at school. Programming, service, certification and reputation are critical success factors in the child care services industry. The Children’s College will compete well in the market by offering a leading edge educational program delivered by certified college-trained instructors. </a:t>
            </a:r>
          </a:p>
          <a:p>
            <a:r>
              <a:rPr lang="en-US" sz="1400" b="0" dirty="0"/>
              <a:t>There is no competitor in the market that is offering a focused, quality educational childcare program. Our educational approach is unique and will be difficult to duplicate by competitors. </a:t>
            </a:r>
          </a:p>
          <a:p>
            <a:r>
              <a:rPr lang="en-US" sz="1400" dirty="0"/>
              <a:t>Main Competitors </a:t>
            </a:r>
            <a:endParaRPr lang="en-US" sz="1400" b="0" dirty="0"/>
          </a:p>
          <a:p>
            <a:r>
              <a:rPr lang="en-US" sz="1400" b="0" dirty="0"/>
              <a:t>Those facilities located within a 5 mile radius are considered to be the company’s main competitors. They are as follows: </a:t>
            </a:r>
          </a:p>
          <a:p>
            <a:r>
              <a:rPr lang="en-US" sz="1400" dirty="0"/>
              <a:t>South End Church Day Care</a:t>
            </a:r>
            <a:r>
              <a:rPr lang="en-US" sz="1400" b="0" dirty="0"/>
              <a:t>: </a:t>
            </a:r>
          </a:p>
          <a:p>
            <a:pPr lvl="1"/>
            <a:r>
              <a:rPr lang="en-US" sz="1200" dirty="0"/>
              <a:t>South End Church Day Care is located in the basement of the South End Church at 52 Bay Drive. There are 6 employees on staff and they are licensed to take up to 45 children. </a:t>
            </a:r>
          </a:p>
          <a:p>
            <a:r>
              <a:rPr lang="en-US" sz="1400" dirty="0" smtClean="0"/>
              <a:t>Strengths</a:t>
            </a:r>
            <a:r>
              <a:rPr lang="en-US" sz="1400" b="0" dirty="0"/>
              <a:t>: Large church congregation. Already established in market. </a:t>
            </a:r>
          </a:p>
          <a:p>
            <a:r>
              <a:rPr lang="en-US" sz="1400" dirty="0"/>
              <a:t>Weaknesses</a:t>
            </a:r>
            <a:r>
              <a:rPr lang="en-US" sz="1400" b="0" dirty="0"/>
              <a:t>: May not appeal to customers of different religious beliefs. The staff don’t have any accredited training. The program offered is play based with no emphasis on education. </a:t>
            </a:r>
          </a:p>
          <a:p>
            <a:endParaRPr lang="en-US" dirty="0"/>
          </a:p>
        </p:txBody>
      </p:sp>
    </p:spTree>
    <p:extLst>
      <p:ext uri="{BB962C8B-B14F-4D97-AF65-F5344CB8AC3E}">
        <p14:creationId xmlns:p14="http://schemas.microsoft.com/office/powerpoint/2010/main" val="206104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Dragon’s Den… S10E21</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209800"/>
            <a:ext cx="5957455" cy="3717559"/>
          </a:xfrm>
          <a:prstGeom prst="rect">
            <a:avLst/>
          </a:prstGeom>
        </p:spPr>
      </p:pic>
      <p:sp>
        <p:nvSpPr>
          <p:cNvPr id="5" name="Rectangle 4"/>
          <p:cNvSpPr/>
          <p:nvPr/>
        </p:nvSpPr>
        <p:spPr>
          <a:xfrm>
            <a:off x="6629400" y="2743200"/>
            <a:ext cx="2057400" cy="523220"/>
          </a:xfrm>
          <a:prstGeom prst="rect">
            <a:avLst/>
          </a:prstGeom>
        </p:spPr>
        <p:txBody>
          <a:bodyPr wrap="square">
            <a:spAutoFit/>
          </a:bodyPr>
          <a:lstStyle/>
          <a:p>
            <a:r>
              <a:rPr lang="en-US" sz="2800" dirty="0" smtClean="0">
                <a:hlinkClick r:id="rId3"/>
              </a:rPr>
              <a:t>Paint Party</a:t>
            </a:r>
            <a:endParaRPr lang="en-US" sz="2800" dirty="0"/>
          </a:p>
        </p:txBody>
      </p:sp>
    </p:spTree>
    <p:extLst>
      <p:ext uri="{BB962C8B-B14F-4D97-AF65-F5344CB8AC3E}">
        <p14:creationId xmlns:p14="http://schemas.microsoft.com/office/powerpoint/2010/main" val="2023423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Helpful Hints</a:t>
            </a:r>
            <a:endParaRPr lang="en-CA" dirty="0"/>
          </a:p>
        </p:txBody>
      </p:sp>
      <p:sp>
        <p:nvSpPr>
          <p:cNvPr id="3" name="Content Placeholder 2"/>
          <p:cNvSpPr>
            <a:spLocks noGrp="1"/>
          </p:cNvSpPr>
          <p:nvPr>
            <p:ph idx="1"/>
          </p:nvPr>
        </p:nvSpPr>
        <p:spPr>
          <a:xfrm>
            <a:off x="864382" y="2489200"/>
            <a:ext cx="7517618" cy="3530600"/>
          </a:xfrm>
        </p:spPr>
        <p:txBody>
          <a:bodyPr>
            <a:normAutofit/>
          </a:bodyPr>
          <a:lstStyle/>
          <a:p>
            <a:r>
              <a:rPr lang="en-CA" dirty="0" smtClean="0"/>
              <a:t>Business plans are written in the third person</a:t>
            </a:r>
          </a:p>
          <a:p>
            <a:endParaRPr lang="en-CA" dirty="0" smtClean="0"/>
          </a:p>
          <a:p>
            <a:r>
              <a:rPr lang="en-CA" dirty="0" smtClean="0"/>
              <a:t>Visual aids like diagrams, drawings, photos, advertisements, logos are required.</a:t>
            </a:r>
          </a:p>
          <a:p>
            <a:endParaRPr lang="en-CA" dirty="0" smtClean="0"/>
          </a:p>
          <a:p>
            <a:r>
              <a:rPr lang="en-CA" dirty="0" smtClean="0"/>
              <a:t>You can add extra sections if you feel they are needed.</a:t>
            </a:r>
          </a:p>
          <a:p>
            <a:endParaRPr lang="en-CA" dirty="0" smtClean="0"/>
          </a:p>
          <a:p>
            <a:r>
              <a:rPr lang="en-CA" dirty="0" smtClean="0"/>
              <a:t>The information should be meaningful, not there to fill space.</a:t>
            </a:r>
            <a:endParaRPr lang="en-CA" dirty="0"/>
          </a:p>
        </p:txBody>
      </p:sp>
    </p:spTree>
    <p:extLst>
      <p:ext uri="{BB962C8B-B14F-4D97-AF65-F5344CB8AC3E}">
        <p14:creationId xmlns:p14="http://schemas.microsoft.com/office/powerpoint/2010/main" val="322337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Components of a Business Plan</a:t>
            </a:r>
            <a:endParaRPr lang="en-CA"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CA" dirty="0" smtClean="0"/>
              <a:t>Cover Page</a:t>
            </a:r>
          </a:p>
          <a:p>
            <a:pPr marL="514350" indent="-514350">
              <a:buFont typeface="+mj-lt"/>
              <a:buAutoNum type="arabicPeriod"/>
            </a:pPr>
            <a:r>
              <a:rPr lang="en-CA" dirty="0" smtClean="0"/>
              <a:t>Table of Contents</a:t>
            </a:r>
          </a:p>
          <a:p>
            <a:pPr marL="514350" indent="-514350">
              <a:buFont typeface="+mj-lt"/>
              <a:buAutoNum type="arabicPeriod"/>
            </a:pPr>
            <a:r>
              <a:rPr lang="en-CA" dirty="0" smtClean="0"/>
              <a:t>Business Model Canvas</a:t>
            </a:r>
          </a:p>
          <a:p>
            <a:pPr marL="514350" indent="-514350">
              <a:buFont typeface="+mj-lt"/>
              <a:buAutoNum type="arabicPeriod"/>
            </a:pPr>
            <a:r>
              <a:rPr lang="en-CA" dirty="0" smtClean="0"/>
              <a:t>Value/Personal Mission Statement</a:t>
            </a:r>
          </a:p>
          <a:p>
            <a:pPr marL="514350" indent="-514350">
              <a:buFont typeface="+mj-lt"/>
              <a:buAutoNum type="arabicPeriod"/>
            </a:pPr>
            <a:r>
              <a:rPr lang="en-CA" dirty="0" smtClean="0"/>
              <a:t>Business Overview</a:t>
            </a:r>
          </a:p>
          <a:p>
            <a:pPr marL="514350" indent="-514350">
              <a:buFont typeface="+mj-lt"/>
              <a:buAutoNum type="arabicPeriod"/>
            </a:pPr>
            <a:r>
              <a:rPr lang="en-CA" dirty="0" smtClean="0"/>
              <a:t>Management</a:t>
            </a:r>
          </a:p>
          <a:p>
            <a:pPr marL="514350" indent="-514350">
              <a:buFont typeface="+mj-lt"/>
              <a:buAutoNum type="arabicPeriod"/>
            </a:pPr>
            <a:r>
              <a:rPr lang="en-CA" dirty="0" smtClean="0"/>
              <a:t>Marketing Research</a:t>
            </a:r>
          </a:p>
          <a:p>
            <a:pPr marL="514350" indent="-514350">
              <a:buFont typeface="+mj-lt"/>
              <a:buAutoNum type="arabicPeriod"/>
            </a:pPr>
            <a:r>
              <a:rPr lang="en-CA" dirty="0" smtClean="0"/>
              <a:t>Marketing Plan</a:t>
            </a:r>
          </a:p>
          <a:p>
            <a:pPr marL="514350" indent="-514350">
              <a:buFont typeface="+mj-lt"/>
              <a:buAutoNum type="arabicPeriod"/>
            </a:pPr>
            <a:r>
              <a:rPr lang="en-CA" dirty="0" smtClean="0"/>
              <a:t>Suppliers/Employees</a:t>
            </a:r>
          </a:p>
          <a:p>
            <a:pPr marL="514350" indent="-514350">
              <a:buFont typeface="+mj-lt"/>
              <a:buAutoNum type="arabicPeriod"/>
            </a:pPr>
            <a:r>
              <a:rPr lang="en-CA" dirty="0" smtClean="0"/>
              <a:t>Financial Plan</a:t>
            </a:r>
          </a:p>
        </p:txBody>
      </p:sp>
    </p:spTree>
    <p:extLst>
      <p:ext uri="{BB962C8B-B14F-4D97-AF65-F5344CB8AC3E}">
        <p14:creationId xmlns:p14="http://schemas.microsoft.com/office/powerpoint/2010/main" val="958904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Research</a:t>
            </a:r>
            <a:endParaRPr lang="en-US" dirty="0"/>
          </a:p>
        </p:txBody>
      </p:sp>
      <p:sp>
        <p:nvSpPr>
          <p:cNvPr id="3" name="Content Placeholder 2"/>
          <p:cNvSpPr>
            <a:spLocks noGrp="1"/>
          </p:cNvSpPr>
          <p:nvPr>
            <p:ph idx="1"/>
          </p:nvPr>
        </p:nvSpPr>
        <p:spPr>
          <a:xfrm>
            <a:off x="864382" y="2489200"/>
            <a:ext cx="7746218" cy="3530600"/>
          </a:xfrm>
        </p:spPr>
        <p:txBody>
          <a:bodyPr/>
          <a:lstStyle/>
          <a:p>
            <a:r>
              <a:rPr lang="en-US" dirty="0" smtClean="0"/>
              <a:t>To get customers to buy your product or service, you have to know what they want.</a:t>
            </a:r>
          </a:p>
          <a:p>
            <a:endParaRPr lang="en-US" dirty="0"/>
          </a:p>
          <a:p>
            <a:r>
              <a:rPr lang="en-US" dirty="0" smtClean="0"/>
              <a:t>Market research attempts to gather information about consumers’ perceptions and attitudes.</a:t>
            </a:r>
          </a:p>
          <a:p>
            <a:endParaRPr lang="en-US" dirty="0"/>
          </a:p>
          <a:p>
            <a:r>
              <a:rPr lang="en-US" dirty="0" smtClean="0"/>
              <a:t>You can then use the information to </a:t>
            </a:r>
            <a:r>
              <a:rPr lang="en-US" b="1" dirty="0" smtClean="0"/>
              <a:t>design</a:t>
            </a:r>
            <a:r>
              <a:rPr lang="en-US" dirty="0" smtClean="0"/>
              <a:t> your product/service that meet customers’ needs, and to design </a:t>
            </a:r>
            <a:r>
              <a:rPr lang="en-US" b="1" dirty="0" smtClean="0"/>
              <a:t>marketing</a:t>
            </a:r>
            <a:r>
              <a:rPr lang="en-US" dirty="0" smtClean="0"/>
              <a:t> campaigns that communicate to them.</a:t>
            </a:r>
            <a:endParaRPr lang="en-US" dirty="0"/>
          </a:p>
        </p:txBody>
      </p:sp>
    </p:spTree>
    <p:extLst>
      <p:ext uri="{BB962C8B-B14F-4D97-AF65-F5344CB8AC3E}">
        <p14:creationId xmlns:p14="http://schemas.microsoft.com/office/powerpoint/2010/main" val="3272731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sp>
        <p:nvSpPr>
          <p:cNvPr id="3" name="Content Placeholder 2"/>
          <p:cNvSpPr>
            <a:spLocks noGrp="1"/>
          </p:cNvSpPr>
          <p:nvPr>
            <p:ph idx="1"/>
          </p:nvPr>
        </p:nvSpPr>
        <p:spPr>
          <a:xfrm>
            <a:off x="559582" y="2514600"/>
            <a:ext cx="8584418" cy="3530600"/>
          </a:xfrm>
        </p:spPr>
        <p:txBody>
          <a:bodyPr/>
          <a:lstStyle/>
          <a:p>
            <a:pPr marL="0" indent="0">
              <a:buNone/>
            </a:pPr>
            <a:r>
              <a:rPr lang="en-US" dirty="0" smtClean="0"/>
              <a:t>What are some ways that companies can gather market information?</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6561303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982</TotalTime>
  <Words>1892</Words>
  <Application>Microsoft Office PowerPoint</Application>
  <PresentationFormat>On-screen Show (4:3)</PresentationFormat>
  <Paragraphs>268</Paragraphs>
  <Slides>44</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Arial</vt:lpstr>
      <vt:lpstr>Calibri</vt:lpstr>
      <vt:lpstr>Century Gothic</vt:lpstr>
      <vt:lpstr>Wingdings</vt:lpstr>
      <vt:lpstr>Wingdings 3</vt:lpstr>
      <vt:lpstr>Ion Boardroom</vt:lpstr>
      <vt:lpstr>Document</vt:lpstr>
      <vt:lpstr>Business Plan</vt:lpstr>
      <vt:lpstr>What is a Business Plan?</vt:lpstr>
      <vt:lpstr>Business Plan</vt:lpstr>
      <vt:lpstr>DRAGON’S DEN ADVICE…</vt:lpstr>
      <vt:lpstr>Dragon’s Den… S10E21</vt:lpstr>
      <vt:lpstr>Helpful Hints</vt:lpstr>
      <vt:lpstr>Components of a Business Plan</vt:lpstr>
      <vt:lpstr>Market Research</vt:lpstr>
      <vt:lpstr>Brainstorm</vt:lpstr>
      <vt:lpstr>Company and Brand</vt:lpstr>
      <vt:lpstr>MINTEL… what do they do?</vt:lpstr>
      <vt:lpstr>Mintel Insight…Market Research In Action </vt:lpstr>
      <vt:lpstr>Secondary Research</vt:lpstr>
      <vt:lpstr>What is Market Research?</vt:lpstr>
      <vt:lpstr>Internal Sources</vt:lpstr>
      <vt:lpstr>External Sources</vt:lpstr>
      <vt:lpstr>Sampling Methods</vt:lpstr>
      <vt:lpstr>Market Research</vt:lpstr>
      <vt:lpstr>Market Research</vt:lpstr>
      <vt:lpstr>Market Research</vt:lpstr>
      <vt:lpstr>Market Research</vt:lpstr>
      <vt:lpstr>Primary Research</vt:lpstr>
      <vt:lpstr>Market Research</vt:lpstr>
      <vt:lpstr>Market Research… Quantitative VS Qualitative</vt:lpstr>
      <vt:lpstr>Purpose</vt:lpstr>
      <vt:lpstr>Market Research</vt:lpstr>
      <vt:lpstr>Market Research</vt:lpstr>
      <vt:lpstr>Your Turn…  Do Some Market Research</vt:lpstr>
      <vt:lpstr>MARKET RESEARCH DETAILS…</vt:lpstr>
      <vt:lpstr>RESEARCH ETHICS… </vt:lpstr>
      <vt:lpstr>WORD NOTES… Good Surveys</vt:lpstr>
      <vt:lpstr>SURVEY TIME…</vt:lpstr>
      <vt:lpstr>MARKET RESEARCH REPORT…</vt:lpstr>
      <vt:lpstr>Components of a Business Plan</vt:lpstr>
      <vt:lpstr>Business Overview</vt:lpstr>
      <vt:lpstr>Business Overview Examples…</vt:lpstr>
      <vt:lpstr>Components of a Business Plan</vt:lpstr>
      <vt:lpstr>Management Profile</vt:lpstr>
      <vt:lpstr>Management Profile Examples…</vt:lpstr>
      <vt:lpstr>Components of a Business Plan</vt:lpstr>
      <vt:lpstr>Marketing Plan…PART A</vt:lpstr>
      <vt:lpstr>A. Customer profile example</vt:lpstr>
      <vt:lpstr>Marketing Plan…PART B</vt:lpstr>
      <vt:lpstr>B. Competition example</vt:lpstr>
    </vt:vector>
  </TitlesOfParts>
  <Company>NBED School District 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dc:title>
  <dc:creator>School District 8</dc:creator>
  <cp:lastModifiedBy>Hallihan, Ashley (ASD-N)</cp:lastModifiedBy>
  <cp:revision>32</cp:revision>
  <dcterms:created xsi:type="dcterms:W3CDTF">2011-11-17T20:41:04Z</dcterms:created>
  <dcterms:modified xsi:type="dcterms:W3CDTF">2019-03-18T18:45:47Z</dcterms:modified>
</cp:coreProperties>
</file>