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7" r:id="rId2"/>
    <p:sldId id="256" r:id="rId3"/>
    <p:sldId id="258" r:id="rId4"/>
    <p:sldId id="263" r:id="rId5"/>
    <p:sldId id="260" r:id="rId6"/>
    <p:sldId id="262" r:id="rId7"/>
    <p:sldId id="274" r:id="rId8"/>
    <p:sldId id="272" r:id="rId9"/>
    <p:sldId id="275" r:id="rId10"/>
    <p:sldId id="276" r:id="rId11"/>
    <p:sldId id="280" r:id="rId12"/>
    <p:sldId id="264" r:id="rId13"/>
    <p:sldId id="269" r:id="rId14"/>
    <p:sldId id="266" r:id="rId15"/>
    <p:sldId id="261" r:id="rId16"/>
    <p:sldId id="277" r:id="rId17"/>
    <p:sldId id="281" r:id="rId18"/>
    <p:sldId id="27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6E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4588" autoAdjust="0"/>
  </p:normalViewPr>
  <p:slideViewPr>
    <p:cSldViewPr snapToGrid="0">
      <p:cViewPr varScale="1">
        <p:scale>
          <a:sx n="74" d="100"/>
          <a:sy n="74" d="100"/>
        </p:scale>
        <p:origin x="28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813018-528F-4DBA-8286-7323F51F2035}" type="datetimeFigureOut">
              <a:rPr lang="en-US" smtClean="0"/>
              <a:t>9/28/2017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AF9733-BD2A-4FA2-995B-F0DFEE5623EE}" type="slidenum">
              <a:rPr lang="en-US" smtClean="0"/>
              <a:t>‹#›</a:t>
            </a:fld>
            <a:endParaRPr lang="en-US"/>
          </a:p>
        </p:txBody>
      </p:sp>
    </p:spTree>
    <p:extLst>
      <p:ext uri="{BB962C8B-B14F-4D97-AF65-F5344CB8AC3E}">
        <p14:creationId xmlns:p14="http://schemas.microsoft.com/office/powerpoint/2010/main" val="72639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Leave</a:t>
            </a:r>
            <a:r>
              <a:rPr lang="en-US" baseline="0" dirty="0" smtClean="0"/>
              <a:t> up while students are </a:t>
            </a:r>
            <a:r>
              <a:rPr lang="en-US" baseline="0" smtClean="0"/>
              <a:t>coming into and </a:t>
            </a:r>
            <a:r>
              <a:rPr lang="en-US" baseline="0" dirty="0" smtClean="0"/>
              <a:t>preparing themselves </a:t>
            </a:r>
            <a:r>
              <a:rPr lang="en-US" baseline="0" smtClean="0"/>
              <a:t>for class.</a:t>
            </a:r>
            <a:endParaRPr lang="en-US" dirty="0"/>
          </a:p>
        </p:txBody>
      </p:sp>
      <p:sp>
        <p:nvSpPr>
          <p:cNvPr id="4" name="Slide Number Placeholder 3"/>
          <p:cNvSpPr>
            <a:spLocks noGrp="1"/>
          </p:cNvSpPr>
          <p:nvPr>
            <p:ph type="sldNum" sz="quarter" idx="10"/>
          </p:nvPr>
        </p:nvSpPr>
        <p:spPr/>
        <p:txBody>
          <a:bodyPr/>
          <a:lstStyle/>
          <a:p>
            <a:fld id="{55AF9733-BD2A-4FA2-995B-F0DFEE5623EE}" type="slidenum">
              <a:rPr lang="en-US" smtClean="0"/>
              <a:t>1</a:t>
            </a:fld>
            <a:endParaRPr lang="en-US"/>
          </a:p>
        </p:txBody>
      </p:sp>
    </p:spTree>
    <p:extLst>
      <p:ext uri="{BB962C8B-B14F-4D97-AF65-F5344CB8AC3E}">
        <p14:creationId xmlns:p14="http://schemas.microsoft.com/office/powerpoint/2010/main" val="39782172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Typically Orange</a:t>
            </a:r>
            <a:r>
              <a:rPr lang="en-US" baseline="0" dirty="0" smtClean="0"/>
              <a:t> Shirt day is September 30 but this year it is a Saturday so we will </a:t>
            </a:r>
            <a:r>
              <a:rPr lang="en-US" baseline="0" smtClean="0"/>
              <a:t>be celebrating </a:t>
            </a:r>
            <a:r>
              <a:rPr lang="en-US" baseline="0" dirty="0" smtClean="0"/>
              <a:t>on Friday </a:t>
            </a:r>
            <a:r>
              <a:rPr lang="en-US" baseline="0" smtClean="0"/>
              <a:t>September 29.</a:t>
            </a:r>
            <a:endParaRPr lang="en-US" dirty="0"/>
          </a:p>
        </p:txBody>
      </p:sp>
      <p:sp>
        <p:nvSpPr>
          <p:cNvPr id="4" name="Slide Number Placeholder 3"/>
          <p:cNvSpPr>
            <a:spLocks noGrp="1"/>
          </p:cNvSpPr>
          <p:nvPr>
            <p:ph type="sldNum" sz="quarter" idx="10"/>
          </p:nvPr>
        </p:nvSpPr>
        <p:spPr/>
        <p:txBody>
          <a:bodyPr/>
          <a:lstStyle/>
          <a:p>
            <a:fld id="{55AF9733-BD2A-4FA2-995B-F0DFEE5623EE}" type="slidenum">
              <a:rPr lang="en-US" smtClean="0"/>
              <a:t>15</a:t>
            </a:fld>
            <a:endParaRPr lang="en-US"/>
          </a:p>
        </p:txBody>
      </p:sp>
    </p:spTree>
    <p:extLst>
      <p:ext uri="{BB962C8B-B14F-4D97-AF65-F5344CB8AC3E}">
        <p14:creationId xmlns:p14="http://schemas.microsoft.com/office/powerpoint/2010/main" val="33381500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PowerPoint is complete have students complete the following questions as a reflection</a:t>
            </a:r>
            <a:r>
              <a:rPr lang="en-US" baseline="0" dirty="0" smtClean="0"/>
              <a:t> activity. </a:t>
            </a:r>
            <a:endParaRPr lang="en-US" dirty="0"/>
          </a:p>
        </p:txBody>
      </p:sp>
      <p:sp>
        <p:nvSpPr>
          <p:cNvPr id="4" name="Slide Number Placeholder 3"/>
          <p:cNvSpPr>
            <a:spLocks noGrp="1"/>
          </p:cNvSpPr>
          <p:nvPr>
            <p:ph type="sldNum" sz="quarter" idx="10"/>
          </p:nvPr>
        </p:nvSpPr>
        <p:spPr/>
        <p:txBody>
          <a:bodyPr/>
          <a:lstStyle/>
          <a:p>
            <a:fld id="{55AF9733-BD2A-4FA2-995B-F0DFEE5623EE}" type="slidenum">
              <a:rPr lang="en-US" smtClean="0"/>
              <a:t>17</a:t>
            </a:fld>
            <a:endParaRPr lang="en-US" dirty="0"/>
          </a:p>
        </p:txBody>
      </p:sp>
    </p:spTree>
    <p:extLst>
      <p:ext uri="{BB962C8B-B14F-4D97-AF65-F5344CB8AC3E}">
        <p14:creationId xmlns:p14="http://schemas.microsoft.com/office/powerpoint/2010/main" val="37220325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AF9733-BD2A-4FA2-995B-F0DFEE5623EE}" type="slidenum">
              <a:rPr lang="en-US" smtClean="0"/>
              <a:t>18</a:t>
            </a:fld>
            <a:endParaRPr lang="en-US"/>
          </a:p>
        </p:txBody>
      </p:sp>
    </p:spTree>
    <p:extLst>
      <p:ext uri="{BB962C8B-B14F-4D97-AF65-F5344CB8AC3E}">
        <p14:creationId xmlns:p14="http://schemas.microsoft.com/office/powerpoint/2010/main" val="809955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8"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5AF9733-BD2A-4FA2-995B-F0DFEE5623EE}" type="slidenum">
              <a:rPr lang="en-US" smtClean="0"/>
              <a:t>3</a:t>
            </a:fld>
            <a:endParaRPr lang="en-US"/>
          </a:p>
        </p:txBody>
      </p:sp>
    </p:spTree>
    <p:extLst>
      <p:ext uri="{BB962C8B-B14F-4D97-AF65-F5344CB8AC3E}">
        <p14:creationId xmlns:p14="http://schemas.microsoft.com/office/powerpoint/2010/main" val="360688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AF9733-BD2A-4FA2-995B-F0DFEE5623EE}" type="slidenum">
              <a:rPr lang="en-US" smtClean="0"/>
              <a:t>4</a:t>
            </a:fld>
            <a:endParaRPr lang="en-US"/>
          </a:p>
        </p:txBody>
      </p:sp>
    </p:spTree>
    <p:extLst>
      <p:ext uri="{BB962C8B-B14F-4D97-AF65-F5344CB8AC3E}">
        <p14:creationId xmlns:p14="http://schemas.microsoft.com/office/powerpoint/2010/main" val="2849000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Phyllis</a:t>
            </a:r>
            <a:r>
              <a:rPr lang="en-US" baseline="0" dirty="0" smtClean="0"/>
              <a:t> was the inspiration behind Orange Shirt Day. Read Phyllis’ truth and watch the video link.</a:t>
            </a:r>
          </a:p>
          <a:p>
            <a:endParaRPr lang="en-US" dirty="0"/>
          </a:p>
        </p:txBody>
      </p:sp>
      <p:sp>
        <p:nvSpPr>
          <p:cNvPr id="4" name="Slide Number Placeholder 3"/>
          <p:cNvSpPr>
            <a:spLocks noGrp="1"/>
          </p:cNvSpPr>
          <p:nvPr>
            <p:ph type="sldNum" sz="quarter" idx="10"/>
          </p:nvPr>
        </p:nvSpPr>
        <p:spPr/>
        <p:txBody>
          <a:bodyPr/>
          <a:lstStyle/>
          <a:p>
            <a:fld id="{55AF9733-BD2A-4FA2-995B-F0DFEE5623EE}" type="slidenum">
              <a:rPr lang="en-US" smtClean="0"/>
              <a:t>5</a:t>
            </a:fld>
            <a:endParaRPr lang="en-US"/>
          </a:p>
        </p:txBody>
      </p:sp>
    </p:spTree>
    <p:extLst>
      <p:ext uri="{BB962C8B-B14F-4D97-AF65-F5344CB8AC3E}">
        <p14:creationId xmlns:p14="http://schemas.microsoft.com/office/powerpoint/2010/main" val="3903394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5AF9733-BD2A-4FA2-995B-F0DFEE5623EE}" type="slidenum">
              <a:rPr lang="en-US" smtClean="0"/>
              <a:t>6</a:t>
            </a:fld>
            <a:endParaRPr lang="en-US"/>
          </a:p>
        </p:txBody>
      </p:sp>
    </p:spTree>
    <p:extLst>
      <p:ext uri="{BB962C8B-B14F-4D97-AF65-F5344CB8AC3E}">
        <p14:creationId xmlns:p14="http://schemas.microsoft.com/office/powerpoint/2010/main" val="3597667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55AF9733-BD2A-4FA2-995B-F0DFEE5623EE}" type="slidenum">
              <a:rPr lang="en-US" smtClean="0"/>
              <a:t>8</a:t>
            </a:fld>
            <a:endParaRPr lang="en-US"/>
          </a:p>
        </p:txBody>
      </p:sp>
    </p:spTree>
    <p:extLst>
      <p:ext uri="{BB962C8B-B14F-4D97-AF65-F5344CB8AC3E}">
        <p14:creationId xmlns:p14="http://schemas.microsoft.com/office/powerpoint/2010/main" val="31355911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AF9733-BD2A-4FA2-995B-F0DFEE5623EE}" type="slidenum">
              <a:rPr lang="en-US" smtClean="0"/>
              <a:t>12</a:t>
            </a:fld>
            <a:endParaRPr lang="en-US"/>
          </a:p>
        </p:txBody>
      </p:sp>
    </p:spTree>
    <p:extLst>
      <p:ext uri="{BB962C8B-B14F-4D97-AF65-F5344CB8AC3E}">
        <p14:creationId xmlns:p14="http://schemas.microsoft.com/office/powerpoint/2010/main" val="4072275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AF9733-BD2A-4FA2-995B-F0DFEE5623EE}" type="slidenum">
              <a:rPr lang="en-US" smtClean="0"/>
              <a:t>13</a:t>
            </a:fld>
            <a:endParaRPr lang="en-US"/>
          </a:p>
        </p:txBody>
      </p:sp>
    </p:spTree>
    <p:extLst>
      <p:ext uri="{BB962C8B-B14F-4D97-AF65-F5344CB8AC3E}">
        <p14:creationId xmlns:p14="http://schemas.microsoft.com/office/powerpoint/2010/main" val="162198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AF9733-BD2A-4FA2-995B-F0DFEE5623EE}" type="slidenum">
              <a:rPr lang="en-US" smtClean="0"/>
              <a:t>14</a:t>
            </a:fld>
            <a:endParaRPr lang="en-US"/>
          </a:p>
        </p:txBody>
      </p:sp>
    </p:spTree>
    <p:extLst>
      <p:ext uri="{BB962C8B-B14F-4D97-AF65-F5344CB8AC3E}">
        <p14:creationId xmlns:p14="http://schemas.microsoft.com/office/powerpoint/2010/main" val="2715542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B824C9-AFFD-4B3B-BFD2-815BABADF507}"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D5348-FED8-4F8D-9CCD-6404D96485AA}" type="slidenum">
              <a:rPr lang="en-US" smtClean="0"/>
              <a:t>‹#›</a:t>
            </a:fld>
            <a:endParaRPr lang="en-US"/>
          </a:p>
        </p:txBody>
      </p:sp>
    </p:spTree>
    <p:extLst>
      <p:ext uri="{BB962C8B-B14F-4D97-AF65-F5344CB8AC3E}">
        <p14:creationId xmlns:p14="http://schemas.microsoft.com/office/powerpoint/2010/main" val="3609500428"/>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B824C9-AFFD-4B3B-BFD2-815BABADF507}"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D5348-FED8-4F8D-9CCD-6404D96485AA}" type="slidenum">
              <a:rPr lang="en-US" smtClean="0"/>
              <a:t>‹#›</a:t>
            </a:fld>
            <a:endParaRPr lang="en-US"/>
          </a:p>
        </p:txBody>
      </p:sp>
    </p:spTree>
    <p:extLst>
      <p:ext uri="{BB962C8B-B14F-4D97-AF65-F5344CB8AC3E}">
        <p14:creationId xmlns:p14="http://schemas.microsoft.com/office/powerpoint/2010/main" val="394433399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B824C9-AFFD-4B3B-BFD2-815BABADF507}"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D5348-FED8-4F8D-9CCD-6404D96485AA}" type="slidenum">
              <a:rPr lang="en-US" smtClean="0"/>
              <a:t>‹#›</a:t>
            </a:fld>
            <a:endParaRPr lang="en-US"/>
          </a:p>
        </p:txBody>
      </p:sp>
    </p:spTree>
    <p:extLst>
      <p:ext uri="{BB962C8B-B14F-4D97-AF65-F5344CB8AC3E}">
        <p14:creationId xmlns:p14="http://schemas.microsoft.com/office/powerpoint/2010/main" val="3622556092"/>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B824C9-AFFD-4B3B-BFD2-815BABADF507}"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D5348-FED8-4F8D-9CCD-6404D96485AA}" type="slidenum">
              <a:rPr lang="en-US" smtClean="0"/>
              <a:t>‹#›</a:t>
            </a:fld>
            <a:endParaRPr lang="en-US"/>
          </a:p>
        </p:txBody>
      </p:sp>
    </p:spTree>
    <p:extLst>
      <p:ext uri="{BB962C8B-B14F-4D97-AF65-F5344CB8AC3E}">
        <p14:creationId xmlns:p14="http://schemas.microsoft.com/office/powerpoint/2010/main" val="20834316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B824C9-AFFD-4B3B-BFD2-815BABADF507}"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D5348-FED8-4F8D-9CCD-6404D96485AA}" type="slidenum">
              <a:rPr lang="en-US" smtClean="0"/>
              <a:t>‹#›</a:t>
            </a:fld>
            <a:endParaRPr lang="en-US"/>
          </a:p>
        </p:txBody>
      </p:sp>
    </p:spTree>
    <p:extLst>
      <p:ext uri="{BB962C8B-B14F-4D97-AF65-F5344CB8AC3E}">
        <p14:creationId xmlns:p14="http://schemas.microsoft.com/office/powerpoint/2010/main" val="4121465898"/>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B824C9-AFFD-4B3B-BFD2-815BABADF507}"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4D5348-FED8-4F8D-9CCD-6404D96485AA}" type="slidenum">
              <a:rPr lang="en-US" smtClean="0"/>
              <a:t>‹#›</a:t>
            </a:fld>
            <a:endParaRPr lang="en-US"/>
          </a:p>
        </p:txBody>
      </p:sp>
    </p:spTree>
    <p:extLst>
      <p:ext uri="{BB962C8B-B14F-4D97-AF65-F5344CB8AC3E}">
        <p14:creationId xmlns:p14="http://schemas.microsoft.com/office/powerpoint/2010/main" val="2074312546"/>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B824C9-AFFD-4B3B-BFD2-815BABADF507}" type="datetimeFigureOut">
              <a:rPr lang="en-US" smtClean="0"/>
              <a:t>9/28/2017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4D5348-FED8-4F8D-9CCD-6404D96485AA}" type="slidenum">
              <a:rPr lang="en-US" smtClean="0"/>
              <a:t>‹#›</a:t>
            </a:fld>
            <a:endParaRPr lang="en-US"/>
          </a:p>
        </p:txBody>
      </p:sp>
    </p:spTree>
    <p:extLst>
      <p:ext uri="{BB962C8B-B14F-4D97-AF65-F5344CB8AC3E}">
        <p14:creationId xmlns:p14="http://schemas.microsoft.com/office/powerpoint/2010/main" val="880671022"/>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B824C9-AFFD-4B3B-BFD2-815BABADF507}" type="datetimeFigureOut">
              <a:rPr lang="en-US" smtClean="0"/>
              <a:t>9/28/2017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4D5348-FED8-4F8D-9CCD-6404D96485AA}" type="slidenum">
              <a:rPr lang="en-US" smtClean="0"/>
              <a:t>‹#›</a:t>
            </a:fld>
            <a:endParaRPr lang="en-US"/>
          </a:p>
        </p:txBody>
      </p:sp>
    </p:spTree>
    <p:extLst>
      <p:ext uri="{BB962C8B-B14F-4D97-AF65-F5344CB8AC3E}">
        <p14:creationId xmlns:p14="http://schemas.microsoft.com/office/powerpoint/2010/main" val="3142659056"/>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B824C9-AFFD-4B3B-BFD2-815BABADF507}" type="datetimeFigureOut">
              <a:rPr lang="en-US" smtClean="0"/>
              <a:t>9/28/2017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4D5348-FED8-4F8D-9CCD-6404D96485AA}" type="slidenum">
              <a:rPr lang="en-US" smtClean="0"/>
              <a:t>‹#›</a:t>
            </a:fld>
            <a:endParaRPr lang="en-US"/>
          </a:p>
        </p:txBody>
      </p:sp>
    </p:spTree>
    <p:extLst>
      <p:ext uri="{BB962C8B-B14F-4D97-AF65-F5344CB8AC3E}">
        <p14:creationId xmlns:p14="http://schemas.microsoft.com/office/powerpoint/2010/main" val="4116569246"/>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B824C9-AFFD-4B3B-BFD2-815BABADF507}"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4D5348-FED8-4F8D-9CCD-6404D96485AA}" type="slidenum">
              <a:rPr lang="en-US" smtClean="0"/>
              <a:t>‹#›</a:t>
            </a:fld>
            <a:endParaRPr lang="en-US"/>
          </a:p>
        </p:txBody>
      </p:sp>
    </p:spTree>
    <p:extLst>
      <p:ext uri="{BB962C8B-B14F-4D97-AF65-F5344CB8AC3E}">
        <p14:creationId xmlns:p14="http://schemas.microsoft.com/office/powerpoint/2010/main" val="4065733760"/>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B824C9-AFFD-4B3B-BFD2-815BABADF507}"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4D5348-FED8-4F8D-9CCD-6404D96485AA}" type="slidenum">
              <a:rPr lang="en-US" smtClean="0"/>
              <a:t>‹#›</a:t>
            </a:fld>
            <a:endParaRPr lang="en-US"/>
          </a:p>
        </p:txBody>
      </p:sp>
    </p:spTree>
    <p:extLst>
      <p:ext uri="{BB962C8B-B14F-4D97-AF65-F5344CB8AC3E}">
        <p14:creationId xmlns:p14="http://schemas.microsoft.com/office/powerpoint/2010/main" val="419302216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alpha val="97000"/>
                <a:lumMod val="60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B824C9-AFFD-4B3B-BFD2-815BABADF507}" type="datetimeFigureOut">
              <a:rPr lang="en-US" smtClean="0"/>
              <a:t>9/28/2017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4D5348-FED8-4F8D-9CCD-6404D96485AA}" type="slidenum">
              <a:rPr lang="en-US" smtClean="0"/>
              <a:t>‹#›</a:t>
            </a:fld>
            <a:endParaRPr lang="en-US"/>
          </a:p>
        </p:txBody>
      </p:sp>
    </p:spTree>
    <p:extLst>
      <p:ext uri="{BB962C8B-B14F-4D97-AF65-F5344CB8AC3E}">
        <p14:creationId xmlns:p14="http://schemas.microsoft.com/office/powerpoint/2010/main" val="25085491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ll1pUrK29M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hlinkClick r:id="rId3" action="ppaction://hlinksldjump"/>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0" y="1"/>
            <a:ext cx="12192000" cy="6857999"/>
          </a:xfrm>
        </p:spPr>
      </p:pic>
    </p:spTree>
    <p:extLst>
      <p:ext uri="{BB962C8B-B14F-4D97-AF65-F5344CB8AC3E}">
        <p14:creationId xmlns:p14="http://schemas.microsoft.com/office/powerpoint/2010/main" val="1581648309"/>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Shubenacadie</a:t>
            </a:r>
            <a:r>
              <a:rPr lang="en-US" dirty="0" smtClean="0"/>
              <a:t> Indian Residential School</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8225" y="1690688"/>
            <a:ext cx="5721264" cy="2755391"/>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9568" y="2804920"/>
            <a:ext cx="4904232" cy="3678175"/>
          </a:xfrm>
          <a:prstGeom prst="rect">
            <a:avLst/>
          </a:prstGeom>
        </p:spPr>
      </p:pic>
    </p:spTree>
    <p:extLst>
      <p:ext uri="{BB962C8B-B14F-4D97-AF65-F5344CB8AC3E}">
        <p14:creationId xmlns:p14="http://schemas.microsoft.com/office/powerpoint/2010/main" val="3362053744"/>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6408" y="134112"/>
            <a:ext cx="11841480" cy="6522720"/>
          </a:xfrm>
        </p:spPr>
        <p:txBody>
          <a:bodyPr>
            <a:normAutofit/>
          </a:bodyPr>
          <a:lstStyle/>
          <a:p>
            <a:pPr marL="0" indent="0">
              <a:buNone/>
            </a:pPr>
            <a:r>
              <a:rPr lang="en-US" dirty="0" smtClean="0"/>
              <a:t>5. Are there any Residential School survivors still living?</a:t>
            </a:r>
          </a:p>
          <a:p>
            <a:pPr marL="0" indent="0">
              <a:buNone/>
            </a:pPr>
            <a:r>
              <a:rPr lang="en-US" dirty="0" smtClean="0"/>
              <a:t>In 2011, there were 80,000 people living who had survived the residential school experience</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6. How many children did not survive?</a:t>
            </a:r>
          </a:p>
          <a:p>
            <a:pPr marL="0" indent="0">
              <a:buNone/>
            </a:pPr>
            <a:r>
              <a:rPr lang="en-US" dirty="0" smtClean="0"/>
              <a:t>In 2015, it is believed that 6000 children died while attending Residential school. There could be many more as there are unmarked graves. Every residential school had a graveyard adjacent to it.</a:t>
            </a:r>
          </a:p>
          <a:p>
            <a:pPr marL="0" indent="0">
              <a:buNone/>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2263" y="1206169"/>
            <a:ext cx="7035177" cy="3195143"/>
          </a:xfrm>
          <a:prstGeom prst="rect">
            <a:avLst/>
          </a:prstGeom>
        </p:spPr>
      </p:pic>
    </p:spTree>
    <p:extLst>
      <p:ext uri="{BB962C8B-B14F-4D97-AF65-F5344CB8AC3E}">
        <p14:creationId xmlns:p14="http://schemas.microsoft.com/office/powerpoint/2010/main" val="156005622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attending Residential School</a:t>
            </a:r>
            <a:endParaRPr lang="en-US" dirty="0"/>
          </a:p>
        </p:txBody>
      </p:sp>
      <p:sp>
        <p:nvSpPr>
          <p:cNvPr id="3" name="Content Placeholder 2"/>
          <p:cNvSpPr>
            <a:spLocks noGrp="1"/>
          </p:cNvSpPr>
          <p:nvPr>
            <p:ph idx="1"/>
          </p:nvPr>
        </p:nvSpPr>
        <p:spPr>
          <a:xfrm>
            <a:off x="838200" y="1589649"/>
            <a:ext cx="10515600" cy="4587314"/>
          </a:xfrm>
        </p:spPr>
        <p:txBody>
          <a:bodyPr>
            <a:normAutofit/>
          </a:bodyPr>
          <a:lstStyle/>
          <a:p>
            <a:r>
              <a:rPr lang="en-US" dirty="0" smtClean="0"/>
              <a:t>The </a:t>
            </a:r>
            <a:r>
              <a:rPr lang="en-US" dirty="0"/>
              <a:t>aims of assimilation meant devastation for those who were subjected to years of abuse.</a:t>
            </a:r>
          </a:p>
          <a:p>
            <a:r>
              <a:rPr lang="en-US" dirty="0" smtClean="0"/>
              <a:t>Loss of traditional languages</a:t>
            </a:r>
          </a:p>
          <a:p>
            <a:r>
              <a:rPr lang="en-US" dirty="0" smtClean="0"/>
              <a:t>Loss of </a:t>
            </a:r>
            <a:r>
              <a:rPr lang="en-US" dirty="0"/>
              <a:t>c</a:t>
            </a:r>
            <a:r>
              <a:rPr lang="en-US" dirty="0" smtClean="0"/>
              <a:t>ulture and </a:t>
            </a:r>
            <a:r>
              <a:rPr lang="en-US" dirty="0"/>
              <a:t>t</a:t>
            </a:r>
            <a:r>
              <a:rPr lang="en-US" dirty="0" smtClean="0"/>
              <a:t>raditional knowledge</a:t>
            </a:r>
          </a:p>
          <a:p>
            <a:r>
              <a:rPr lang="en-US" dirty="0" smtClean="0"/>
              <a:t>Disconnect from family and community; when </a:t>
            </a:r>
            <a:r>
              <a:rPr lang="en-US" dirty="0"/>
              <a:t>students returned to the reserve, they often found they didn't belong. They didn't have the skills to help their parents, and became ashamed of their native heritage. </a:t>
            </a:r>
            <a:endParaRPr lang="en-US" dirty="0" smtClean="0"/>
          </a:p>
          <a:p>
            <a:r>
              <a:rPr lang="en-US" dirty="0" smtClean="0"/>
              <a:t>Intergenerational Trauma- Where the trauma of Residential Schools continue to be felt by families for many generations.</a:t>
            </a:r>
          </a:p>
        </p:txBody>
      </p:sp>
    </p:spTree>
    <p:extLst>
      <p:ext uri="{BB962C8B-B14F-4D97-AF65-F5344CB8AC3E}">
        <p14:creationId xmlns:p14="http://schemas.microsoft.com/office/powerpoint/2010/main" val="391372669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reconciliation mean? </a:t>
            </a:r>
            <a:endParaRPr lang="en-US" dirty="0"/>
          </a:p>
        </p:txBody>
      </p:sp>
      <p:sp>
        <p:nvSpPr>
          <p:cNvPr id="3" name="Content Placeholder 2"/>
          <p:cNvSpPr>
            <a:spLocks noGrp="1"/>
          </p:cNvSpPr>
          <p:nvPr>
            <p:ph idx="1"/>
          </p:nvPr>
        </p:nvSpPr>
        <p:spPr>
          <a:xfrm>
            <a:off x="838200" y="1438656"/>
            <a:ext cx="10515600" cy="4738307"/>
          </a:xfrm>
        </p:spPr>
        <p:txBody>
          <a:bodyPr>
            <a:normAutofit/>
          </a:bodyPr>
          <a:lstStyle/>
          <a:p>
            <a:endParaRPr lang="en-US" dirty="0" smtClean="0"/>
          </a:p>
          <a:p>
            <a:r>
              <a:rPr lang="en-US" dirty="0" smtClean="0"/>
              <a:t>According to the Oxford dictionary the definition of reconciliation is:</a:t>
            </a:r>
          </a:p>
          <a:p>
            <a:pPr marL="0" indent="0">
              <a:buNone/>
            </a:pPr>
            <a:r>
              <a:rPr lang="en-US" dirty="0" smtClean="0"/>
              <a:t> </a:t>
            </a:r>
          </a:p>
          <a:p>
            <a:pPr marL="0" indent="0">
              <a:buNone/>
            </a:pPr>
            <a:r>
              <a:rPr lang="en-US" dirty="0" smtClean="0"/>
              <a:t>1) The </a:t>
            </a:r>
            <a:r>
              <a:rPr lang="en-US" dirty="0"/>
              <a:t>restoration of friendly </a:t>
            </a:r>
            <a:r>
              <a:rPr lang="en-US" dirty="0" smtClean="0"/>
              <a:t>relations </a:t>
            </a:r>
          </a:p>
          <a:p>
            <a:pPr marL="0" indent="0">
              <a:buNone/>
            </a:pPr>
            <a:endParaRPr lang="en-US" dirty="0"/>
          </a:p>
          <a:p>
            <a:pPr marL="0" indent="0">
              <a:buNone/>
            </a:pPr>
            <a:r>
              <a:rPr lang="en-US" dirty="0" smtClean="0"/>
              <a:t>2) The </a:t>
            </a:r>
            <a:r>
              <a:rPr lang="en-US" dirty="0"/>
              <a:t>action of making one view or belief compatible with another: </a:t>
            </a:r>
          </a:p>
          <a:p>
            <a:endParaRPr lang="en-US" dirty="0" smtClean="0"/>
          </a:p>
          <a:p>
            <a:endParaRPr lang="en-US" dirty="0"/>
          </a:p>
        </p:txBody>
      </p:sp>
    </p:spTree>
    <p:extLst>
      <p:ext uri="{BB962C8B-B14F-4D97-AF65-F5344CB8AC3E}">
        <p14:creationId xmlns:p14="http://schemas.microsoft.com/office/powerpoint/2010/main" val="3830376886"/>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reconciliation mean to Aboriginal Peoples?</a:t>
            </a:r>
            <a:endParaRPr lang="en-US" dirty="0"/>
          </a:p>
        </p:txBody>
      </p:sp>
      <p:sp>
        <p:nvSpPr>
          <p:cNvPr id="3" name="Content Placeholder 2"/>
          <p:cNvSpPr>
            <a:spLocks noGrp="1"/>
          </p:cNvSpPr>
          <p:nvPr>
            <p:ph idx="1"/>
          </p:nvPr>
        </p:nvSpPr>
        <p:spPr/>
        <p:txBody>
          <a:bodyPr>
            <a:normAutofit lnSpcReduction="10000"/>
          </a:bodyPr>
          <a:lstStyle/>
          <a:p>
            <a:r>
              <a:rPr lang="en-US" dirty="0"/>
              <a:t>To provide support towards efforts to improve and enhance </a:t>
            </a:r>
            <a:r>
              <a:rPr lang="en-US" dirty="0" smtClean="0"/>
              <a:t>relationships </a:t>
            </a:r>
            <a:r>
              <a:rPr lang="en-US" dirty="0"/>
              <a:t>and between Aboriginal and non-Aboriginal people.</a:t>
            </a:r>
          </a:p>
          <a:p>
            <a:r>
              <a:rPr lang="en-US" dirty="0"/>
              <a:t>To recognize/celebrate the strengths, courage, resiliency and achievements of Residential School survivors and all </a:t>
            </a:r>
            <a:r>
              <a:rPr lang="en-US" dirty="0" smtClean="0"/>
              <a:t>Aboriginal </a:t>
            </a:r>
            <a:r>
              <a:rPr lang="en-US" dirty="0"/>
              <a:t>Peoples.</a:t>
            </a:r>
          </a:p>
          <a:p>
            <a:r>
              <a:rPr lang="en-US" dirty="0"/>
              <a:t>To contribute to a sense of identity, unity and belonging.</a:t>
            </a:r>
          </a:p>
          <a:p>
            <a:r>
              <a:rPr lang="en-US" dirty="0"/>
              <a:t>To promote Aboriginal languages, cultures, </a:t>
            </a:r>
            <a:r>
              <a:rPr lang="en-US" dirty="0" smtClean="0"/>
              <a:t>traditional </a:t>
            </a:r>
            <a:r>
              <a:rPr lang="en-US" dirty="0"/>
              <a:t>and spiritual values.</a:t>
            </a:r>
          </a:p>
          <a:p>
            <a:r>
              <a:rPr lang="en-US" dirty="0" smtClean="0"/>
              <a:t>To remember </a:t>
            </a:r>
            <a:r>
              <a:rPr lang="en-US" dirty="0"/>
              <a:t>in a tangible and permanent way the residential school experience.</a:t>
            </a:r>
          </a:p>
          <a:p>
            <a:endParaRPr lang="en-US" dirty="0"/>
          </a:p>
        </p:txBody>
      </p:sp>
    </p:spTree>
    <p:extLst>
      <p:ext uri="{BB962C8B-B14F-4D97-AF65-F5344CB8AC3E}">
        <p14:creationId xmlns:p14="http://schemas.microsoft.com/office/powerpoint/2010/main" val="287041146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you do?</a:t>
            </a:r>
            <a:endParaRPr lang="en-US" dirty="0"/>
          </a:p>
        </p:txBody>
      </p:sp>
      <p:sp>
        <p:nvSpPr>
          <p:cNvPr id="3" name="Content Placeholder 2"/>
          <p:cNvSpPr>
            <a:spLocks noGrp="1"/>
          </p:cNvSpPr>
          <p:nvPr>
            <p:ph idx="1"/>
          </p:nvPr>
        </p:nvSpPr>
        <p:spPr>
          <a:xfrm>
            <a:off x="838200" y="1499616"/>
            <a:ext cx="10515600" cy="4677347"/>
          </a:xfrm>
        </p:spPr>
        <p:txBody>
          <a:bodyPr/>
          <a:lstStyle/>
          <a:p>
            <a:endParaRPr lang="en-US" dirty="0" smtClean="0"/>
          </a:p>
          <a:p>
            <a:r>
              <a:rPr lang="en-US" dirty="0" smtClean="0"/>
              <a:t>Participate on September 29 (this year) by wearing an orange shirt</a:t>
            </a:r>
            <a:r>
              <a:rPr lang="en-US" dirty="0"/>
              <a:t> </a:t>
            </a:r>
            <a:r>
              <a:rPr lang="en-US" dirty="0" smtClean="0"/>
              <a:t>to </a:t>
            </a:r>
            <a:r>
              <a:rPr lang="en-US" dirty="0" err="1" smtClean="0"/>
              <a:t>honour</a:t>
            </a:r>
            <a:r>
              <a:rPr lang="en-US" dirty="0" smtClean="0"/>
              <a:t> Residential School Survivors and those who did not get to go home</a:t>
            </a:r>
          </a:p>
          <a:p>
            <a:r>
              <a:rPr lang="en-US" dirty="0" smtClean="0"/>
              <a:t>Educate yourself on First Nation history, culture and traditions and share with others</a:t>
            </a:r>
          </a:p>
          <a:p>
            <a:r>
              <a:rPr lang="en-US" dirty="0" smtClean="0"/>
              <a:t>Be kind to one another!</a:t>
            </a:r>
          </a:p>
          <a:p>
            <a:endParaRPr lang="en-US" dirty="0"/>
          </a:p>
        </p:txBody>
      </p:sp>
    </p:spTree>
    <p:extLst>
      <p:ext uri="{BB962C8B-B14F-4D97-AF65-F5344CB8AC3E}">
        <p14:creationId xmlns:p14="http://schemas.microsoft.com/office/powerpoint/2010/main" val="412575203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Reconciliation Quote</a:t>
            </a:r>
            <a:endParaRPr lang="en-US" dirty="0"/>
          </a:p>
        </p:txBody>
      </p:sp>
      <p:sp>
        <p:nvSpPr>
          <p:cNvPr id="3" name="Content Placeholder 2"/>
          <p:cNvSpPr>
            <a:spLocks noGrp="1"/>
          </p:cNvSpPr>
          <p:nvPr>
            <p:ph idx="1"/>
          </p:nvPr>
        </p:nvSpPr>
        <p:spPr/>
        <p:txBody>
          <a:bodyPr/>
          <a:lstStyle/>
          <a:p>
            <a:endParaRPr lang="en-US" dirty="0" smtClean="0"/>
          </a:p>
          <a:p>
            <a:pPr marL="0" indent="0">
              <a:buNone/>
            </a:pPr>
            <a:r>
              <a:rPr lang="en-US" dirty="0" smtClean="0"/>
              <a:t>“By </a:t>
            </a:r>
            <a:r>
              <a:rPr lang="en-US" dirty="0"/>
              <a:t>walking this path together in a journey to reconciliation through </a:t>
            </a:r>
            <a:r>
              <a:rPr lang="en-US" b="1" dirty="0"/>
              <a:t>education</a:t>
            </a:r>
            <a:r>
              <a:rPr lang="en-US" dirty="0"/>
              <a:t> we will </a:t>
            </a:r>
            <a:r>
              <a:rPr lang="en-US" b="1" dirty="0"/>
              <a:t>create a new </a:t>
            </a:r>
            <a:r>
              <a:rPr lang="en-US" b="1" dirty="0" smtClean="0"/>
              <a:t>history</a:t>
            </a:r>
            <a:r>
              <a:rPr lang="en-US" dirty="0" smtClean="0"/>
              <a:t>: </a:t>
            </a:r>
            <a:r>
              <a:rPr lang="en-US" dirty="0"/>
              <a:t>a history that every Canadian, Aboriginal and non-Aboriginal, can stand behind, be proud of and celebrate</a:t>
            </a:r>
            <a:r>
              <a:rPr lang="en-US" dirty="0" smtClean="0"/>
              <a:t>.”</a:t>
            </a:r>
            <a:endParaRPr lang="en-US" dirty="0"/>
          </a:p>
          <a:p>
            <a:endParaRPr lang="en-US" dirty="0"/>
          </a:p>
        </p:txBody>
      </p:sp>
    </p:spTree>
    <p:extLst>
      <p:ext uri="{BB962C8B-B14F-4D97-AF65-F5344CB8AC3E}">
        <p14:creationId xmlns:p14="http://schemas.microsoft.com/office/powerpoint/2010/main" val="2123672619"/>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18693"/>
            <a:ext cx="10515600" cy="1325563"/>
          </a:xfrm>
        </p:spPr>
        <p:txBody>
          <a:bodyPr/>
          <a:lstStyle/>
          <a:p>
            <a:r>
              <a:rPr lang="en-US" b="1" dirty="0"/>
              <a:t>Reflection Activity</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What does reconciliation mean to you?</a:t>
            </a:r>
          </a:p>
          <a:p>
            <a:r>
              <a:rPr lang="en-US" dirty="0" smtClean="0"/>
              <a:t>Has the </a:t>
            </a:r>
            <a:r>
              <a:rPr lang="en-US" dirty="0"/>
              <a:t>relationship between </a:t>
            </a:r>
            <a:r>
              <a:rPr lang="en-US" dirty="0" smtClean="0"/>
              <a:t>Indigenous </a:t>
            </a:r>
            <a:r>
              <a:rPr lang="en-US" dirty="0"/>
              <a:t>and </a:t>
            </a:r>
            <a:r>
              <a:rPr lang="en-US" dirty="0" smtClean="0"/>
              <a:t>non-Indigenous Peoples improved?</a:t>
            </a:r>
            <a:endParaRPr lang="en-US" dirty="0"/>
          </a:p>
          <a:p>
            <a:pPr marL="0" indent="0">
              <a:buNone/>
            </a:pPr>
            <a:r>
              <a:rPr lang="en-US" dirty="0"/>
              <a:t> </a:t>
            </a:r>
            <a:r>
              <a:rPr lang="en-US" dirty="0" smtClean="0"/>
              <a:t>-  	If </a:t>
            </a:r>
            <a:r>
              <a:rPr lang="en-US" b="1" dirty="0" smtClean="0"/>
              <a:t>yes, </a:t>
            </a:r>
            <a:r>
              <a:rPr lang="en-US" dirty="0" smtClean="0"/>
              <a:t>how </a:t>
            </a:r>
            <a:r>
              <a:rPr lang="en-US" dirty="0"/>
              <a:t>do you </a:t>
            </a:r>
            <a:r>
              <a:rPr lang="en-US" dirty="0" smtClean="0"/>
              <a:t>know? Why </a:t>
            </a:r>
            <a:r>
              <a:rPr lang="en-US" dirty="0"/>
              <a:t>do you think </a:t>
            </a:r>
            <a:r>
              <a:rPr lang="en-US" dirty="0" smtClean="0"/>
              <a:t>the relationship has 	improved?</a:t>
            </a:r>
          </a:p>
          <a:p>
            <a:pPr marL="0" indent="0">
              <a:buNone/>
            </a:pPr>
            <a:endParaRPr lang="en-US" dirty="0" smtClean="0"/>
          </a:p>
          <a:p>
            <a:pPr marL="0" indent="0">
              <a:buNone/>
            </a:pPr>
            <a:r>
              <a:rPr lang="en-US" dirty="0" smtClean="0"/>
              <a:t>- 	If </a:t>
            </a:r>
            <a:r>
              <a:rPr lang="en-US" b="1" dirty="0"/>
              <a:t>no</a:t>
            </a:r>
            <a:r>
              <a:rPr lang="en-US" dirty="0"/>
              <a:t>, why do you think there hasn’t been much </a:t>
            </a:r>
            <a:r>
              <a:rPr lang="en-US" dirty="0" smtClean="0"/>
              <a:t>improvement? 	What 	do </a:t>
            </a:r>
            <a:r>
              <a:rPr lang="en-US" dirty="0"/>
              <a:t>you think our communities and schools </a:t>
            </a:r>
            <a:r>
              <a:rPr lang="en-US" dirty="0" smtClean="0"/>
              <a:t>can </a:t>
            </a:r>
            <a:r>
              <a:rPr lang="en-US" dirty="0"/>
              <a:t>do </a:t>
            </a:r>
            <a:r>
              <a:rPr lang="en-US" dirty="0" smtClean="0"/>
              <a:t>to 	make positive changes?</a:t>
            </a:r>
          </a:p>
          <a:p>
            <a:endParaRPr lang="en-US" dirty="0"/>
          </a:p>
          <a:p>
            <a:endParaRPr lang="en-US" dirty="0"/>
          </a:p>
        </p:txBody>
      </p:sp>
    </p:spTree>
    <p:extLst>
      <p:ext uri="{BB962C8B-B14F-4D97-AF65-F5344CB8AC3E}">
        <p14:creationId xmlns:p14="http://schemas.microsoft.com/office/powerpoint/2010/main" val="3677155328"/>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hlinkClick r:id="rId3" action="ppaction://hlinksldjump"/>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0" y="1"/>
            <a:ext cx="12192000" cy="6857999"/>
          </a:xfrm>
        </p:spPr>
      </p:pic>
    </p:spTree>
    <p:extLst>
      <p:ext uri="{BB962C8B-B14F-4D97-AF65-F5344CB8AC3E}">
        <p14:creationId xmlns:p14="http://schemas.microsoft.com/office/powerpoint/2010/main" val="1204058339"/>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B6E19"/>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80416" y="487680"/>
            <a:ext cx="11667744" cy="6156959"/>
          </a:xfrm>
        </p:spPr>
        <p:txBody>
          <a:bodyPr>
            <a:normAutofit/>
          </a:bodyPr>
          <a:lstStyle/>
          <a:p>
            <a:r>
              <a:rPr lang="en-US" sz="7200" dirty="0" smtClean="0"/>
              <a:t>Orange Shirt Day!</a:t>
            </a:r>
            <a:r>
              <a:rPr lang="en-US" dirty="0" smtClean="0"/>
              <a:t/>
            </a:r>
            <a:br>
              <a:rPr lang="en-US" dirty="0" smtClean="0"/>
            </a:br>
            <a:r>
              <a:rPr lang="en-US" dirty="0"/>
              <a:t/>
            </a:r>
            <a:br>
              <a:rPr lang="en-US" dirty="0"/>
            </a:br>
            <a:r>
              <a:rPr lang="en-US" sz="5400" dirty="0"/>
              <a:t>Every Child </a:t>
            </a:r>
            <a:r>
              <a:rPr lang="en-US" sz="5400" dirty="0" smtClean="0"/>
              <a:t>Matters</a:t>
            </a:r>
            <a:r>
              <a:rPr lang="en-US" dirty="0" smtClean="0"/>
              <a:t/>
            </a:r>
            <a:br>
              <a:rPr lang="en-US" dirty="0" smtClean="0"/>
            </a:br>
            <a:r>
              <a:rPr lang="en-US" dirty="0"/>
              <a:t/>
            </a:r>
            <a:br>
              <a:rPr lang="en-US" dirty="0"/>
            </a:br>
            <a:r>
              <a:rPr lang="en-US" sz="4800" dirty="0" err="1" smtClean="0"/>
              <a:t>Honouring</a:t>
            </a:r>
            <a:r>
              <a:rPr lang="en-US" sz="4800" dirty="0" smtClean="0"/>
              <a:t> </a:t>
            </a:r>
            <a:r>
              <a:rPr lang="en-US" sz="4800" dirty="0"/>
              <a:t>Residential School Survivors and</a:t>
            </a:r>
            <a:br>
              <a:rPr lang="en-US" sz="4800" dirty="0"/>
            </a:br>
            <a:r>
              <a:rPr lang="en-US" sz="4800" dirty="0"/>
              <a:t>Remembering Those Who Didn’t!  </a:t>
            </a:r>
            <a:r>
              <a:rPr lang="en-US" dirty="0"/>
              <a:t/>
            </a:r>
            <a:br>
              <a:rPr lang="en-US" dirty="0"/>
            </a:br>
            <a:endParaRPr lang="en-US" dirty="0"/>
          </a:p>
        </p:txBody>
      </p:sp>
    </p:spTree>
    <p:extLst>
      <p:ext uri="{BB962C8B-B14F-4D97-AF65-F5344CB8AC3E}">
        <p14:creationId xmlns:p14="http://schemas.microsoft.com/office/powerpoint/2010/main" val="1942538107"/>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Orange Shirt Day?</a:t>
            </a:r>
            <a:endParaRPr lang="en-US" dirty="0"/>
          </a:p>
        </p:txBody>
      </p:sp>
      <p:sp>
        <p:nvSpPr>
          <p:cNvPr id="3" name="Content Placeholder 2"/>
          <p:cNvSpPr>
            <a:spLocks noGrp="1"/>
          </p:cNvSpPr>
          <p:nvPr>
            <p:ph idx="1"/>
          </p:nvPr>
        </p:nvSpPr>
        <p:spPr>
          <a:xfrm>
            <a:off x="838200" y="1572768"/>
            <a:ext cx="10515600" cy="4949952"/>
          </a:xfrm>
        </p:spPr>
        <p:txBody>
          <a:bodyPr>
            <a:normAutofit/>
          </a:bodyPr>
          <a:lstStyle/>
          <a:p>
            <a:r>
              <a:rPr lang="en-US" dirty="0"/>
              <a:t>It is a national movement to recognize and acknowledge the experience of students of Indian </a:t>
            </a:r>
            <a:r>
              <a:rPr lang="en-US" dirty="0" smtClean="0"/>
              <a:t>Residential </a:t>
            </a:r>
            <a:r>
              <a:rPr lang="en-US" dirty="0"/>
              <a:t>Schools, to </a:t>
            </a:r>
            <a:r>
              <a:rPr lang="en-US" dirty="0" err="1" smtClean="0"/>
              <a:t>honour</a:t>
            </a:r>
            <a:r>
              <a:rPr lang="en-US" dirty="0" smtClean="0"/>
              <a:t> </a:t>
            </a:r>
            <a:r>
              <a:rPr lang="en-US" dirty="0"/>
              <a:t>the survivors and those who did not make it home.</a:t>
            </a:r>
          </a:p>
          <a:p>
            <a:endParaRPr lang="en-US" dirty="0" smtClean="0"/>
          </a:p>
          <a:p>
            <a:r>
              <a:rPr lang="en-US" dirty="0" smtClean="0"/>
              <a:t>Orange Shirt Day began in 2013</a:t>
            </a:r>
          </a:p>
          <a:p>
            <a:endParaRPr lang="en-US" dirty="0" smtClean="0"/>
          </a:p>
          <a:p>
            <a:r>
              <a:rPr lang="en-US" dirty="0" smtClean="0"/>
              <a:t>This </a:t>
            </a:r>
            <a:r>
              <a:rPr lang="en-US" dirty="0"/>
              <a:t>initiative asks for every </a:t>
            </a:r>
            <a:r>
              <a:rPr lang="en-US" dirty="0" smtClean="0"/>
              <a:t>Canadian to wear an orange shirt on September 30 in the spirit of healing and reconciliation. </a:t>
            </a:r>
          </a:p>
          <a:p>
            <a:endParaRPr lang="en-US" dirty="0"/>
          </a:p>
        </p:txBody>
      </p:sp>
    </p:spTree>
    <p:extLst>
      <p:ext uri="{BB962C8B-B14F-4D97-AF65-F5344CB8AC3E}">
        <p14:creationId xmlns:p14="http://schemas.microsoft.com/office/powerpoint/2010/main" val="311669879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1700"/>
            <a:ext cx="10515600" cy="1325563"/>
          </a:xfrm>
        </p:spPr>
        <p:txBody>
          <a:bodyPr/>
          <a:lstStyle/>
          <a:p>
            <a:r>
              <a:rPr lang="en-US" dirty="0" smtClean="0"/>
              <a:t>Why September 30?</a:t>
            </a:r>
            <a:endParaRPr lang="en-US" dirty="0"/>
          </a:p>
        </p:txBody>
      </p:sp>
      <p:sp>
        <p:nvSpPr>
          <p:cNvPr id="3" name="Content Placeholder 2"/>
          <p:cNvSpPr>
            <a:spLocks noGrp="1"/>
          </p:cNvSpPr>
          <p:nvPr>
            <p:ph idx="1"/>
          </p:nvPr>
        </p:nvSpPr>
        <p:spPr>
          <a:xfrm>
            <a:off x="838200" y="2011679"/>
            <a:ext cx="10515600" cy="4165283"/>
          </a:xfrm>
        </p:spPr>
        <p:txBody>
          <a:bodyPr/>
          <a:lstStyle/>
          <a:p>
            <a:r>
              <a:rPr lang="en-US" dirty="0" smtClean="0"/>
              <a:t>September 30 was chosen because it was during that time of the year that children were taken from their homes and communities to the residential schools.</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37245" y="3278339"/>
            <a:ext cx="6069798" cy="3408973"/>
          </a:xfrm>
          <a:prstGeom prst="rect">
            <a:avLst/>
          </a:prstGeom>
        </p:spPr>
      </p:pic>
    </p:spTree>
    <p:extLst>
      <p:ext uri="{BB962C8B-B14F-4D97-AF65-F5344CB8AC3E}">
        <p14:creationId xmlns:p14="http://schemas.microsoft.com/office/powerpoint/2010/main" val="783081147"/>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841" y="30271"/>
            <a:ext cx="10912366" cy="1325563"/>
          </a:xfrm>
        </p:spPr>
        <p:txBody>
          <a:bodyPr>
            <a:normAutofit/>
          </a:bodyPr>
          <a:lstStyle/>
          <a:p>
            <a:r>
              <a:rPr lang="en-US" sz="3600" dirty="0" smtClean="0"/>
              <a:t>Phyllis </a:t>
            </a:r>
            <a:r>
              <a:rPr lang="en-US" sz="3600" dirty="0" err="1" smtClean="0"/>
              <a:t>Webstad</a:t>
            </a:r>
            <a:r>
              <a:rPr lang="en-US" sz="3600" dirty="0" smtClean="0"/>
              <a:t> : the inspiration for Orange Shirt Day </a:t>
            </a:r>
            <a:endParaRPr lang="en-US" sz="3600" dirty="0"/>
          </a:p>
        </p:txBody>
      </p:sp>
      <p:sp>
        <p:nvSpPr>
          <p:cNvPr id="3" name="Content Placeholder 2"/>
          <p:cNvSpPr>
            <a:spLocks noGrp="1"/>
          </p:cNvSpPr>
          <p:nvPr>
            <p:ph idx="1"/>
          </p:nvPr>
        </p:nvSpPr>
        <p:spPr>
          <a:xfrm>
            <a:off x="346841" y="1024760"/>
            <a:ext cx="11713780" cy="5717416"/>
          </a:xfrm>
        </p:spPr>
        <p:txBody>
          <a:bodyPr>
            <a:normAutofit fontScale="70000" lnSpcReduction="20000"/>
          </a:bodyPr>
          <a:lstStyle/>
          <a:p>
            <a:r>
              <a:rPr lang="en-US" b="1" u="sng" dirty="0"/>
              <a:t>Phyllis’ </a:t>
            </a:r>
            <a:r>
              <a:rPr lang="en-US" b="1" u="sng" dirty="0" smtClean="0"/>
              <a:t>Truth</a:t>
            </a:r>
            <a:endParaRPr lang="en-US" dirty="0"/>
          </a:p>
          <a:p>
            <a:r>
              <a:rPr lang="en-US" dirty="0"/>
              <a:t>I went to the Mission </a:t>
            </a:r>
            <a:r>
              <a:rPr lang="en-US" dirty="0" smtClean="0"/>
              <a:t> </a:t>
            </a:r>
            <a:r>
              <a:rPr lang="en-US" dirty="0"/>
              <a:t>in 1973/1974.  I had just turned 6 years old.  I lived with my grandmother on the Dog Creek reserve.  We never had very much money, and there was no welfare, but somehow my granny managed to buy me a new outfit to go to the Mission school.  I remember going to Robinson’s store and picking out a shiny orange shirt.  It had string laced up in front, and was so bright and exciting – just like I felt to be going to school!  When I got to the Mission, they stripped me, and took away my clothes, including the orange shirt!   I never saw it again.  I didn’t understand why they wouldn’t give it back to me, it was mine! The color orange has always reminded me of that and how my feelings didn’t matter, how no one cared and how I felt like I was worth nothing.  All of us little children were crying and no one cared.</a:t>
            </a:r>
          </a:p>
          <a:p>
            <a:r>
              <a:rPr lang="en-US" dirty="0"/>
              <a:t>I was </a:t>
            </a:r>
            <a:r>
              <a:rPr lang="en-US" dirty="0" smtClean="0"/>
              <a:t>13 years </a:t>
            </a:r>
            <a:r>
              <a:rPr lang="en-US" dirty="0"/>
              <a:t>old and in grade 8 when my son Jeremy was born.  Because my grandmother and mother both attended residential school for 10 years each, I never knew what a parent was supposed to be like.  With the help of my aunt, </a:t>
            </a:r>
            <a:r>
              <a:rPr lang="en-US" dirty="0" err="1"/>
              <a:t>Agness</a:t>
            </a:r>
            <a:r>
              <a:rPr lang="en-US" dirty="0"/>
              <a:t> Jack, I was able to raise my son and have him know me as his mother.   </a:t>
            </a:r>
          </a:p>
          <a:p>
            <a:r>
              <a:rPr lang="en-US" dirty="0"/>
              <a:t>I went to a treatment </a:t>
            </a:r>
            <a:r>
              <a:rPr lang="en-US" dirty="0" err="1"/>
              <a:t>centre</a:t>
            </a:r>
            <a:r>
              <a:rPr lang="en-US" dirty="0"/>
              <a:t> for healing when I was 27 and have been on this healing journey since then.  I finally get it, that the feeling of worthlessness and insignificance, ingrained in me from my first day at the mission, affected the way I lived my life for many years. Even now, when I know nothing could be further than the truth, I still sometimes feel that I don’t matter.  Even with all the work I’ve done!</a:t>
            </a:r>
          </a:p>
          <a:p>
            <a:r>
              <a:rPr lang="en-US" dirty="0"/>
              <a:t>I am honored to be able to tell my story so that others may benefit and understand, and maybe other survivors will feel comfortable enough to share their stories.  </a:t>
            </a:r>
            <a:endParaRPr lang="en-US" dirty="0" smtClean="0"/>
          </a:p>
          <a:p>
            <a:r>
              <a:rPr lang="en-US" dirty="0">
                <a:hlinkClick r:id="rId3"/>
              </a:rPr>
              <a:t>https://</a:t>
            </a:r>
            <a:r>
              <a:rPr lang="en-US" dirty="0" smtClean="0">
                <a:hlinkClick r:id="rId3"/>
              </a:rPr>
              <a:t>www.youtube.com/watch?v=ll1pUrK29MM</a:t>
            </a:r>
            <a:endParaRPr lang="en-US" dirty="0" smtClean="0"/>
          </a:p>
          <a:p>
            <a:endParaRPr lang="en-US" dirty="0" smtClean="0"/>
          </a:p>
        </p:txBody>
      </p:sp>
    </p:spTree>
    <p:extLst>
      <p:ext uri="{BB962C8B-B14F-4D97-AF65-F5344CB8AC3E}">
        <p14:creationId xmlns:p14="http://schemas.microsoft.com/office/powerpoint/2010/main" val="4202932642"/>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216" y="292221"/>
            <a:ext cx="10878312" cy="1325563"/>
          </a:xfrm>
        </p:spPr>
        <p:txBody>
          <a:bodyPr/>
          <a:lstStyle/>
          <a:p>
            <a:r>
              <a:rPr lang="en-US" dirty="0" smtClean="0"/>
              <a:t>Why </a:t>
            </a:r>
            <a:r>
              <a:rPr lang="en-US" dirty="0"/>
              <a:t>were these </a:t>
            </a:r>
            <a:r>
              <a:rPr lang="en-US" dirty="0" smtClean="0"/>
              <a:t>residential schools </a:t>
            </a:r>
            <a:r>
              <a:rPr lang="en-US" dirty="0"/>
              <a:t>created? </a:t>
            </a:r>
          </a:p>
        </p:txBody>
      </p:sp>
      <p:sp>
        <p:nvSpPr>
          <p:cNvPr id="3" name="Content Placeholder 2"/>
          <p:cNvSpPr>
            <a:spLocks noGrp="1"/>
          </p:cNvSpPr>
          <p:nvPr>
            <p:ph idx="1"/>
          </p:nvPr>
        </p:nvSpPr>
        <p:spPr>
          <a:xfrm>
            <a:off x="716630" y="1483672"/>
            <a:ext cx="10283483" cy="5120641"/>
          </a:xfrm>
        </p:spPr>
        <p:txBody>
          <a:bodyPr>
            <a:normAutofit/>
          </a:bodyPr>
          <a:lstStyle/>
          <a:p>
            <a:r>
              <a:rPr lang="en-US" sz="2000" dirty="0" smtClean="0"/>
              <a:t>In the 19</a:t>
            </a:r>
            <a:r>
              <a:rPr lang="en-US" sz="2000" baseline="30000" dirty="0" smtClean="0"/>
              <a:t>th</a:t>
            </a:r>
            <a:r>
              <a:rPr lang="en-US" sz="2000" dirty="0" smtClean="0"/>
              <a:t> century the Canadian government believed it was responsible for education and caring for Aboriginal people in Canada.</a:t>
            </a:r>
          </a:p>
          <a:p>
            <a:r>
              <a:rPr lang="en-US" sz="2000" dirty="0" smtClean="0"/>
              <a:t> They believed the best way to make them successful was to have them learn English and adopt Christianity and Canadian customs.</a:t>
            </a:r>
          </a:p>
          <a:p>
            <a:r>
              <a:rPr lang="en-US" sz="2000" dirty="0" smtClean="0"/>
              <a:t> Ideally, they would pass their adopted lifestyle on to their children and native traditions and languages would be completely abolished in a few generations.</a:t>
            </a:r>
          </a:p>
          <a:p>
            <a:r>
              <a:rPr lang="en-US" sz="2000" dirty="0" smtClean="0"/>
              <a:t> It was believed that aboriginal culture would be unable to adapt to a rapidly modernizing society and so to be successful Aboriginal people would have to be assimilated into mainstream Canadian Society by praying and speaking like other Canadians. </a:t>
            </a:r>
          </a:p>
          <a:p>
            <a:r>
              <a:rPr lang="en-US" sz="2000" dirty="0" smtClean="0"/>
              <a:t>The government at the time developed a policy called “aggressive assimilation” to be taught at church- run and government- funded schools called residential schools. </a:t>
            </a:r>
          </a:p>
          <a:p>
            <a:r>
              <a:rPr lang="en-US" sz="2000" dirty="0" smtClean="0"/>
              <a:t>The government felt that children were easier to mold than adults, and taking them away from their families was </a:t>
            </a:r>
            <a:r>
              <a:rPr lang="en-US" sz="2000" b="1" dirty="0" smtClean="0"/>
              <a:t>the best way </a:t>
            </a:r>
            <a:r>
              <a:rPr lang="en-US" sz="2000" dirty="0" smtClean="0"/>
              <a:t>to prepare them for life in </a:t>
            </a:r>
            <a:r>
              <a:rPr lang="en-US" sz="2000" b="1" dirty="0" smtClean="0"/>
              <a:t>mainstream </a:t>
            </a:r>
            <a:r>
              <a:rPr lang="en-US" sz="2000" dirty="0" smtClean="0"/>
              <a:t>society.</a:t>
            </a:r>
            <a:endParaRPr lang="en-US" sz="4000" dirty="0" smtClean="0"/>
          </a:p>
          <a:p>
            <a:endParaRPr lang="en-US" sz="4000" dirty="0" smtClean="0"/>
          </a:p>
          <a:p>
            <a:endParaRPr lang="en-US" sz="4500" dirty="0" smtClean="0"/>
          </a:p>
          <a:p>
            <a:endParaRPr lang="en-US" sz="4500" baseline="30000" dirty="0"/>
          </a:p>
          <a:p>
            <a:endParaRPr lang="en-US" baseline="30000" dirty="0" smtClean="0"/>
          </a:p>
          <a:p>
            <a:endParaRPr lang="en-US" dirty="0"/>
          </a:p>
        </p:txBody>
      </p:sp>
    </p:spTree>
    <p:extLst>
      <p:ext uri="{BB962C8B-B14F-4D97-AF65-F5344CB8AC3E}">
        <p14:creationId xmlns:p14="http://schemas.microsoft.com/office/powerpoint/2010/main" val="2778503492"/>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administered these schools?</a:t>
            </a:r>
            <a:br>
              <a:rPr lang="en-US" dirty="0"/>
            </a:br>
            <a:endParaRPr lang="en-US" dirty="0"/>
          </a:p>
        </p:txBody>
      </p:sp>
      <p:sp>
        <p:nvSpPr>
          <p:cNvPr id="3" name="Content Placeholder 2"/>
          <p:cNvSpPr>
            <a:spLocks noGrp="1"/>
          </p:cNvSpPr>
          <p:nvPr>
            <p:ph idx="1"/>
          </p:nvPr>
        </p:nvSpPr>
        <p:spPr/>
        <p:txBody>
          <a:bodyPr/>
          <a:lstStyle/>
          <a:p>
            <a:endParaRPr lang="en-US" dirty="0" smtClean="0"/>
          </a:p>
          <a:p>
            <a:r>
              <a:rPr lang="en-US" dirty="0" smtClean="0"/>
              <a:t>Residential schools were funded by the Canadian government and run by the Catholic, Anglican, and other churches, under the department of Indian Affairs. </a:t>
            </a:r>
          </a:p>
          <a:p>
            <a:r>
              <a:rPr lang="en-US" dirty="0" smtClean="0"/>
              <a:t>Attendance was mandatory.</a:t>
            </a:r>
          </a:p>
          <a:p>
            <a:r>
              <a:rPr lang="en-US" dirty="0" smtClean="0"/>
              <a:t> Agents, called “Indian Agents”,  were employed by the government to ensure all native children attended.</a:t>
            </a:r>
            <a:endParaRPr lang="en-US" dirty="0"/>
          </a:p>
        </p:txBody>
      </p:sp>
    </p:spTree>
    <p:extLst>
      <p:ext uri="{BB962C8B-B14F-4D97-AF65-F5344CB8AC3E}">
        <p14:creationId xmlns:p14="http://schemas.microsoft.com/office/powerpoint/2010/main" val="1735020276"/>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questions you may have……..</a:t>
            </a:r>
            <a:endParaRPr lang="en-US" dirty="0"/>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US" dirty="0" smtClean="0"/>
              <a:t>How many years did the residential schools run throughout Canada?</a:t>
            </a:r>
          </a:p>
          <a:p>
            <a:pPr marL="0" indent="0">
              <a:buNone/>
            </a:pPr>
            <a:r>
              <a:rPr lang="en-US" dirty="0"/>
              <a:t> </a:t>
            </a:r>
            <a:r>
              <a:rPr lang="en-US" dirty="0" smtClean="0"/>
              <a:t>      The first one opened in 1831 and the last one closed in 1996. </a:t>
            </a:r>
            <a:r>
              <a:rPr lang="en-US" dirty="0" err="1" smtClean="0"/>
              <a:t>Soooo</a:t>
            </a:r>
            <a:r>
              <a:rPr lang="en-US" dirty="0" smtClean="0"/>
              <a:t> …. 165 years!</a:t>
            </a:r>
          </a:p>
          <a:p>
            <a:endParaRPr lang="en-US" dirty="0"/>
          </a:p>
          <a:p>
            <a:pPr marL="0" indent="0">
              <a:buNone/>
            </a:pPr>
            <a:r>
              <a:rPr lang="en-US" dirty="0" smtClean="0"/>
              <a:t>2. How many children attended these schools throughout Canada?</a:t>
            </a:r>
          </a:p>
          <a:p>
            <a:pPr marL="0" indent="0">
              <a:buNone/>
            </a:pPr>
            <a:r>
              <a:rPr lang="en-US" dirty="0" smtClean="0"/>
              <a:t>    There were a total of 130 schools in every province and territory except PEI, Newfoundland and NB. In all, 150,000 First Nation, Inuit and Metis children were removed from their communities and forced to attend residential school.</a:t>
            </a:r>
          </a:p>
          <a:p>
            <a:endParaRPr lang="en-US" dirty="0" smtClean="0"/>
          </a:p>
          <a:p>
            <a:pPr marL="0" indent="0">
              <a:buNone/>
            </a:pPr>
            <a:endParaRPr lang="en-US" dirty="0"/>
          </a:p>
          <a:p>
            <a:endParaRPr lang="en-US" dirty="0"/>
          </a:p>
          <a:p>
            <a:pPr lvl="8"/>
            <a:endParaRPr lang="en-US" dirty="0"/>
          </a:p>
          <a:p>
            <a:endParaRPr lang="en-US" dirty="0"/>
          </a:p>
        </p:txBody>
      </p:sp>
    </p:spTree>
    <p:extLst>
      <p:ext uri="{BB962C8B-B14F-4D97-AF65-F5344CB8AC3E}">
        <p14:creationId xmlns:p14="http://schemas.microsoft.com/office/powerpoint/2010/main" val="3904015191"/>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82624"/>
            <a:ext cx="10515600" cy="4994339"/>
          </a:xfrm>
        </p:spPr>
        <p:txBody>
          <a:bodyPr>
            <a:normAutofit fontScale="92500" lnSpcReduction="10000"/>
          </a:bodyPr>
          <a:lstStyle/>
          <a:p>
            <a:pPr marL="0" indent="0">
              <a:buNone/>
            </a:pPr>
            <a:r>
              <a:rPr lang="en-US" sz="3000" dirty="0" smtClean="0"/>
              <a:t>3. What </a:t>
            </a:r>
            <a:r>
              <a:rPr lang="en-US" sz="3000" dirty="0"/>
              <a:t>was it like to attend those schools</a:t>
            </a:r>
            <a:r>
              <a:rPr lang="en-US" sz="3000" dirty="0" smtClean="0"/>
              <a:t>?</a:t>
            </a:r>
          </a:p>
          <a:p>
            <a:pPr marL="0" indent="0">
              <a:buNone/>
            </a:pPr>
            <a:r>
              <a:rPr lang="en-US" sz="3000" dirty="0" smtClean="0"/>
              <a:t>Students were taught to do physical </a:t>
            </a:r>
            <a:r>
              <a:rPr lang="en-US" sz="3000" dirty="0" err="1" smtClean="0"/>
              <a:t>labour</a:t>
            </a:r>
            <a:r>
              <a:rPr lang="en-US" sz="3000" dirty="0" smtClean="0"/>
              <a:t> such as cleaning, cooking, sewing and farm work to maintain the schools. They spent a few hours a day in the classroom. Students lived in substandard conditions and endured physical, emotional and  sometime sexual abuse. They rarely had opportunities to see examples of normal family life.</a:t>
            </a:r>
            <a:endParaRPr lang="en-US" sz="3000" dirty="0"/>
          </a:p>
          <a:p>
            <a:endParaRPr lang="en-US" sz="3000" dirty="0"/>
          </a:p>
          <a:p>
            <a:pPr marL="0" indent="0">
              <a:buNone/>
            </a:pPr>
            <a:r>
              <a:rPr lang="en-US" sz="3000" dirty="0"/>
              <a:t>4. Was there a residential school in our area</a:t>
            </a:r>
            <a:r>
              <a:rPr lang="en-US" sz="3000" dirty="0" smtClean="0"/>
              <a:t>?</a:t>
            </a:r>
          </a:p>
          <a:p>
            <a:pPr marL="0" indent="0">
              <a:buNone/>
            </a:pPr>
            <a:r>
              <a:rPr lang="en-US" sz="3000" dirty="0" smtClean="0"/>
              <a:t>Although there was no school in NB, PEI and </a:t>
            </a:r>
            <a:r>
              <a:rPr lang="en-US" sz="3000" dirty="0" err="1" smtClean="0"/>
              <a:t>Nfld</a:t>
            </a:r>
            <a:r>
              <a:rPr lang="en-US" sz="3000" dirty="0" smtClean="0"/>
              <a:t>, the Mi’kmaq and </a:t>
            </a:r>
            <a:r>
              <a:rPr lang="en-US" sz="3000" dirty="0" err="1" smtClean="0"/>
              <a:t>Wolastoqiyik</a:t>
            </a:r>
            <a:r>
              <a:rPr lang="en-US" sz="3000" dirty="0" smtClean="0"/>
              <a:t> (Maliseet) children attended the </a:t>
            </a:r>
            <a:r>
              <a:rPr lang="en-US" sz="3000" dirty="0" err="1" smtClean="0"/>
              <a:t>Shubenacadie</a:t>
            </a:r>
            <a:r>
              <a:rPr lang="en-US" sz="3000" dirty="0" smtClean="0"/>
              <a:t>, NS Indian Residential school. This school was run by the Catholic church. It opened in 1929 and closed in June of 1967.</a:t>
            </a:r>
            <a:endParaRPr lang="en-US" sz="3000" dirty="0"/>
          </a:p>
          <a:p>
            <a:endParaRPr lang="en-US" dirty="0"/>
          </a:p>
        </p:txBody>
      </p:sp>
    </p:spTree>
    <p:extLst>
      <p:ext uri="{BB962C8B-B14F-4D97-AF65-F5344CB8AC3E}">
        <p14:creationId xmlns:p14="http://schemas.microsoft.com/office/powerpoint/2010/main" val="96662709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1162</TotalTime>
  <Words>1420</Words>
  <Application>Microsoft Office PowerPoint</Application>
  <PresentationFormat>Widescreen</PresentationFormat>
  <Paragraphs>105</Paragraphs>
  <Slides>18</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PowerPoint Presentation</vt:lpstr>
      <vt:lpstr>Orange Shirt Day!  Every Child Matters  Honouring Residential School Survivors and Remembering Those Who Didn’t!   </vt:lpstr>
      <vt:lpstr>What is Orange Shirt Day?</vt:lpstr>
      <vt:lpstr>Why September 30?</vt:lpstr>
      <vt:lpstr>Phyllis Webstad : the inspiration for Orange Shirt Day </vt:lpstr>
      <vt:lpstr>Why were these residential schools created? </vt:lpstr>
      <vt:lpstr>Who administered these schools? </vt:lpstr>
      <vt:lpstr>More questions you may have……..</vt:lpstr>
      <vt:lpstr>PowerPoint Presentation</vt:lpstr>
      <vt:lpstr>Shubenacadie Indian Residential School</vt:lpstr>
      <vt:lpstr>PowerPoint Presentation</vt:lpstr>
      <vt:lpstr>Effects of attending Residential School</vt:lpstr>
      <vt:lpstr>What does reconciliation mean? </vt:lpstr>
      <vt:lpstr>What does reconciliation mean to Aboriginal Peoples?</vt:lpstr>
      <vt:lpstr>What can you do?</vt:lpstr>
      <vt:lpstr>Reconciliation Quote</vt:lpstr>
      <vt:lpstr>Reflection Activity </vt:lpstr>
      <vt:lpstr>PowerPoint Presentation</vt:lpstr>
    </vt:vector>
  </TitlesOfParts>
  <Company>Province of New Brunswick -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Orange Shirt Day!</dc:title>
  <dc:creator>Miller, Patricia  (ASD-N)</dc:creator>
  <cp:lastModifiedBy>Underhill, Jennifer A.  (ASD-N)</cp:lastModifiedBy>
  <cp:revision>72</cp:revision>
  <dcterms:created xsi:type="dcterms:W3CDTF">2016-09-06T11:40:57Z</dcterms:created>
  <dcterms:modified xsi:type="dcterms:W3CDTF">2017-09-28T17:17:06Z</dcterms:modified>
</cp:coreProperties>
</file>