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61" r:id="rId2"/>
    <p:sldId id="256" r:id="rId3"/>
    <p:sldId id="257" r:id="rId4"/>
    <p:sldId id="259" r:id="rId5"/>
    <p:sldId id="260" r:id="rId6"/>
    <p:sldId id="262" r:id="rId7"/>
    <p:sldId id="263" r:id="rId8"/>
    <p:sldId id="264"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5" autoAdjust="0"/>
    <p:restoredTop sz="83882" autoAdjust="0"/>
  </p:normalViewPr>
  <p:slideViewPr>
    <p:cSldViewPr snapToGrid="0" snapToObjects="1">
      <p:cViewPr varScale="1">
        <p:scale>
          <a:sx n="62" d="100"/>
          <a:sy n="62"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CCFC01-2BAC-D247-B512-51A1204D300D}" type="datetimeFigureOut">
              <a:rPr lang="en-US" smtClean="0"/>
              <a:t>10/13/2016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50470A-7C22-7E41-808B-F0090B65233A}" type="slidenum">
              <a:rPr lang="en-US" smtClean="0"/>
              <a:t>‹#›</a:t>
            </a:fld>
            <a:endParaRPr lang="en-US"/>
          </a:p>
        </p:txBody>
      </p:sp>
    </p:spTree>
    <p:extLst>
      <p:ext uri="{BB962C8B-B14F-4D97-AF65-F5344CB8AC3E}">
        <p14:creationId xmlns:p14="http://schemas.microsoft.com/office/powerpoint/2010/main" val="739819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CC5898-D64C-4545-8354-DB5A02E70BA3}" type="datetimeFigureOut">
              <a:rPr lang="en-US" smtClean="0"/>
              <a:t>10/13/2016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3A3B3-8CB5-E346-9074-C856D2D934D0}" type="slidenum">
              <a:rPr lang="en-US" smtClean="0"/>
              <a:t>‹#›</a:t>
            </a:fld>
            <a:endParaRPr lang="en-US"/>
          </a:p>
        </p:txBody>
      </p:sp>
    </p:spTree>
    <p:extLst>
      <p:ext uri="{BB962C8B-B14F-4D97-AF65-F5344CB8AC3E}">
        <p14:creationId xmlns:p14="http://schemas.microsoft.com/office/powerpoint/2010/main" val="21462895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“Appearing</a:t>
            </a:r>
            <a:r>
              <a:rPr lang="en-US" baseline="0" dirty="0" smtClean="0"/>
              <a:t> to be true” = ostensible</a:t>
            </a:r>
            <a:endParaRPr lang="en-US" dirty="0"/>
          </a:p>
        </p:txBody>
      </p:sp>
      <p:sp>
        <p:nvSpPr>
          <p:cNvPr id="4" name="Slide Number Placeholder 3"/>
          <p:cNvSpPr>
            <a:spLocks noGrp="1"/>
          </p:cNvSpPr>
          <p:nvPr>
            <p:ph type="sldNum" sz="quarter" idx="10"/>
          </p:nvPr>
        </p:nvSpPr>
        <p:spPr/>
        <p:txBody>
          <a:bodyPr/>
          <a:lstStyle/>
          <a:p>
            <a:fld id="{B923A3B3-8CB5-E346-9074-C856D2D934D0}" type="slidenum">
              <a:rPr lang="en-US" smtClean="0"/>
              <a:t>1</a:t>
            </a:fld>
            <a:endParaRPr lang="en-US"/>
          </a:p>
        </p:txBody>
      </p:sp>
    </p:spTree>
    <p:extLst>
      <p:ext uri="{BB962C8B-B14F-4D97-AF65-F5344CB8AC3E}">
        <p14:creationId xmlns:p14="http://schemas.microsoft.com/office/powerpoint/2010/main" val="188908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10/13/2016</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10/13/2016</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10/13/2016</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10/13/2016</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10/13/2016</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10/13/2016</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7792"/>
            <a:ext cx="6508377" cy="771647"/>
          </a:xfrm>
        </p:spPr>
        <p:txBody>
          <a:bodyPr/>
          <a:lstStyle/>
          <a:p>
            <a:r>
              <a:rPr lang="en-US" sz="4400" b="1" dirty="0" smtClean="0">
                <a:latin typeface="Apple Casual"/>
                <a:cs typeface="Apple Casual"/>
              </a:rPr>
              <a:t>Discussion Questions</a:t>
            </a:r>
            <a:endParaRPr lang="en-US" sz="4400" b="1" dirty="0">
              <a:latin typeface="Apple Casual"/>
              <a:cs typeface="Apple Casual"/>
            </a:endParaRPr>
          </a:p>
        </p:txBody>
      </p:sp>
      <p:sp>
        <p:nvSpPr>
          <p:cNvPr id="3" name="Content Placeholder 2"/>
          <p:cNvSpPr>
            <a:spLocks noGrp="1"/>
          </p:cNvSpPr>
          <p:nvPr>
            <p:ph idx="1"/>
          </p:nvPr>
        </p:nvSpPr>
        <p:spPr>
          <a:xfrm>
            <a:off x="457199" y="1016000"/>
            <a:ext cx="6654801" cy="5110164"/>
          </a:xfrm>
        </p:spPr>
        <p:txBody>
          <a:bodyPr>
            <a:normAutofit/>
          </a:bodyPr>
          <a:lstStyle/>
          <a:p>
            <a:r>
              <a:rPr lang="en-US" dirty="0" smtClean="0"/>
              <a:t>What is a “scandal”? Has this meaning changed since Puritan times? </a:t>
            </a:r>
          </a:p>
          <a:p>
            <a:r>
              <a:rPr lang="en-US" dirty="0" smtClean="0"/>
              <a:t>Do you think the definition of </a:t>
            </a:r>
            <a:r>
              <a:rPr lang="en-US" sz="2400" b="1" i="1" dirty="0" smtClean="0">
                <a:solidFill>
                  <a:srgbClr val="FF0000"/>
                </a:solidFill>
              </a:rPr>
              <a:t>sin</a:t>
            </a:r>
            <a:r>
              <a:rPr lang="en-US" dirty="0" smtClean="0">
                <a:solidFill>
                  <a:srgbClr val="FF0000"/>
                </a:solidFill>
              </a:rPr>
              <a:t> </a:t>
            </a:r>
            <a:r>
              <a:rPr lang="en-US" dirty="0" smtClean="0"/>
              <a:t>has changed since Puritan times? </a:t>
            </a:r>
          </a:p>
          <a:p>
            <a:r>
              <a:rPr lang="en-US" dirty="0" smtClean="0"/>
              <a:t>Do you think Hester would have been punished as severely had she been a man? How about today?</a:t>
            </a:r>
          </a:p>
          <a:p>
            <a:r>
              <a:rPr lang="en-US" dirty="0" smtClean="0"/>
              <a:t>How are </a:t>
            </a:r>
            <a:r>
              <a:rPr lang="en-US" sz="2200" b="1" i="1" dirty="0" smtClean="0">
                <a:solidFill>
                  <a:srgbClr val="FF0000"/>
                </a:solidFill>
              </a:rPr>
              <a:t>sins</a:t>
            </a:r>
            <a:r>
              <a:rPr lang="en-US" dirty="0" smtClean="0"/>
              <a:t> treated today? Do sinners suffer the same consequences as Hester?</a:t>
            </a:r>
          </a:p>
          <a:p>
            <a:r>
              <a:rPr lang="en-US" dirty="0" smtClean="0"/>
              <a:t>What is the difference between the society Hester lived in to the one we live in now?</a:t>
            </a:r>
          </a:p>
          <a:p>
            <a:r>
              <a:rPr lang="en-US" dirty="0"/>
              <a:t>What does the </a:t>
            </a:r>
            <a:r>
              <a:rPr lang="en-US" dirty="0" smtClean="0"/>
              <a:t>movie </a:t>
            </a:r>
            <a:r>
              <a:rPr lang="en-US" dirty="0"/>
              <a:t>tell us about human nature</a:t>
            </a:r>
            <a:r>
              <a:rPr lang="en-US" dirty="0" smtClean="0"/>
              <a:t>?</a:t>
            </a:r>
            <a:endParaRPr lang="en-US" dirty="0"/>
          </a:p>
        </p:txBody>
      </p:sp>
      <p:pic>
        <p:nvPicPr>
          <p:cNvPr id="4" name="Picture 3" descr="image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62829" y="396523"/>
            <a:ext cx="1392699" cy="1351595"/>
          </a:xfrm>
          <a:prstGeom prst="rect">
            <a:avLst/>
          </a:prstGeom>
        </p:spPr>
      </p:pic>
    </p:spTree>
    <p:extLst>
      <p:ext uri="{BB962C8B-B14F-4D97-AF65-F5344CB8AC3E}">
        <p14:creationId xmlns:p14="http://schemas.microsoft.com/office/powerpoint/2010/main" val="1600546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9338" y="4208928"/>
            <a:ext cx="5458968" cy="1168339"/>
          </a:xfrm>
        </p:spPr>
        <p:txBody>
          <a:bodyPr>
            <a:normAutofit/>
          </a:bodyPr>
          <a:lstStyle/>
          <a:p>
            <a:r>
              <a:rPr lang="en-US" sz="6000" b="1" dirty="0" smtClean="0">
                <a:solidFill>
                  <a:schemeClr val="tx1"/>
                </a:solidFill>
                <a:latin typeface="Apple Chancery"/>
                <a:cs typeface="Apple Chancery"/>
              </a:rPr>
              <a:t>Scandal Project</a:t>
            </a:r>
            <a:endParaRPr lang="en-US" sz="6000" b="1" dirty="0">
              <a:solidFill>
                <a:schemeClr val="tx1"/>
              </a:solidFill>
              <a:latin typeface="Apple Chancery"/>
              <a:cs typeface="Apple Chancery"/>
            </a:endParaRPr>
          </a:p>
        </p:txBody>
      </p:sp>
      <p:sp>
        <p:nvSpPr>
          <p:cNvPr id="3" name="Subtitle 2"/>
          <p:cNvSpPr>
            <a:spLocks noGrp="1"/>
          </p:cNvSpPr>
          <p:nvPr>
            <p:ph type="subTitle" idx="1"/>
          </p:nvPr>
        </p:nvSpPr>
        <p:spPr>
          <a:xfrm>
            <a:off x="1910416" y="5536005"/>
            <a:ext cx="5458968" cy="621792"/>
          </a:xfrm>
        </p:spPr>
        <p:txBody>
          <a:bodyPr>
            <a:normAutofit/>
          </a:bodyPr>
          <a:lstStyle/>
          <a:p>
            <a:pPr algn="ctr"/>
            <a:endParaRPr lang="en-US" sz="2400" b="1" dirty="0">
              <a:solidFill>
                <a:srgbClr val="FF0000"/>
              </a:solidFill>
              <a:latin typeface="BlairMdITC TT-Medium"/>
              <a:cs typeface="BlairMdITC TT-Medium"/>
            </a:endParaRPr>
          </a:p>
        </p:txBody>
      </p:sp>
      <p:sp>
        <p:nvSpPr>
          <p:cNvPr id="4" name="Rectangle 3"/>
          <p:cNvSpPr/>
          <p:nvPr/>
        </p:nvSpPr>
        <p:spPr>
          <a:xfrm>
            <a:off x="515993" y="476216"/>
            <a:ext cx="2684407" cy="2585323"/>
          </a:xfrm>
          <a:prstGeom prst="rect">
            <a:avLst/>
          </a:prstGeom>
          <a:noFill/>
        </p:spPr>
        <p:txBody>
          <a:bodyPr wrap="squar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Your Text Here</a:t>
            </a:r>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72" y="198320"/>
            <a:ext cx="3115652" cy="4010610"/>
          </a:xfrm>
          <a:prstGeom prst="rect">
            <a:avLst/>
          </a:prstGeom>
        </p:spPr>
      </p:pic>
      <p:pic>
        <p:nvPicPr>
          <p:cNvPr id="6" name="Picture 5" descr="imag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791" y="615112"/>
            <a:ext cx="3334111" cy="3274340"/>
          </a:xfrm>
          <a:prstGeom prst="rect">
            <a:avLst/>
          </a:prstGeom>
        </p:spPr>
      </p:pic>
    </p:spTree>
    <p:extLst>
      <p:ext uri="{BB962C8B-B14F-4D97-AF65-F5344CB8AC3E}">
        <p14:creationId xmlns:p14="http://schemas.microsoft.com/office/powerpoint/2010/main" val="3924711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9402"/>
            <a:ext cx="6508377" cy="748427"/>
          </a:xfrm>
        </p:spPr>
        <p:txBody>
          <a:bodyPr/>
          <a:lstStyle/>
          <a:p>
            <a:r>
              <a:rPr lang="en-US" b="1" dirty="0" smtClean="0"/>
              <a:t>INSTRUCTIONS</a:t>
            </a:r>
            <a:r>
              <a:rPr lang="en-US" dirty="0" smtClean="0"/>
              <a:t>:</a:t>
            </a:r>
            <a:endParaRPr lang="en-US" dirty="0"/>
          </a:p>
        </p:txBody>
      </p:sp>
      <p:sp>
        <p:nvSpPr>
          <p:cNvPr id="3" name="Content Placeholder 2"/>
          <p:cNvSpPr>
            <a:spLocks noGrp="1"/>
          </p:cNvSpPr>
          <p:nvPr>
            <p:ph idx="1"/>
          </p:nvPr>
        </p:nvSpPr>
        <p:spPr>
          <a:xfrm>
            <a:off x="344909" y="897830"/>
            <a:ext cx="6804108" cy="5228334"/>
          </a:xfrm>
        </p:spPr>
        <p:txBody>
          <a:bodyPr>
            <a:normAutofit fontScale="92500" lnSpcReduction="20000"/>
          </a:bodyPr>
          <a:lstStyle/>
          <a:p>
            <a:pPr>
              <a:lnSpc>
                <a:spcPct val="110000"/>
              </a:lnSpc>
              <a:spcBef>
                <a:spcPts val="1200"/>
              </a:spcBef>
              <a:buFont typeface="Wingdings" charset="2"/>
              <a:buChar char="u"/>
            </a:pPr>
            <a:r>
              <a:rPr lang="en-US" dirty="0" smtClean="0"/>
              <a:t>Research individual’s in society (past to present) that sinned and have been involved in a scandal like Hester. </a:t>
            </a:r>
            <a:r>
              <a:rPr lang="en-US" dirty="0" err="1" smtClean="0"/>
              <a:t>Creat</a:t>
            </a:r>
            <a:r>
              <a:rPr lang="en-US" dirty="0" smtClean="0"/>
              <a:t> a list of about 5. Be ORIGINAL!</a:t>
            </a:r>
          </a:p>
          <a:p>
            <a:pPr>
              <a:lnSpc>
                <a:spcPct val="110000"/>
              </a:lnSpc>
              <a:spcBef>
                <a:spcPts val="1200"/>
              </a:spcBef>
              <a:buFont typeface="Wingdings" charset="2"/>
              <a:buChar char="u"/>
            </a:pPr>
            <a:r>
              <a:rPr lang="en-US" dirty="0" smtClean="0"/>
              <a:t>You will choose only one subject for the scandal project. </a:t>
            </a:r>
          </a:p>
          <a:p>
            <a:pPr>
              <a:lnSpc>
                <a:spcPct val="110000"/>
              </a:lnSpc>
              <a:spcBef>
                <a:spcPts val="1200"/>
              </a:spcBef>
              <a:buFont typeface="Wingdings" charset="2"/>
              <a:buChar char="u"/>
            </a:pPr>
            <a:r>
              <a:rPr lang="en-US" dirty="0" smtClean="0"/>
              <a:t>Research information for your chosen individual and print it out. </a:t>
            </a:r>
          </a:p>
          <a:p>
            <a:pPr>
              <a:lnSpc>
                <a:spcPct val="110000"/>
              </a:lnSpc>
              <a:spcBef>
                <a:spcPts val="1200"/>
              </a:spcBef>
              <a:buFont typeface="Wingdings" charset="2"/>
              <a:buChar char="u"/>
            </a:pPr>
            <a:r>
              <a:rPr lang="en-US" dirty="0" smtClean="0"/>
              <a:t>Read it, highlight the most important parts and put everything in your own words (</a:t>
            </a:r>
            <a:r>
              <a:rPr lang="en-US" b="1" dirty="0" smtClean="0"/>
              <a:t>avoid plagiarism</a:t>
            </a:r>
            <a:r>
              <a:rPr lang="en-US" dirty="0" smtClean="0"/>
              <a:t>). </a:t>
            </a:r>
          </a:p>
          <a:p>
            <a:pPr>
              <a:lnSpc>
                <a:spcPct val="110000"/>
              </a:lnSpc>
              <a:spcBef>
                <a:spcPts val="1200"/>
              </a:spcBef>
              <a:buFont typeface="Wingdings" charset="2"/>
              <a:buChar char="u"/>
            </a:pPr>
            <a:r>
              <a:rPr lang="en-US" dirty="0"/>
              <a:t>The three paragraphs will consist of…</a:t>
            </a:r>
          </a:p>
          <a:p>
            <a:pPr lvl="3">
              <a:lnSpc>
                <a:spcPct val="110000"/>
              </a:lnSpc>
              <a:spcBef>
                <a:spcPts val="1200"/>
              </a:spcBef>
              <a:buFont typeface="Wingdings" charset="2"/>
              <a:buChar char="v"/>
            </a:pPr>
            <a:r>
              <a:rPr lang="en-US" dirty="0"/>
              <a:t>Brief </a:t>
            </a:r>
            <a:r>
              <a:rPr lang="en-US" b="1" dirty="0">
                <a:solidFill>
                  <a:srgbClr val="FF0000"/>
                </a:solidFill>
              </a:rPr>
              <a:t>biography</a:t>
            </a:r>
            <a:r>
              <a:rPr lang="en-US" dirty="0"/>
              <a:t> of the individual</a:t>
            </a:r>
          </a:p>
          <a:p>
            <a:pPr lvl="3">
              <a:lnSpc>
                <a:spcPct val="110000"/>
              </a:lnSpc>
              <a:spcBef>
                <a:spcPts val="1200"/>
              </a:spcBef>
              <a:buFont typeface="Wingdings" charset="2"/>
              <a:buChar char="v"/>
            </a:pPr>
            <a:r>
              <a:rPr lang="en-US" dirty="0"/>
              <a:t>Sin or </a:t>
            </a:r>
            <a:r>
              <a:rPr lang="en-US" b="1" dirty="0">
                <a:solidFill>
                  <a:srgbClr val="FF0000"/>
                </a:solidFill>
              </a:rPr>
              <a:t>scandal</a:t>
            </a:r>
            <a:r>
              <a:rPr lang="en-US" dirty="0"/>
              <a:t> in which he/she was involved</a:t>
            </a:r>
          </a:p>
          <a:p>
            <a:pPr lvl="3">
              <a:lnSpc>
                <a:spcPct val="110000"/>
              </a:lnSpc>
              <a:spcBef>
                <a:spcPts val="1200"/>
              </a:spcBef>
              <a:buFont typeface="Wingdings" charset="2"/>
              <a:buChar char="v"/>
            </a:pPr>
            <a:r>
              <a:rPr lang="en-US" dirty="0"/>
              <a:t>How their situation </a:t>
            </a:r>
            <a:r>
              <a:rPr lang="en-US" b="1" dirty="0">
                <a:solidFill>
                  <a:srgbClr val="FF0000"/>
                </a:solidFill>
              </a:rPr>
              <a:t>relates to Hester Prynne’s</a:t>
            </a:r>
            <a:r>
              <a:rPr lang="en-US" dirty="0"/>
              <a:t> </a:t>
            </a:r>
          </a:p>
          <a:p>
            <a:pPr lvl="3">
              <a:lnSpc>
                <a:spcPct val="110000"/>
              </a:lnSpc>
              <a:spcBef>
                <a:spcPts val="1200"/>
              </a:spcBef>
              <a:buFont typeface="Wingdings" charset="2"/>
              <a:buChar char="v"/>
            </a:pPr>
            <a:r>
              <a:rPr lang="en-US" b="1" dirty="0">
                <a:solidFill>
                  <a:srgbClr val="FF0000"/>
                </a:solidFill>
              </a:rPr>
              <a:t>Assign </a:t>
            </a:r>
            <a:r>
              <a:rPr lang="en-US" b="1" dirty="0" smtClean="0">
                <a:solidFill>
                  <a:srgbClr val="FF0000"/>
                </a:solidFill>
              </a:rPr>
              <a:t>your character a </a:t>
            </a:r>
            <a:r>
              <a:rPr lang="en-US" b="1" dirty="0">
                <a:solidFill>
                  <a:srgbClr val="FF0000"/>
                </a:solidFill>
              </a:rPr>
              <a:t>scarlet letter </a:t>
            </a:r>
            <a:r>
              <a:rPr lang="en-US" dirty="0"/>
              <a:t>of their own that relates to the sin they committed. </a:t>
            </a:r>
            <a:r>
              <a:rPr lang="en-US" dirty="0" smtClean="0"/>
              <a:t> </a:t>
            </a:r>
          </a:p>
        </p:txBody>
      </p:sp>
      <p:pic>
        <p:nvPicPr>
          <p:cNvPr id="4" name="Picture 3" descr="imag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62830" y="523616"/>
            <a:ext cx="1276320" cy="1135422"/>
          </a:xfrm>
          <a:prstGeom prst="rect">
            <a:avLst/>
          </a:prstGeom>
        </p:spPr>
      </p:pic>
    </p:spTree>
    <p:extLst>
      <p:ext uri="{BB962C8B-B14F-4D97-AF65-F5344CB8AC3E}">
        <p14:creationId xmlns:p14="http://schemas.microsoft.com/office/powerpoint/2010/main" val="3109303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9402"/>
            <a:ext cx="6508377" cy="748427"/>
          </a:xfrm>
        </p:spPr>
        <p:txBody>
          <a:bodyPr/>
          <a:lstStyle/>
          <a:p>
            <a:r>
              <a:rPr lang="en-US" b="1" dirty="0" smtClean="0"/>
              <a:t>FORMAT</a:t>
            </a:r>
            <a:r>
              <a:rPr lang="en-US" dirty="0" smtClean="0"/>
              <a:t>:</a:t>
            </a:r>
            <a:endParaRPr lang="en-US" dirty="0"/>
          </a:p>
        </p:txBody>
      </p:sp>
      <p:sp>
        <p:nvSpPr>
          <p:cNvPr id="3" name="Content Placeholder 2"/>
          <p:cNvSpPr>
            <a:spLocks noGrp="1"/>
          </p:cNvSpPr>
          <p:nvPr>
            <p:ph idx="1"/>
          </p:nvPr>
        </p:nvSpPr>
        <p:spPr>
          <a:xfrm>
            <a:off x="297876" y="897829"/>
            <a:ext cx="6819785" cy="5228335"/>
          </a:xfrm>
        </p:spPr>
        <p:txBody>
          <a:bodyPr>
            <a:normAutofit fontScale="92500" lnSpcReduction="10000"/>
          </a:bodyPr>
          <a:lstStyle/>
          <a:p>
            <a:pPr>
              <a:lnSpc>
                <a:spcPct val="110000"/>
              </a:lnSpc>
              <a:spcBef>
                <a:spcPts val="1200"/>
              </a:spcBef>
              <a:buFont typeface="Wingdings" charset="2"/>
              <a:buChar char="u"/>
            </a:pPr>
            <a:r>
              <a:rPr lang="en-US" dirty="0" smtClean="0"/>
              <a:t>Paragraphs will be in font size 12 – 14, double-spaced, and in Comic Sans. </a:t>
            </a:r>
          </a:p>
          <a:p>
            <a:pPr>
              <a:lnSpc>
                <a:spcPct val="110000"/>
              </a:lnSpc>
              <a:spcBef>
                <a:spcPts val="1200"/>
              </a:spcBef>
              <a:buFont typeface="Wingdings" charset="2"/>
              <a:buChar char="u"/>
            </a:pPr>
            <a:r>
              <a:rPr lang="en-US" dirty="0" smtClean="0"/>
              <a:t>Project must have a MLA heading. </a:t>
            </a:r>
          </a:p>
          <a:p>
            <a:pPr>
              <a:lnSpc>
                <a:spcPct val="110000"/>
              </a:lnSpc>
              <a:spcBef>
                <a:spcPts val="1200"/>
              </a:spcBef>
              <a:buFont typeface="Wingdings" charset="2"/>
              <a:buChar char="u"/>
            </a:pPr>
            <a:r>
              <a:rPr lang="en-US" dirty="0" smtClean="0"/>
              <a:t>Your  title will be </a:t>
            </a:r>
            <a:r>
              <a:rPr lang="en-US" b="1" i="1" dirty="0" smtClean="0"/>
              <a:t>Scandal Project</a:t>
            </a:r>
            <a:r>
              <a:rPr lang="en-US" dirty="0" smtClean="0"/>
              <a:t>.</a:t>
            </a:r>
          </a:p>
          <a:p>
            <a:pPr>
              <a:lnSpc>
                <a:spcPct val="110000"/>
              </a:lnSpc>
              <a:spcBef>
                <a:spcPts val="1200"/>
              </a:spcBef>
              <a:buFont typeface="Wingdings" charset="2"/>
              <a:buChar char="u"/>
            </a:pPr>
            <a:r>
              <a:rPr lang="en-US" dirty="0" smtClean="0"/>
              <a:t>You must provide a big picture of your subject             </a:t>
            </a:r>
            <a:r>
              <a:rPr lang="en-US" b="1" dirty="0" smtClean="0">
                <a:solidFill>
                  <a:srgbClr val="FF0000"/>
                </a:solidFill>
              </a:rPr>
              <a:t>IN COLOR</a:t>
            </a:r>
            <a:r>
              <a:rPr lang="en-US" dirty="0" smtClean="0"/>
              <a:t>. You may print it or color it yourself.</a:t>
            </a:r>
            <a:endParaRPr lang="en-US" dirty="0"/>
          </a:p>
          <a:p>
            <a:pPr>
              <a:lnSpc>
                <a:spcPct val="110000"/>
              </a:lnSpc>
              <a:spcBef>
                <a:spcPts val="1200"/>
              </a:spcBef>
              <a:buFont typeface="Wingdings" charset="2"/>
              <a:buChar char="u"/>
            </a:pPr>
            <a:r>
              <a:rPr lang="en-US" dirty="0" smtClean="0"/>
              <a:t>Their name must be written creatively, in a big font under their picture. </a:t>
            </a:r>
          </a:p>
          <a:p>
            <a:pPr>
              <a:lnSpc>
                <a:spcPct val="110000"/>
              </a:lnSpc>
              <a:spcBef>
                <a:spcPts val="1200"/>
              </a:spcBef>
              <a:buFont typeface="Wingdings" charset="2"/>
              <a:buChar char="u"/>
            </a:pPr>
            <a:r>
              <a:rPr lang="en-US" dirty="0" smtClean="0"/>
              <a:t>The Scarlet Letter assigned to them must be in a big font size, in </a:t>
            </a:r>
            <a:r>
              <a:rPr lang="en-US" b="1" dirty="0" smtClean="0">
                <a:solidFill>
                  <a:srgbClr val="FF0000"/>
                </a:solidFill>
              </a:rPr>
              <a:t>RED</a:t>
            </a:r>
            <a:r>
              <a:rPr lang="en-US" dirty="0" smtClean="0">
                <a:solidFill>
                  <a:schemeClr val="tx1"/>
                </a:solidFill>
              </a:rPr>
              <a:t>. The word the letter represents should also be explained right underneath the letter as in “A for Adultery.”</a:t>
            </a:r>
          </a:p>
          <a:p>
            <a:pPr>
              <a:lnSpc>
                <a:spcPct val="110000"/>
              </a:lnSpc>
              <a:spcBef>
                <a:spcPts val="1200"/>
              </a:spcBef>
              <a:buFont typeface="Wingdings" charset="2"/>
              <a:buChar char="u"/>
            </a:pPr>
            <a:r>
              <a:rPr lang="en-US" dirty="0" smtClean="0">
                <a:solidFill>
                  <a:schemeClr val="tx1"/>
                </a:solidFill>
              </a:rPr>
              <a:t>DECORATE IT NICELY and using whatever choice material you wish.</a:t>
            </a:r>
          </a:p>
          <a:p>
            <a:pPr marL="0" indent="0">
              <a:lnSpc>
                <a:spcPct val="110000"/>
              </a:lnSpc>
              <a:spcBef>
                <a:spcPts val="1200"/>
              </a:spcBef>
              <a:buNone/>
            </a:pPr>
            <a:endParaRPr lang="en-US" dirty="0"/>
          </a:p>
        </p:txBody>
      </p:sp>
      <p:pic>
        <p:nvPicPr>
          <p:cNvPr id="4" name="Picture 3" descr="imag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62830" y="523616"/>
            <a:ext cx="1276320" cy="1135422"/>
          </a:xfrm>
          <a:prstGeom prst="rect">
            <a:avLst/>
          </a:prstGeom>
        </p:spPr>
      </p:pic>
    </p:spTree>
    <p:extLst>
      <p:ext uri="{BB962C8B-B14F-4D97-AF65-F5344CB8AC3E}">
        <p14:creationId xmlns:p14="http://schemas.microsoft.com/office/powerpoint/2010/main" val="1083164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9402"/>
            <a:ext cx="6508377" cy="748427"/>
          </a:xfrm>
        </p:spPr>
        <p:txBody>
          <a:bodyPr/>
          <a:lstStyle/>
          <a:p>
            <a:r>
              <a:rPr lang="en-US" b="1" dirty="0" smtClean="0"/>
              <a:t>Grading</a:t>
            </a:r>
            <a:r>
              <a:rPr lang="en-US" dirty="0" smtClean="0"/>
              <a:t>:</a:t>
            </a:r>
            <a:endParaRPr lang="en-US" dirty="0"/>
          </a:p>
        </p:txBody>
      </p:sp>
      <p:sp>
        <p:nvSpPr>
          <p:cNvPr id="3" name="Content Placeholder 2"/>
          <p:cNvSpPr>
            <a:spLocks noGrp="1"/>
          </p:cNvSpPr>
          <p:nvPr>
            <p:ph idx="1"/>
          </p:nvPr>
        </p:nvSpPr>
        <p:spPr>
          <a:xfrm>
            <a:off x="297876" y="897829"/>
            <a:ext cx="6819785" cy="5228335"/>
          </a:xfrm>
        </p:spPr>
        <p:txBody>
          <a:bodyPr>
            <a:normAutofit/>
          </a:bodyPr>
          <a:lstStyle/>
          <a:p>
            <a:pPr>
              <a:lnSpc>
                <a:spcPct val="110000"/>
              </a:lnSpc>
              <a:spcBef>
                <a:spcPts val="1200"/>
              </a:spcBef>
              <a:buFont typeface="Wingdings" charset="2"/>
              <a:buChar char="u"/>
            </a:pPr>
            <a:r>
              <a:rPr lang="en-US" dirty="0" smtClean="0"/>
              <a:t>You will be graded on whether or not you…</a:t>
            </a:r>
          </a:p>
          <a:p>
            <a:pPr lvl="2">
              <a:lnSpc>
                <a:spcPct val="110000"/>
              </a:lnSpc>
              <a:spcBef>
                <a:spcPts val="1200"/>
              </a:spcBef>
              <a:buFont typeface="Wingdings" charset="2"/>
              <a:buChar char="Ø"/>
            </a:pPr>
            <a:r>
              <a:rPr lang="en-US" b="1" dirty="0" smtClean="0">
                <a:solidFill>
                  <a:srgbClr val="FF0000"/>
                </a:solidFill>
              </a:rPr>
              <a:t>FOLLOWED FORMAT</a:t>
            </a:r>
          </a:p>
          <a:p>
            <a:pPr lvl="4">
              <a:lnSpc>
                <a:spcPct val="110000"/>
              </a:lnSpc>
              <a:spcBef>
                <a:spcPts val="1200"/>
              </a:spcBef>
              <a:buFont typeface="Wingdings" charset="2"/>
              <a:buChar char="ü"/>
            </a:pPr>
            <a:r>
              <a:rPr lang="en-US" dirty="0" smtClean="0"/>
              <a:t>Font, font size, heading, name(s)…all directions explained in class.</a:t>
            </a:r>
          </a:p>
          <a:p>
            <a:pPr lvl="2">
              <a:lnSpc>
                <a:spcPct val="110000"/>
              </a:lnSpc>
              <a:spcBef>
                <a:spcPts val="1200"/>
              </a:spcBef>
              <a:buFont typeface="Wingdings" charset="2"/>
              <a:buChar char="Ø"/>
            </a:pPr>
            <a:r>
              <a:rPr lang="en-US" b="1" dirty="0" smtClean="0">
                <a:solidFill>
                  <a:srgbClr val="FF0000"/>
                </a:solidFill>
              </a:rPr>
              <a:t>CONTENT AND GRAMMAR</a:t>
            </a:r>
          </a:p>
          <a:p>
            <a:pPr lvl="4">
              <a:lnSpc>
                <a:spcPct val="110000"/>
              </a:lnSpc>
              <a:spcBef>
                <a:spcPts val="1200"/>
              </a:spcBef>
              <a:buFont typeface="Wingdings" charset="2"/>
              <a:buChar char="ü"/>
            </a:pPr>
            <a:r>
              <a:rPr lang="en-US" dirty="0" smtClean="0"/>
              <a:t>Biography, Scandal explanation, relation to Hester, Scarlet Letter assigned.</a:t>
            </a:r>
          </a:p>
          <a:p>
            <a:pPr lvl="2">
              <a:lnSpc>
                <a:spcPct val="110000"/>
              </a:lnSpc>
              <a:spcBef>
                <a:spcPts val="1200"/>
              </a:spcBef>
              <a:buFont typeface="Wingdings" charset="2"/>
              <a:buChar char="Ø"/>
            </a:pPr>
            <a:r>
              <a:rPr lang="en-US" b="1" dirty="0" smtClean="0">
                <a:solidFill>
                  <a:srgbClr val="FF0000"/>
                </a:solidFill>
              </a:rPr>
              <a:t>RELATION TO SCARLET LETTER</a:t>
            </a:r>
          </a:p>
          <a:p>
            <a:pPr lvl="4">
              <a:lnSpc>
                <a:spcPct val="110000"/>
              </a:lnSpc>
              <a:spcBef>
                <a:spcPts val="1200"/>
              </a:spcBef>
              <a:buFont typeface="Wingdings" charset="2"/>
              <a:buChar char="ü"/>
            </a:pPr>
            <a:r>
              <a:rPr lang="en-US" dirty="0" smtClean="0"/>
              <a:t>Similarities &amp; differences to Hester’s situation</a:t>
            </a:r>
            <a:r>
              <a:rPr lang="en-US" dirty="0"/>
              <a:t>.</a:t>
            </a:r>
            <a:endParaRPr lang="en-US" dirty="0" smtClean="0"/>
          </a:p>
          <a:p>
            <a:pPr lvl="2">
              <a:lnSpc>
                <a:spcPct val="110000"/>
              </a:lnSpc>
              <a:spcBef>
                <a:spcPts val="1200"/>
              </a:spcBef>
              <a:buFont typeface="Wingdings" charset="2"/>
              <a:buChar char="Ø"/>
            </a:pPr>
            <a:r>
              <a:rPr lang="en-US" b="1" dirty="0" smtClean="0">
                <a:solidFill>
                  <a:srgbClr val="FF0000"/>
                </a:solidFill>
              </a:rPr>
              <a:t>DECORATION</a:t>
            </a:r>
            <a:endParaRPr lang="en-US" b="1" dirty="0" smtClean="0">
              <a:solidFill>
                <a:schemeClr val="tx1"/>
              </a:solidFill>
            </a:endParaRPr>
          </a:p>
          <a:p>
            <a:pPr lvl="4">
              <a:lnSpc>
                <a:spcPct val="110000"/>
              </a:lnSpc>
              <a:spcBef>
                <a:spcPts val="1200"/>
              </a:spcBef>
              <a:buFont typeface="Wingdings" charset="2"/>
              <a:buChar char="ü"/>
            </a:pPr>
            <a:r>
              <a:rPr lang="en-US" dirty="0" smtClean="0">
                <a:solidFill>
                  <a:schemeClr val="tx1"/>
                </a:solidFill>
              </a:rPr>
              <a:t>Picture, Subject’s name, Letter and what it signifies.</a:t>
            </a:r>
            <a:endParaRPr lang="en-US" dirty="0" smtClean="0">
              <a:solidFill>
                <a:srgbClr val="000000"/>
              </a:solidFill>
            </a:endParaRPr>
          </a:p>
          <a:p>
            <a:pPr lvl="4">
              <a:lnSpc>
                <a:spcPct val="110000"/>
              </a:lnSpc>
              <a:spcBef>
                <a:spcPts val="1200"/>
              </a:spcBef>
              <a:buFont typeface="Wingdings" charset="2"/>
              <a:buChar char="ü"/>
            </a:pPr>
            <a:endParaRPr lang="en-US" b="1" dirty="0" smtClean="0">
              <a:solidFill>
                <a:schemeClr val="tx1"/>
              </a:solidFill>
            </a:endParaRPr>
          </a:p>
          <a:p>
            <a:pPr lvl="4">
              <a:lnSpc>
                <a:spcPct val="110000"/>
              </a:lnSpc>
              <a:spcBef>
                <a:spcPts val="1200"/>
              </a:spcBef>
              <a:buFont typeface="Wingdings" charset="2"/>
              <a:buChar char="ü"/>
            </a:pPr>
            <a:endParaRPr lang="en-US" dirty="0" smtClean="0"/>
          </a:p>
          <a:p>
            <a:pPr lvl="2">
              <a:lnSpc>
                <a:spcPct val="110000"/>
              </a:lnSpc>
              <a:spcBef>
                <a:spcPts val="1200"/>
              </a:spcBef>
            </a:pPr>
            <a:endParaRPr lang="en-US" dirty="0"/>
          </a:p>
        </p:txBody>
      </p:sp>
      <p:pic>
        <p:nvPicPr>
          <p:cNvPr id="4" name="Picture 3" descr="imag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62830" y="523616"/>
            <a:ext cx="1276320" cy="1135422"/>
          </a:xfrm>
          <a:prstGeom prst="rect">
            <a:avLst/>
          </a:prstGeom>
        </p:spPr>
      </p:pic>
    </p:spTree>
    <p:extLst>
      <p:ext uri="{BB962C8B-B14F-4D97-AF65-F5344CB8AC3E}">
        <p14:creationId xmlns:p14="http://schemas.microsoft.com/office/powerpoint/2010/main" val="3718420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Scandalous Character –</a:t>
            </a:r>
            <a:br>
              <a:rPr lang="en-US" dirty="0" smtClean="0"/>
            </a:br>
            <a:r>
              <a:rPr lang="en-US" dirty="0" smtClean="0"/>
              <a:t>MIKE TYSON</a:t>
            </a:r>
            <a:endParaRPr lang="en-US" dirty="0"/>
          </a:p>
        </p:txBody>
      </p:sp>
      <p:sp>
        <p:nvSpPr>
          <p:cNvPr id="3" name="Content Placeholder 2"/>
          <p:cNvSpPr>
            <a:spLocks noGrp="1"/>
          </p:cNvSpPr>
          <p:nvPr>
            <p:ph idx="1"/>
          </p:nvPr>
        </p:nvSpPr>
        <p:spPr/>
        <p:txBody>
          <a:bodyPr/>
          <a:lstStyle/>
          <a:p>
            <a:pPr fontAlgn="base"/>
            <a:r>
              <a:rPr lang="en-US" dirty="0"/>
              <a:t>This was the fight everyone had anticipated -- Tyson vs. Holyfield II.</a:t>
            </a:r>
          </a:p>
          <a:p>
            <a:pPr fontAlgn="base"/>
            <a:r>
              <a:rPr lang="en-US" dirty="0"/>
              <a:t>They were calling it "The Sound and the Fury," the $100-million rematch between these titans. The first Holyfield-Tyson bout, eight months earlier, produced a shocking upset -- a knockout victory for Holyfield.</a:t>
            </a:r>
          </a:p>
          <a:p>
            <a:pPr fontAlgn="base"/>
            <a:r>
              <a:rPr lang="en-US" dirty="0"/>
              <a:t>Now here we are, in July of 1997, and the rematch is drawing more attention than the first bout, with Tyson getting $30 million, Holyfield $35 million</a:t>
            </a:r>
          </a:p>
          <a:p>
            <a:endParaRPr lang="en-US" dirty="0"/>
          </a:p>
        </p:txBody>
      </p:sp>
      <p:pic>
        <p:nvPicPr>
          <p:cNvPr id="4" name="Picture 3"/>
          <p:cNvPicPr>
            <a:picLocks noChangeAspect="1"/>
          </p:cNvPicPr>
          <p:nvPr/>
        </p:nvPicPr>
        <p:blipFill>
          <a:blip r:embed="rId2"/>
          <a:stretch>
            <a:fillRect/>
          </a:stretch>
        </p:blipFill>
        <p:spPr>
          <a:xfrm>
            <a:off x="6534978" y="127215"/>
            <a:ext cx="2609021" cy="1930185"/>
          </a:xfrm>
          <a:prstGeom prst="rect">
            <a:avLst/>
          </a:prstGeom>
        </p:spPr>
      </p:pic>
    </p:spTree>
    <p:extLst>
      <p:ext uri="{BB962C8B-B14F-4D97-AF65-F5344CB8AC3E}">
        <p14:creationId xmlns:p14="http://schemas.microsoft.com/office/powerpoint/2010/main" val="116687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Scandal Continues…</a:t>
            </a:r>
            <a:endParaRPr lang="en-US" dirty="0"/>
          </a:p>
        </p:txBody>
      </p:sp>
      <p:sp>
        <p:nvSpPr>
          <p:cNvPr id="3" name="Content Placeholder 2"/>
          <p:cNvSpPr>
            <a:spLocks noGrp="1"/>
          </p:cNvSpPr>
          <p:nvPr>
            <p:ph idx="1"/>
          </p:nvPr>
        </p:nvSpPr>
        <p:spPr/>
        <p:txBody>
          <a:bodyPr/>
          <a:lstStyle/>
          <a:p>
            <a:r>
              <a:rPr lang="en-US" dirty="0">
                <a:solidFill>
                  <a:srgbClr val="48494A"/>
                </a:solidFill>
                <a:latin typeface="Georgia" panose="02040502050405020303" pitchFamily="18" charset="0"/>
              </a:rPr>
              <a:t>Holyfield wins the first two rounds on all three judges' scorecards. Tyson is clearly frustrated and irritated. As the third round is about to begin, Tyson storms out of his corner. But he is not wearing his mouthpiece. No one notices except Holyfield.</a:t>
            </a:r>
            <a:endParaRPr lang="en-US" dirty="0"/>
          </a:p>
        </p:txBody>
      </p:sp>
      <p:pic>
        <p:nvPicPr>
          <p:cNvPr id="4" name="Picture 3"/>
          <p:cNvPicPr>
            <a:picLocks noChangeAspect="1"/>
          </p:cNvPicPr>
          <p:nvPr/>
        </p:nvPicPr>
        <p:blipFill>
          <a:blip r:embed="rId2"/>
          <a:stretch>
            <a:fillRect/>
          </a:stretch>
        </p:blipFill>
        <p:spPr>
          <a:xfrm>
            <a:off x="6504260" y="213102"/>
            <a:ext cx="2639740" cy="1844298"/>
          </a:xfrm>
          <a:prstGeom prst="rect">
            <a:avLst/>
          </a:prstGeom>
        </p:spPr>
      </p:pic>
    </p:spTree>
    <p:extLst>
      <p:ext uri="{BB962C8B-B14F-4D97-AF65-F5344CB8AC3E}">
        <p14:creationId xmlns:p14="http://schemas.microsoft.com/office/powerpoint/2010/main" val="422728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WOW!! What a scandal…</a:t>
            </a:r>
            <a:endParaRPr lang="en-US" dirty="0"/>
          </a:p>
        </p:txBody>
      </p:sp>
      <p:sp>
        <p:nvSpPr>
          <p:cNvPr id="3" name="Content Placeholder 2"/>
          <p:cNvSpPr>
            <a:spLocks noGrp="1"/>
          </p:cNvSpPr>
          <p:nvPr>
            <p:ph idx="1"/>
          </p:nvPr>
        </p:nvSpPr>
        <p:spPr/>
        <p:txBody>
          <a:bodyPr/>
          <a:lstStyle/>
          <a:p>
            <a:r>
              <a:rPr lang="en-US" dirty="0"/>
              <a:t>Breathing heavily, Tyson stumbles back as Holyfield charges and nails him with a solid right to the ribcage. Tyson counters with two solid hooks, but neither makes the champion budge. Suddenly, with 40 seconds left in the round, the fight takes an ugly and ghastly turn: Tyson gets Holyfield in a clinch, rolls his head above Holyfield's shoulder, spits out his mouthpiece, and then in an inexplicable and gruesome move, crunches down hard with his teeth on Holyfield's right ear and bites off a </a:t>
            </a:r>
            <a:r>
              <a:rPr lang="en-US" dirty="0" smtClean="0"/>
              <a:t>chunk!!!!!!</a:t>
            </a:r>
            <a:endParaRPr lang="en-US" dirty="0"/>
          </a:p>
        </p:txBody>
      </p:sp>
      <p:pic>
        <p:nvPicPr>
          <p:cNvPr id="4" name="Picture 3"/>
          <p:cNvPicPr>
            <a:picLocks noChangeAspect="1"/>
          </p:cNvPicPr>
          <p:nvPr/>
        </p:nvPicPr>
        <p:blipFill>
          <a:blip r:embed="rId2"/>
          <a:stretch>
            <a:fillRect/>
          </a:stretch>
        </p:blipFill>
        <p:spPr>
          <a:xfrm>
            <a:off x="6197600" y="0"/>
            <a:ext cx="2946400" cy="2209800"/>
          </a:xfrm>
          <a:prstGeom prst="rect">
            <a:avLst/>
          </a:prstGeom>
        </p:spPr>
      </p:pic>
    </p:spTree>
    <p:extLst>
      <p:ext uri="{BB962C8B-B14F-4D97-AF65-F5344CB8AC3E}">
        <p14:creationId xmlns:p14="http://schemas.microsoft.com/office/powerpoint/2010/main" val="242021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lgerian" panose="04020705040A02060702" pitchFamily="82" charset="0"/>
              </a:rPr>
              <a:t>Mike Tyson </a:t>
            </a:r>
            <a:r>
              <a:rPr lang="en-US" dirty="0" smtClean="0"/>
              <a:t>– </a:t>
            </a:r>
            <a:r>
              <a:rPr lang="en-US" dirty="0" smtClean="0">
                <a:latin typeface="Algerian" panose="04020705040A02060702" pitchFamily="82" charset="0"/>
              </a:rPr>
              <a:t>The Biter</a:t>
            </a:r>
            <a:endParaRPr lang="en-US" dirty="0">
              <a:latin typeface="Algerian" panose="04020705040A02060702" pitchFamily="82" charset="0"/>
            </a:endParaRPr>
          </a:p>
        </p:txBody>
      </p:sp>
      <p:pic>
        <p:nvPicPr>
          <p:cNvPr id="2050" name="Picture 2" descr="Image result for mike tyson biti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49300" y="2503488"/>
            <a:ext cx="298132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alligraphy b red"/>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283075" y="2387600"/>
            <a:ext cx="3565525" cy="356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21793"/>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900</TotalTime>
  <Words>661</Words>
  <Application>Microsoft Office PowerPoint</Application>
  <PresentationFormat>On-screen Show (4:3)</PresentationFormat>
  <Paragraphs>49</Paragraphs>
  <Slides>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Algerian</vt:lpstr>
      <vt:lpstr>Apple Casual</vt:lpstr>
      <vt:lpstr>Apple Chancery</vt:lpstr>
      <vt:lpstr>BlairMdITC TT-Medium</vt:lpstr>
      <vt:lpstr>Calibri</vt:lpstr>
      <vt:lpstr>Century Gothic</vt:lpstr>
      <vt:lpstr>Georgia</vt:lpstr>
      <vt:lpstr>Wingdings</vt:lpstr>
      <vt:lpstr>Wingdings 2</vt:lpstr>
      <vt:lpstr>Plaza</vt:lpstr>
      <vt:lpstr>Discussion Questions</vt:lpstr>
      <vt:lpstr>Scandal Project</vt:lpstr>
      <vt:lpstr>INSTRUCTIONS:</vt:lpstr>
      <vt:lpstr>FORMAT:</vt:lpstr>
      <vt:lpstr>Grading:</vt:lpstr>
      <vt:lpstr>Scandalous Character – MIKE TYSON</vt:lpstr>
      <vt:lpstr>The Scandal Continues…</vt:lpstr>
      <vt:lpstr>WOW!! What a scandal…</vt:lpstr>
      <vt:lpstr>Mike Tyson – The Biter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Scandal Project</dc:title>
  <dc:creator>Union City Board of Education</dc:creator>
  <cp:lastModifiedBy>Underhill, Jennifer A.  (ASD-N)</cp:lastModifiedBy>
  <cp:revision>40</cp:revision>
  <cp:lastPrinted>2013-10-17T18:24:59Z</cp:lastPrinted>
  <dcterms:created xsi:type="dcterms:W3CDTF">2011-12-08T15:01:27Z</dcterms:created>
  <dcterms:modified xsi:type="dcterms:W3CDTF">2016-10-13T12:46:14Z</dcterms:modified>
</cp:coreProperties>
</file>