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59" r:id="rId6"/>
    <p:sldId id="260" r:id="rId7"/>
    <p:sldId id="261" r:id="rId8"/>
    <p:sldId id="262" r:id="rId9"/>
    <p:sldId id="264" r:id="rId10"/>
    <p:sldId id="266" r:id="rId11"/>
    <p:sldId id="267" r:id="rId12"/>
    <p:sldId id="268" r:id="rId13"/>
    <p:sldId id="269" r:id="rId14"/>
    <p:sldId id="274" r:id="rId15"/>
    <p:sldId id="271" r:id="rId16"/>
    <p:sldId id="272" r:id="rId17"/>
    <p:sldId id="280" r:id="rId18"/>
    <p:sldId id="273" r:id="rId19"/>
    <p:sldId id="275" r:id="rId20"/>
    <p:sldId id="278" r:id="rId21"/>
    <p:sldId id="276" r:id="rId22"/>
    <p:sldId id="279" r:id="rId23"/>
    <p:sldId id="281" r:id="rId24"/>
    <p:sldId id="277" r:id="rId25"/>
    <p:sldId id="270"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varScale="1">
        <p:scale>
          <a:sx n="68" d="100"/>
          <a:sy n="68" d="100"/>
        </p:scale>
        <p:origin x="46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EEDA6BC-2222-47A7-9285-85E4DDCA47D2}" type="datetimeFigureOut">
              <a:rPr lang="en-US" smtClean="0"/>
              <a:t>11/12/2015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78F6F44-F105-4B02-96DC-C12E16D5B17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EDA6BC-2222-47A7-9285-85E4DDCA47D2}"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6F44-F105-4B02-96DC-C12E16D5B1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EDA6BC-2222-47A7-9285-85E4DDCA47D2}"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6F44-F105-4B02-96DC-C12E16D5B17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EDA6BC-2222-47A7-9285-85E4DDCA47D2}"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6F44-F105-4B02-96DC-C12E16D5B17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DA6BC-2222-47A7-9285-85E4DDCA47D2}" type="datetimeFigureOut">
              <a:rPr lang="en-US" smtClean="0"/>
              <a:t>11/12/2015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8F6F44-F105-4B02-96DC-C12E16D5B1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EEDA6BC-2222-47A7-9285-85E4DDCA47D2}" type="datetimeFigureOut">
              <a:rPr lang="en-US" smtClean="0"/>
              <a:t>11/12/2015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8F6F44-F105-4B02-96DC-C12E16D5B178}"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EEDA6BC-2222-47A7-9285-85E4DDCA47D2}" type="datetimeFigureOut">
              <a:rPr lang="en-US" smtClean="0"/>
              <a:t>11/12/2015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8F6F44-F105-4B02-96DC-C12E16D5B178}"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DA6BC-2222-47A7-9285-85E4DDCA47D2}" type="datetimeFigureOut">
              <a:rPr lang="en-US" smtClean="0"/>
              <a:t>11/12/2015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8F6F44-F105-4B02-96DC-C12E16D5B1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DA6BC-2222-47A7-9285-85E4DDCA47D2}" type="datetimeFigureOut">
              <a:rPr lang="en-US" smtClean="0"/>
              <a:t>11/12/2015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8F6F44-F105-4B02-96DC-C12E16D5B1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EEDA6BC-2222-47A7-9285-85E4DDCA47D2}" type="datetimeFigureOut">
              <a:rPr lang="en-US" smtClean="0"/>
              <a:t>11/12/2015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78F6F44-F105-4B02-96DC-C12E16D5B17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EEDA6BC-2222-47A7-9285-85E4DDCA47D2}" type="datetimeFigureOut">
              <a:rPr lang="en-US" smtClean="0"/>
              <a:t>11/12/2015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78F6F44-F105-4B02-96DC-C12E16D5B17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EEDA6BC-2222-47A7-9285-85E4DDCA47D2}" type="datetimeFigureOut">
              <a:rPr lang="en-US" smtClean="0"/>
              <a:t>11/12/2015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78F6F44-F105-4B02-96DC-C12E16D5B1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3124200"/>
          </a:xfrm>
        </p:spPr>
        <p:txBody>
          <a:bodyPr/>
          <a:lstStyle/>
          <a:p>
            <a:r>
              <a:rPr lang="en-US" dirty="0" smtClean="0">
                <a:latin typeface="Aharoni" panose="02010803020104030203" pitchFamily="2" charset="-79"/>
                <a:cs typeface="Aharoni" panose="02010803020104030203" pitchFamily="2" charset="-79"/>
              </a:rPr>
              <a:t>Newborn</a:t>
            </a:r>
            <a:r>
              <a:rPr lang="en-US" dirty="0" smtClean="0"/>
              <a:t> </a:t>
            </a:r>
            <a:endParaRPr lang="en-US" dirty="0"/>
          </a:p>
        </p:txBody>
      </p:sp>
    </p:spTree>
    <p:extLst>
      <p:ext uri="{BB962C8B-B14F-4D97-AF65-F5344CB8AC3E}">
        <p14:creationId xmlns:p14="http://schemas.microsoft.com/office/powerpoint/2010/main" val="2632869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 Breathing</a:t>
            </a:r>
            <a:endParaRPr lang="en-US" dirty="0"/>
          </a:p>
        </p:txBody>
      </p:sp>
      <p:sp>
        <p:nvSpPr>
          <p:cNvPr id="3" name="Content Placeholder 2"/>
          <p:cNvSpPr>
            <a:spLocks noGrp="1"/>
          </p:cNvSpPr>
          <p:nvPr>
            <p:ph idx="1"/>
          </p:nvPr>
        </p:nvSpPr>
        <p:spPr/>
        <p:txBody>
          <a:bodyPr/>
          <a:lstStyle/>
          <a:p>
            <a:r>
              <a:rPr lang="en-US" dirty="0" smtClean="0"/>
              <a:t>Baby’s take breaths using stomach muscles with short pauses. Rate of breathing is 30-60 times a minute. Heart rate is rapid </a:t>
            </a:r>
          </a:p>
          <a:p>
            <a:pPr marL="0" indent="0">
              <a:buNone/>
            </a:pPr>
            <a:r>
              <a:rPr lang="en-US" dirty="0"/>
              <a:t> </a:t>
            </a:r>
            <a:r>
              <a:rPr lang="en-US" dirty="0" smtClean="0"/>
              <a:t>   120-160 times a minute.</a:t>
            </a:r>
            <a:endParaRPr lang="en-US" dirty="0"/>
          </a:p>
        </p:txBody>
      </p:sp>
      <p:pic>
        <p:nvPicPr>
          <p:cNvPr id="4" name="Picture 2" descr="http://www.oregonchildsupport.gov/publishingimages/photos/close-up_of_a_newborn_380x2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10000"/>
            <a:ext cx="4064000" cy="247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74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 Senses</a:t>
            </a:r>
            <a:endParaRPr lang="en-US" dirty="0"/>
          </a:p>
        </p:txBody>
      </p:sp>
      <p:sp>
        <p:nvSpPr>
          <p:cNvPr id="3" name="Content Placeholder 2"/>
          <p:cNvSpPr>
            <a:spLocks noGrp="1"/>
          </p:cNvSpPr>
          <p:nvPr>
            <p:ph idx="1"/>
          </p:nvPr>
        </p:nvSpPr>
        <p:spPr>
          <a:xfrm>
            <a:off x="1447800" y="2057400"/>
            <a:ext cx="6196405" cy="3603812"/>
          </a:xfrm>
        </p:spPr>
        <p:txBody>
          <a:bodyPr/>
          <a:lstStyle/>
          <a:p>
            <a:r>
              <a:rPr lang="en-US" dirty="0" smtClean="0"/>
              <a:t>Bulb syringe is used to clear nose, ears, &amp; mouth</a:t>
            </a:r>
            <a:endParaRPr lang="en-US" dirty="0"/>
          </a:p>
        </p:txBody>
      </p:sp>
      <p:pic>
        <p:nvPicPr>
          <p:cNvPr id="6146" name="Picture 2" descr="http://i.ytimg.com/vi/GXs5NovtyzE/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95600"/>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765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Jaundice</a:t>
            </a:r>
            <a:endParaRPr lang="en-US" dirty="0"/>
          </a:p>
        </p:txBody>
      </p:sp>
      <p:sp>
        <p:nvSpPr>
          <p:cNvPr id="3" name="Content Placeholder 2"/>
          <p:cNvSpPr>
            <a:spLocks noGrp="1"/>
          </p:cNvSpPr>
          <p:nvPr>
            <p:ph idx="1"/>
          </p:nvPr>
        </p:nvSpPr>
        <p:spPr/>
        <p:txBody>
          <a:bodyPr/>
          <a:lstStyle/>
          <a:p>
            <a:r>
              <a:rPr lang="en-US" dirty="0" smtClean="0"/>
              <a:t>Yellowish discoloration on skin and white parts of eyes, common condition, normally disappears couple of days after birth.</a:t>
            </a:r>
            <a:endParaRPr lang="en-US" dirty="0"/>
          </a:p>
        </p:txBody>
      </p:sp>
      <p:pic>
        <p:nvPicPr>
          <p:cNvPr id="8194" name="Picture 2" descr="https://encrypted-tbn3.gstatic.com/images?q=tbn:ANd9GcT7KTlCWEsSbP_3AV4rMgRHut5zaGWBo1fsHSX3YvD9D8kmulx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938048"/>
            <a:ext cx="4041775" cy="237702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ytimg.com/vi/9E4DO35H-nk/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74" y="3938049"/>
            <a:ext cx="3730625" cy="237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763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389" y="685800"/>
            <a:ext cx="6965245" cy="1202485"/>
          </a:xfrm>
        </p:spPr>
        <p:txBody>
          <a:bodyPr/>
          <a:lstStyle/>
          <a:p>
            <a:r>
              <a:rPr lang="en-US" dirty="0" smtClean="0"/>
              <a:t>Apgar Score</a:t>
            </a:r>
            <a:endParaRPr lang="en-US" dirty="0"/>
          </a:p>
        </p:txBody>
      </p:sp>
      <p:sp>
        <p:nvSpPr>
          <p:cNvPr id="3" name="Content Placeholder 2"/>
          <p:cNvSpPr>
            <a:spLocks noGrp="1"/>
          </p:cNvSpPr>
          <p:nvPr>
            <p:ph idx="1"/>
          </p:nvPr>
        </p:nvSpPr>
        <p:spPr>
          <a:xfrm>
            <a:off x="1318820" y="1524000"/>
            <a:ext cx="6196405" cy="3603812"/>
          </a:xfrm>
        </p:spPr>
        <p:txBody>
          <a:bodyPr/>
          <a:lstStyle/>
          <a:p>
            <a:r>
              <a:rPr lang="en-US" dirty="0" smtClean="0"/>
              <a:t>One minute after birth, Apgar test is done to assess the infant’s overall condition.</a:t>
            </a:r>
            <a:endParaRPr lang="en-US" dirty="0"/>
          </a:p>
        </p:txBody>
      </p:sp>
      <p:pic>
        <p:nvPicPr>
          <p:cNvPr id="9218" name="Picture 2" descr="http://www.medleague.com/blog/wp-content/uploads/Apgar-cha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590800"/>
            <a:ext cx="5475767"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118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5381977" cy="1202485"/>
          </a:xfrm>
        </p:spPr>
        <p:txBody>
          <a:bodyPr/>
          <a:lstStyle/>
          <a:p>
            <a:r>
              <a:rPr lang="en-US" dirty="0" smtClean="0"/>
              <a:t>Apgar Score</a:t>
            </a:r>
            <a:endParaRPr lang="en-US" dirty="0"/>
          </a:p>
        </p:txBody>
      </p:sp>
      <p:sp>
        <p:nvSpPr>
          <p:cNvPr id="3" name="Content Placeholder 2"/>
          <p:cNvSpPr>
            <a:spLocks noGrp="1"/>
          </p:cNvSpPr>
          <p:nvPr>
            <p:ph idx="1"/>
          </p:nvPr>
        </p:nvSpPr>
        <p:spPr/>
        <p:txBody>
          <a:bodyPr/>
          <a:lstStyle/>
          <a:p>
            <a:r>
              <a:rPr lang="en-US" dirty="0" smtClean="0"/>
              <a:t>Heart Rate (Pulse)</a:t>
            </a:r>
          </a:p>
          <a:p>
            <a:r>
              <a:rPr lang="en-US" dirty="0" smtClean="0"/>
              <a:t>Respiratory Effort (Breathing)</a:t>
            </a:r>
          </a:p>
          <a:p>
            <a:r>
              <a:rPr lang="en-US" dirty="0" smtClean="0"/>
              <a:t>Activity (Muscle Tone)</a:t>
            </a:r>
          </a:p>
          <a:p>
            <a:r>
              <a:rPr lang="en-US" dirty="0" smtClean="0"/>
              <a:t>Reflex Response (Grimace)</a:t>
            </a:r>
          </a:p>
          <a:p>
            <a:r>
              <a:rPr lang="en-US" dirty="0" smtClean="0"/>
              <a:t> Appearance (Good Color)</a:t>
            </a:r>
          </a:p>
          <a:p>
            <a:r>
              <a:rPr lang="en-US" dirty="0" smtClean="0"/>
              <a:t>Nurses take scores at 1 minute then again after 5 minutes</a:t>
            </a:r>
          </a:p>
          <a:p>
            <a:r>
              <a:rPr lang="en-US" dirty="0" smtClean="0"/>
              <a:t>Scores 6 – 10,  perfect score is 10</a:t>
            </a:r>
          </a:p>
          <a:p>
            <a:endParaRPr lang="en-US" dirty="0" smtClean="0"/>
          </a:p>
          <a:p>
            <a:endParaRPr lang="en-US" dirty="0" smtClean="0"/>
          </a:p>
          <a:p>
            <a:endParaRPr lang="en-US" dirty="0"/>
          </a:p>
        </p:txBody>
      </p:sp>
      <p:pic>
        <p:nvPicPr>
          <p:cNvPr id="13314" name="Picture 2" descr="http://www.pregnancyihub.com/wp-content/uploads/2011/07/Jaundice-in-Newbor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685800"/>
            <a:ext cx="2590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78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6965245" cy="1202485"/>
          </a:xfrm>
        </p:spPr>
        <p:txBody>
          <a:bodyPr/>
          <a:lstStyle/>
          <a:p>
            <a:r>
              <a:rPr lang="en-US" dirty="0" smtClean="0"/>
              <a:t>Newborn Care</a:t>
            </a:r>
            <a:endParaRPr lang="en-US" dirty="0"/>
          </a:p>
        </p:txBody>
      </p:sp>
      <p:sp>
        <p:nvSpPr>
          <p:cNvPr id="3" name="Content Placeholder 2"/>
          <p:cNvSpPr>
            <a:spLocks noGrp="1"/>
          </p:cNvSpPr>
          <p:nvPr>
            <p:ph idx="1"/>
          </p:nvPr>
        </p:nvSpPr>
        <p:spPr>
          <a:xfrm>
            <a:off x="1524000" y="1692088"/>
            <a:ext cx="6196405" cy="3603812"/>
          </a:xfrm>
        </p:spPr>
        <p:txBody>
          <a:bodyPr/>
          <a:lstStyle/>
          <a:p>
            <a:r>
              <a:rPr lang="en-US" dirty="0" smtClean="0"/>
              <a:t>Delivery Room Newborn Care – mucus cleared from nose, mouth, ears</a:t>
            </a:r>
          </a:p>
          <a:p>
            <a:r>
              <a:rPr lang="en-US" dirty="0" smtClean="0"/>
              <a:t>Umbilical Cord cut/clamped twice near navel</a:t>
            </a:r>
          </a:p>
          <a:p>
            <a:r>
              <a:rPr lang="en-US" dirty="0" smtClean="0"/>
              <a:t>Baby’s weight &amp; length/height measured</a:t>
            </a:r>
          </a:p>
          <a:p>
            <a:r>
              <a:rPr lang="en-US" dirty="0" smtClean="0"/>
              <a:t>Baby Apgar test given</a:t>
            </a:r>
          </a:p>
          <a:p>
            <a:r>
              <a:rPr lang="en-US" dirty="0" smtClean="0"/>
              <a:t>Baby cleaned, dried, dressed, wrapped in blanket </a:t>
            </a:r>
            <a:endParaRPr lang="en-US" dirty="0"/>
          </a:p>
        </p:txBody>
      </p:sp>
      <p:pic>
        <p:nvPicPr>
          <p:cNvPr id="11266" name="Picture 2" descr="https://encrypted-tbn3.gstatic.com/images?q=tbn:ANd9GcSxuxHz2tOmQ9AKSWr60P64SkKEUwbKHjuIg-sp_liI0xoNELrq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343400"/>
            <a:ext cx="2952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269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Newborn Care</a:t>
            </a:r>
            <a:endParaRPr lang="en-US" dirty="0"/>
          </a:p>
        </p:txBody>
      </p:sp>
      <p:sp>
        <p:nvSpPr>
          <p:cNvPr id="3" name="Content Placeholder 2"/>
          <p:cNvSpPr>
            <a:spLocks noGrp="1"/>
          </p:cNvSpPr>
          <p:nvPr>
            <p:ph idx="1"/>
          </p:nvPr>
        </p:nvSpPr>
        <p:spPr/>
        <p:txBody>
          <a:bodyPr/>
          <a:lstStyle/>
          <a:p>
            <a:r>
              <a:rPr lang="en-US" dirty="0" smtClean="0"/>
              <a:t>Silver Nitrate solution eye drops in eyes for protection from infections</a:t>
            </a:r>
          </a:p>
          <a:p>
            <a:r>
              <a:rPr lang="en-US" dirty="0" smtClean="0"/>
              <a:t>Vitamin K shot to help blood clotting</a:t>
            </a:r>
          </a:p>
          <a:p>
            <a:endParaRPr lang="en-US" dirty="0"/>
          </a:p>
        </p:txBody>
      </p:sp>
      <p:pic>
        <p:nvPicPr>
          <p:cNvPr id="12290" name="Picture 2" descr="https://encrypted-tbn0.gstatic.com/images?q=tbn:ANd9GcSeQZIvkVg7PthqAZuxg-P-Efz-2vRdzfqp7lguhxw4Y3mD2sIM7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498702"/>
            <a:ext cx="3905250" cy="260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996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Reflexes of Newborn Infant</a:t>
            </a:r>
            <a:endParaRPr lang="en-US" dirty="0"/>
          </a:p>
        </p:txBody>
      </p:sp>
      <p:sp>
        <p:nvSpPr>
          <p:cNvPr id="3" name="Content Placeholder 2"/>
          <p:cNvSpPr>
            <a:spLocks noGrp="1"/>
          </p:cNvSpPr>
          <p:nvPr>
            <p:ph idx="1"/>
          </p:nvPr>
        </p:nvSpPr>
        <p:spPr>
          <a:xfrm>
            <a:off x="1271195" y="1981200"/>
            <a:ext cx="6196405" cy="3832412"/>
          </a:xfrm>
        </p:spPr>
        <p:txBody>
          <a:bodyPr/>
          <a:lstStyle/>
          <a:p>
            <a:r>
              <a:rPr lang="en-US" dirty="0" smtClean="0"/>
              <a:t>Sucking begins with the movement in response to stimulation, even without stimulation, it occurs during sleep</a:t>
            </a:r>
            <a:endParaRPr lang="en-US" dirty="0"/>
          </a:p>
        </p:txBody>
      </p:sp>
      <p:pic>
        <p:nvPicPr>
          <p:cNvPr id="20482" name="Picture 2" descr="https://lovecybelle.files.wordpress.com/2010/07/sucking-refl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695701"/>
            <a:ext cx="28956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media.mnn.com/assets/images/2012/05/pacifier.jpg.560x0_q80_crop-sm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695702"/>
            <a:ext cx="3941131" cy="236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60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Reflexes of Newborn Infant </a:t>
            </a:r>
            <a:endParaRPr lang="en-US" dirty="0"/>
          </a:p>
        </p:txBody>
      </p:sp>
      <p:sp>
        <p:nvSpPr>
          <p:cNvPr id="3" name="Content Placeholder 2"/>
          <p:cNvSpPr>
            <a:spLocks noGrp="1"/>
          </p:cNvSpPr>
          <p:nvPr>
            <p:ph idx="1"/>
          </p:nvPr>
        </p:nvSpPr>
        <p:spPr/>
        <p:txBody>
          <a:bodyPr/>
          <a:lstStyle/>
          <a:p>
            <a:r>
              <a:rPr lang="en-US" b="1" u="sng" dirty="0" smtClean="0"/>
              <a:t>Rooting</a:t>
            </a:r>
            <a:r>
              <a:rPr lang="en-US" dirty="0" smtClean="0"/>
              <a:t> is action baby makes when searching for breast/food, when cheek is stroked, baby turns head to that direction</a:t>
            </a:r>
          </a:p>
          <a:p>
            <a:r>
              <a:rPr lang="en-US" dirty="0" smtClean="0"/>
              <a:t>Goes away in 3 to 4 months</a:t>
            </a:r>
            <a:endParaRPr lang="en-US" dirty="0"/>
          </a:p>
        </p:txBody>
      </p:sp>
      <p:sp>
        <p:nvSpPr>
          <p:cNvPr id="4" name="AutoShape 2" descr="data:image/jpeg;base64,/9j/4AAQSkZJRgABAQAAAQABAAD/2wCEAAkGBxQTEhUUExQVFRUXGBQUFxUXFxcYGBgXGhgXGBcaFxoYHCggGBolHBQXITEhJSkrLi4uGB8zODMsNygtLisBCgoKDg0OGhAQGiwkHSQsLCwsLCwtLCwsLCwsLCwsLCwsLCwsLCwsLCwsLCwsLCwsLCwsLCwsKywsLCssLCw3N//AABEIANEA8QMBIgACEQEDEQH/xAAcAAABBQEBAQAAAAAAAAAAAAACAAEDBAUGBwj/xAA9EAABAwIDBAcGAwcFAQAAAAABAAIRAyEEEjEFQVFhBnGBkaGx8BMiMkLB0QcUUhUjM3KS4fE0U2KCshb/xAAZAQADAQEBAAAAAAAAAAAAAAAAAQIDBAX/xAAnEQACAgICAgEEAgMAAAAAAAAAAQIRAyESMQRBURMiMnFCYRQjM//aAAwDAQACEQMRAD8A4Jzrps5TvOqQXopGYnOKHOeKUpldAC96E1CnJQypaAZz0QebICLJ1LAIOTzzQOF0pTAfN580muQj14JNCQxy9NmumDUoQJhB3mU2dMz7pBqljFnsE5cowiKA9iDvNOHeaBON/WmAQcUVNyBMyxQtDHrEw31vKHN5qTFNsO3zKiy+YUNUxyHFREHGELQjCqhMYuKPMUIRAeuxVQDTdO0lKU7VLF7Js6SeElA6CeEwCKohldCIBcUJKOE2VUCI3BAjcEMKWMYj/Cd7UgiKkCMtTtF0nBONUwHaE40TAdycD6pMCM70zSjASPFICMFJvoImi/anaJSGRHcnU9OiTAAJPAST3BdFsnoPjK4ltEtb+p5DB3G/gobSD2cqQjyr0/Zv4Tun99WA0swT4n7KbbnQjB4cAQ9z3Xu8gAC2jYmVEs0UVCEpvjFHljG7tTp2nRb2O2C1lFrmyanu5hNiTEgDlOvJdD+Rw9Js+xZmJbldL8wMzYEws7aNUl4A4z9VhLO21xPQxeJUXzX6IRsukygfaQXQSXcNbNXKObHgvRNmbSp0nOD6Daz3ABgfBY25lzhv3KbD7MOJef3THuEuMMa1rd/BTHLxu9sMvj8nUaSXtnm2VNk617pR6EYP2bfaUWmpq5wkSecHRV8R0BwQ0pnse4C1uK6FmVHA07o8UAI9dalLfp5L0raPQLDmfZl7DeLyJ3a33LgMbs99F5p1BDh2g8wd4WkZJk00UoTNCnypsquhew/Znh5JJ4SU8R2G8XvzQIqh1QZpWyaIFCZO4KHMm5UCQZQlsoZSad88EuVjFCc6euKkAsk5iVAQHXTepAOPckW3RkkmUACT67k0J4TgIYAgQkQjYzcu16Jfh7WxMPqzRpSIke87jlB0HMqJSSWxNnHYLAVKrstNjnmRZoJuZjTReh7A/Cqo4B+KeGCJ9mwy7qc7Qdi9H2VsDD4OllosDdJcbucRvcVcxGIsuWWVvopRbMzZvR7CYRs0qTGkD4jdx6ybqduKMAAKPEvzQO8KxhsOXXGizdmiSSHpkgSesrielRLqxmQCG5erS3bK704UkxNt6z+kOxRVpS0S9t28xvCzmrRv4+SMJps8nGzDmzSSOZ3zuUL8KS+IuOcASt8gzppb/CTqYEk+vUrBSdnscVRl/kct4vrIXddGK4/LBrGFu5zrS53zczwXH0q5JsPd3E7103Rird7TpAdym8q4y+7Zz+TC4fo6T2kkCI+ildSmepBkkImlwEbjaVtZ5T7KX5WR600XLdLejArtkCKjR7p3Gb5TxHku7FG1hpxUdXD8hPMqlKiXs+dq1MtJa4EEGCDrO8KJq9e6XdE24hsthlUSQ6NeTuXPcvJ8Thyx7mOEOaS0jmF1QnZFUNk5JI+5JXYirVfe19UzXxqF7Vjfw/wT9GOpn/g6O+Zsue2j+Fu+nX6mvb9Qfos1lEedPPBV2rs8Z+H2MZo1jxxa77rGr9HcTTPvUKg/6kjvC25KQk0jIypZbKy5hbqCNbEEKxRwD3AmCBxM+CG1FW2XGLk9FBGNFdOzHA3PcPNSs2RPzju/uo/yIF/Qm/RmPamAWq/YpB+MIX7GeLgtI1uYPcn9fH8ieCa9Ga0LQ2RsiriXinRYXuMdQHFx3CyPC7Nl7Q85GEgOcBmyjiANV7v0W2Zh6FBn5cDKYJfaXGIJP2UzzJLRDhJejA6Kfh5Sw2SpWirVkG/wsN/hHG+pXbVnADuhPiXe7PMeapYl43neFyybk9lKJBtHFSIG8gKhiMQZDW3cZPUnxda/ui+i0djbOA991ydOpI10kPs7Z5iXala4aALJ6eiUTfuSMm7BYyOtKN6dz1HVqAETvSA896RbO9lXJA91xLm9uo71iYmwuu56V0xUpxvBkEbjC80xLK0wQ4jiAsJQ2ex4+W4KyT24kbotC3+iuKmu5sGC2e4jXvWDh8A+xLcvCdewLo9i7JdSOcn3iDaDMc+HUn/IeWX2V8nY0eKkIuLb/V1mYfGkatnqMHxCs/tRhIBlvGRYdy1s8yUWakcSma0cPCfNR0cbRPzt77+Kv06gItfqTMnaKFTCyPhA61xPTLoYa4zNAFQaG3vDg46x5L0V7jwUZaeSak0TZ4P/APD4z/aH9bfsmXu35YcvFJV9SQEdTD7gAo/yoFyLqx7OBY/5QOzC5hSVfog/LtiTZZG1NtYek0k1GkiYaLuJG4KbpFtn2NIvcItYbyV5ZUrPrVC95JcTxNhew4BDlRtiw8uw9p46pinA1AGtBkNFhyPPelT2dOk8pjwVqjSjdf0VoUhMfbRYTyNnpwxRitGe7BaWFuI1QeyIFls1KU271C/CT65qORpxRmuouNh3/wBu5O3Zsm+plaDMPf1dT06cJcmHFGY/ZluPrcrGCr1qB/dOc2SJHymNJBWoKIj6qJzW7kLIxPHF+i9h+l1UtyPa0niJaT58OS1aO0GVNHX4HVcpWpBVi2L/AHHiFtHIc8/Gj6PQdm4SXEu5LYYDEcCuY6Jba/dltSoCQ6Ghx9/LA143la9Ta0Nt2LW72efPHJOjTpGyOpVACxsJiXgXMb0R2wxnxuE6wNfBBPBt0iTaW12MHxCyyMRt1jtTB3WVo7Ww7yc7bG12zZQN2phKd2MHY37pcomixyWuJFXxGdjtTaTYxHHRc61he7K25W3tDpA6r7lNkZhlub68lYwGByC93HUjyHJZSSl0dUJPEtrY2z9lNbBI97jM9ys1GxoropFoULwOtBg5uTtlPI43RE2uFalROZw8ymBUdRHBRDCgXaXNPK3krzmnglCCioMTWbpVdwAJntvKn/aWIHzj+kIqgAugLhwRbFxRJ+0q/E/0tSUscikiyaXwbeW6jqnUHQCSpRYLC6UY/wBnh3GYc+Q2NTbd2b+a1MIq2efdLdqHE4ggfw2WaOJ3lVMPTi/q6BjYjq+ittbcHqtzE+EErGcrPVxQpFzC041Gn2VumLmyrhytURa652zqoly2Q1WwjASqJCGbTtKrVBF1bfUvHaoC8CfXFUgViwzplvUfNO6nG5R4R/7xx4NHeT/ZWH370mh+ypVCqkq/VZAVN6LLqyg4kOkLTwGPcIynsJkdxVCqASgcCLjVaKTMsmNHT1du52hoaQ75uHKOtVHVANbk7vusc1SRIMEaxw3+uS0KFIlskzqZ5TZEp/JjHElpDVa2bVAWpFl/XC6na1Q5Wb8EjY6OYMEPed3u9WhK6LZ1DKCSSSdJ3BZWwsLlZMyHQYW1FlrHo8zM7mxsU7gVWEKZzFC4JkLoEhGAbqGTKNzjE+SoYUXmYTOLd91UdUPFPWoQCSdLoHxJXAKLyRMdISY1IdUSZgnTZkkAbdd5ynu71wfTzE3a3efdaNwaIJt1iT2Lt84LurzXA9OWzimDgy3b/havoxw/kjn207z69XV6nQlsxwPrsUNBgcI7O5alJto7PouaTPUiDSpzdTAeSiY+/JWS2FmzYiafXcicfXanTASgCtiXmZVXFOPyiepaDgDqLpm0iAhFWRYCiQDOp169AFZc+PXUgBPwjfqo3VspAMXsjsVD1zJVao3grdVwVHF4trLuPbonQ0wH0rhTZTlcNxibDdpfVU9kY9tWXTabBbTmW5IemS5Wc/8ACSFrbOdNID9Pu9o9SqO0qUEHgd3ej2fWhzm7iA4eR+ictoSWy3lutDZmA9o6/wAI158lXw9EuIA1K6vZdINblANtTx5hKEbZl5GXiqXZdw9EAAAaKwKSelomc8rY8q2RVWQFTqq68SCquSBdCNECBx9fZA9trIqg4JgqGV6mHUdSmSOFvJWnv5KHMUDTIaTIU7goi7iE2YykVtlmOaSryUkaFTOgpPm5Gt1yHTumAadQNsHQ48tB/wC11z2ws7bWz/a0Xt1MEj+YXHiAtjlhKpWcDgRBPfbxWm5nHmquDblBeNNw4cQVYdUDtN8LlkerB7AoMupnuumYYTuCzOiyN3rvQhxhTloSYLoCytUqOj6qYVJZzVbGkkgN3/T+4Q0A4CHXgx9R5pjLL3wzmVk0qYFV9R0knLc7upW6j4BDu/7qpsyiGg6kE6u1OkooZNUrhoLibATK4La+1XYipDfgBsOPNdd0lzCg/LrlK4jZdMTK6MMVTkc3kSdqC99nTbDZkOXSQHfQrqcLXka6GCuW2azO/PEAe63mPmPgIW3shhe5waJWc1s2TSj/AEHjrg+uKr7Bw7qlYBoJIaZ5SRE8F1eE6Kufeqco/SNT27l1Oztn06LMtNoaN8ak8Sd5SUNHNl8pLUdmZsrYOQ5nmTwGgWuKYCmzQhq1FaikcMpym7ZCZQlUdobTawEuIEc1ym0PxDoMkCXEfpBjvTopY32di+pdAHLy7E/iLUIOWkN3xO84C1OhXS6ricQ2jUpD3g45mzaBvB3bp5qnCSG+NdnoBaorq17KFFVCRKZTcVE42UlV91DU70GiQOZAKm5Rmoq9bFASSYA46JNmiiy7PqUli/t6l/uN/qH2SSsfBnoLxp1o/Z5h4IyMp5eX9kZW55vRknYVHK5hYPfJM8zrfcuS2hsSphnfqpbn8J+V33XoNc2nhdO9gc2CAQeOimUU0bY8soOzzkpR69da3NsbGNOXMuwmTxb2fp8ljESuaUWj08eVTVoByLD7zyTOapKTLeupSa2QUmBplV6LpnkG+Ob7K1WP2VbZ9OGEne49wkBP0MncwR6uoHjcFO927coXOSLSsp4ui5zYCxNm9D6zqpNNpy66SByvZddsem19ZjXaE352kDvC9AaGgQ0ARuiy1g2cXlTUWlWzjNl9C/mqvP8AK3h1/ZdJgNl06IimwNHLU9Z1KvZwq9fGtEyQrqjllOeR7LLSgr1QFym0+mVCnIzyR8rfePhZcjtXpxVfIpNyjibnuFkAsD7Z6BtDbrKYOZwHWVxe2unuopCdb6D7rgMbiqrzme4uPE/Rdh0O6BPxAbVxM06RuGaPeOP/ABb4nxVcPbKcoQ6WzJo1q+Ndlh9R/wCloMfYa71sYX8NMQ+C8spjgTmPc23ivU9n4OnQYGUWNY0bmiO08T1qwH+COVdGUpyl2cLgPwzoNH72o9/ENAYN/WV1uyNkUcM3LRptZOsC56zqVcq1FVdiY/tqk232TxssVCqdfeiGM6oVTEYtqlmkYshq29dSp4iuGgkqltXbDKYJceoakngAtbAbEkZq4DnEyG3LWjcCNHFFmz+1bOU2nt4MgMY57nODGwDlLiYAzaDVdHs7YLYDq0VH6x8jSf0jf1m/UrW06AAFhALTpwcI0WmGIpESm2iL8o39I7gkpfZp09mJqVWSIQUKloNiLQplFWpnVtitTECqLR1hHhvhuhaboh8XI+aA/okCxNodHmvJdTdkJ+X5D2buxbgCaEmk+yoycXaOBx2Bq0j71N0fqaMzfC/eFQpY4THYvSnTOkhZm0tiUqxBcwAjeLE9oUPGvR0w8p9SRyb2Bwsgbh4bHMnvK6IdFonLWcOTmhw+hUdbYFQaQ7qt5/dZPHI6IeVB+zAbTtBVWqyDK2q+Cc3Vjx/1+yz6zRzHW0/ZTxZ0QyxfTKIMGRYjQ7wVdxXSquGRLLfMWme28SqWJqBoJAc4/pA+pWEzEVKuJYx7Q2nJgXu6LSePJXGMhZJ421y2zTO3cZU+fKOTRPXdVqmDr1f4lR7hzcY7hZdB+XA3KWi313qHNlKMUc/R6MTqVbPRymBdbpfH071XqVPXmlykJKyDo90ZovrjMzM1nvEHSZsCOH2Xfubu0XCYHHmjUD7wNQN4W5jOlNECQ8XGl57RqtIy1s5fIwyc7S0bDjY3uqpxgAzHQAg9l1ytXpC92YsaTIgF3ui/Xc9yzahq1BDnmDqG+72TqhyCHiv2dRtLbzGlgzDWbm8RK5+tt97/AIGuHvEgn3RF+N/BQ0sGBo0TETqeVzeFPTpcVDmdUMEYkTsbiSBHsp3mHTru3b1VyVy9wqVSAAN4aPutGnZdjsSjSrMFR1NhqAlrnEAmRvv1+K0g+WjDP/q2kcbgsKxuV5Y4jMB7QtJBMyPeOvku+abKHpDXoii+nVe1uZpAG+dxA1sVJhnhzQRoQHA9YlXxo45ZZTVtGftWzCeqe8K6gxNHM0jiCFDgHOyDMQSb2tA3BT7DtE+b1KSXtPUpJiNU26kSSACOryWpgNUpyOaFh3HX1dTKOoyeRCARIE6Bp4oggB0ydJAAynSTQgBEKli9mseCCIVyexOgabXRjN2M0GSJ5/dS19g0H6sE2IcLGRoVolpSy+pSG5NnLbV2a5l9RxWY2oAu3xNPMCJ7DdcFtumaDvfEA6O3dU8VhPH7R6Hj5uS4yJazifsoXCOtTP5clXLvXcsjriV6glOzCtmYvzViOXaicCguwPYhEKSeeKF54IEE2PXWo5jzSaULjdNgC/14q9gMZUph/s3EZhG7WLETvVTD0HPMAdZ4aK3VZAgGGtu4kagagFXBO7MszTXEzsQ6ixrKjpc97S55dLwAIzPcSZgFw7Cu22Y7NTYR+ltxppu5Ly7C0X1ansaDPaOddwk5G8nmYA07gvUti7NdSpU6T3Zi1oBcLAnfA8FpGLXZ5+RpOi0aUjrUbMOGgDgrhgKFzrpmKbAyN4eCSLN1d6SAL6aUSEsWhmKEJHYUpI1RByAGDuKQ8EiEzXIEGkkExCBhJkDSUcoARTBPKaQgB5TJiU8oAFzAVRx+Ca9paQHA2LToVfIQubyCBp0cNtDBGjA+XRs6wNAefPeqRK7zG4VlRpa4WO7Xt5Fczi+j1RvwEVB3O7t5571jOHtHoYPIjVSM57bJmVFawtAzle0tPAiD2TqoMVSylYtHYpJ6AsoXOSzqM1AkUSl3BSYLDmo6B2nglhcOal9G73HTctTAY2k2qzDMcM7+onQkk8LA2WqhbMcuXitErqQYBTYCTwFySkeij6/8eoWU/wDapmCf53/QeK6ihh2sEAdu9TQt0qPMnmb6KmzdmUqDAykxrGjcBrzJ3lPjXkRCsuWfWfmMTMIZlHsKbc1CXcET3wLJqSk1QM9aSn9gPRSRQ7L8p1HKIuVnPYSEtTpIGA4Hd4pHqRSnhAqIykHIyEJHJADoRKQCIFADB6UoiE2VAWNKU80+RLIgYs6RKUFIQgARPNLL6hHCSBWRvoAiDBCiOz6Z1YD2KyQgp1J1sUqKTa6KNTYdA60woX9HMPrk4aE+K1ikXIpD+rP5ZmV9g0nty++BYe64t7oVfZPRLC4er7Wmwip71y4mJsYlaFbaVNhu5vUDJQYPaQqPytBiJlMGpPbNBV8VjG0xLiB2ocbiCIawS4+A4lUaWxQTmqHM46zc9+7sQJV7KeJ2k+scrAWs47z9gr1DDljZParlPCNaoMRi6T5YKjS5urQQT3IZV30tEIgm/wDZNfsTNd/hE52/wUFkmcJKL2/JJMDTbvTVd3WE6SpmC7JQnSSQMjf8Q7VIkkgAHJkklLASSZJABp0kk0ISYpkkxodC7UJkkhkiYpJJksRVf5uw/RJJAyZqx9v/AMM9RSSQVj/JHE7M1PZ5rp+iX8at/Kz6pJIOvL+LOhZ/Fd/KPMqcpJIOExOmH+nPWPqvPuiX+tZ/3/8AJSSSOnF/zPRTqE4+iSSRJCkkkgD/2Q=="/>
          <p:cNvSpPr>
            <a:spLocks noChangeAspect="1" noChangeArrowheads="1"/>
          </p:cNvSpPr>
          <p:nvPr/>
        </p:nvSpPr>
        <p:spPr bwMode="auto">
          <a:xfrm>
            <a:off x="155575" y="-1684338"/>
            <a:ext cx="4038600" cy="3514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VFRUXGBQUFxUXFxcYGBgXGhgXGBcaFxoYHCggGBolHBQXITEhJSkrLi4uGB8zODMsNygtLisBCgoKDg0OGhAQGiwkHSQsLCwsLCwtLCwsLCwsLCwsLCwsLCwsLCwsLCwsLCwsLCwsLCwsLCwsKywsLCssLCw3N//AABEIANEA8QMBIgACEQEDEQH/xAAcAAABBQEBAQAAAAAAAAAAAAACAAEDBAUGBwj/xAA9EAABAwIDBAcGAwcFAQAAAAABAAIRAyEEEjEFQVFhBnGBkaGx8BMiMkLB0QcUUhUjM3KS4fE0U2KCshb/xAAZAQADAQEBAAAAAAAAAAAAAAAAAQIDBAX/xAAnEQACAgICAgEEAgMAAAAAAAAAAQIRAyESMQRBURMiMnFCYRQjM//aAAwDAQACEQMRAD8A4Jzrps5TvOqQXopGYnOKHOeKUpldAC96E1CnJQypaAZz0QebICLJ1LAIOTzzQOF0pTAfN580muQj14JNCQxy9NmumDUoQJhB3mU2dMz7pBqljFnsE5cowiKA9iDvNOHeaBON/WmAQcUVNyBMyxQtDHrEw31vKHN5qTFNsO3zKiy+YUNUxyHFREHGELQjCqhMYuKPMUIRAeuxVQDTdO0lKU7VLF7Js6SeElA6CeEwCKohldCIBcUJKOE2VUCI3BAjcEMKWMYj/Cd7UgiKkCMtTtF0nBONUwHaE40TAdycD6pMCM70zSjASPFICMFJvoImi/anaJSGRHcnU9OiTAAJPAST3BdFsnoPjK4ltEtb+p5DB3G/gobSD2cqQjyr0/Zv4Tun99WA0swT4n7KbbnQjB4cAQ9z3Xu8gAC2jYmVEs0UVCEpvjFHljG7tTp2nRb2O2C1lFrmyanu5hNiTEgDlOvJdD+Rw9Js+xZmJbldL8wMzYEws7aNUl4A4z9VhLO21xPQxeJUXzX6IRsukygfaQXQSXcNbNXKObHgvRNmbSp0nOD6Daz3ABgfBY25lzhv3KbD7MOJef3THuEuMMa1rd/BTHLxu9sMvj8nUaSXtnm2VNk617pR6EYP2bfaUWmpq5wkSecHRV8R0BwQ0pnse4C1uK6FmVHA07o8UAI9dalLfp5L0raPQLDmfZl7DeLyJ3a33LgMbs99F5p1BDh2g8wd4WkZJk00UoTNCnypsquhew/Znh5JJ4SU8R2G8XvzQIqh1QZpWyaIFCZO4KHMm5UCQZQlsoZSad88EuVjFCc6euKkAsk5iVAQHXTepAOPckW3RkkmUACT67k0J4TgIYAgQkQjYzcu16Jfh7WxMPqzRpSIke87jlB0HMqJSSWxNnHYLAVKrstNjnmRZoJuZjTReh7A/Cqo4B+KeGCJ9mwy7qc7Qdi9H2VsDD4OllosDdJcbucRvcVcxGIsuWWVvopRbMzZvR7CYRs0qTGkD4jdx6ybqduKMAAKPEvzQO8KxhsOXXGizdmiSSHpkgSesrielRLqxmQCG5erS3bK704UkxNt6z+kOxRVpS0S9t28xvCzmrRv4+SMJps8nGzDmzSSOZ3zuUL8KS+IuOcASt8gzppb/CTqYEk+vUrBSdnscVRl/kct4vrIXddGK4/LBrGFu5zrS53zczwXH0q5JsPd3E7103Rird7TpAdym8q4y+7Zz+TC4fo6T2kkCI+ildSmepBkkImlwEbjaVtZ5T7KX5WR600XLdLejArtkCKjR7p3Gb5TxHku7FG1hpxUdXD8hPMqlKiXs+dq1MtJa4EEGCDrO8KJq9e6XdE24hsthlUSQ6NeTuXPcvJ8Thyx7mOEOaS0jmF1QnZFUNk5JI+5JXYirVfe19UzXxqF7Vjfw/wT9GOpn/g6O+Zsue2j+Fu+nX6mvb9Qfos1lEedPPBV2rs8Z+H2MZo1jxxa77rGr9HcTTPvUKg/6kjvC25KQk0jIypZbKy5hbqCNbEEKxRwD3AmCBxM+CG1FW2XGLk9FBGNFdOzHA3PcPNSs2RPzju/uo/yIF/Qm/RmPamAWq/YpB+MIX7GeLgtI1uYPcn9fH8ieCa9Ga0LQ2RsiriXinRYXuMdQHFx3CyPC7Nl7Q85GEgOcBmyjiANV7v0W2Zh6FBn5cDKYJfaXGIJP2UzzJLRDhJejA6Kfh5Sw2SpWirVkG/wsN/hHG+pXbVnADuhPiXe7PMeapYl43neFyybk9lKJBtHFSIG8gKhiMQZDW3cZPUnxda/ui+i0djbOA991ydOpI10kPs7Z5iXala4aALJ6eiUTfuSMm7BYyOtKN6dz1HVqAETvSA896RbO9lXJA91xLm9uo71iYmwuu56V0xUpxvBkEbjC80xLK0wQ4jiAsJQ2ex4+W4KyT24kbotC3+iuKmu5sGC2e4jXvWDh8A+xLcvCdewLo9i7JdSOcn3iDaDMc+HUn/IeWX2V8nY0eKkIuLb/V1mYfGkatnqMHxCs/tRhIBlvGRYdy1s8yUWakcSma0cPCfNR0cbRPzt77+Kv06gItfqTMnaKFTCyPhA61xPTLoYa4zNAFQaG3vDg46x5L0V7jwUZaeSak0TZ4P/APD4z/aH9bfsmXu35YcvFJV9SQEdTD7gAo/yoFyLqx7OBY/5QOzC5hSVfog/LtiTZZG1NtYek0k1GkiYaLuJG4KbpFtn2NIvcItYbyV5ZUrPrVC95JcTxNhew4BDlRtiw8uw9p46pinA1AGtBkNFhyPPelT2dOk8pjwVqjSjdf0VoUhMfbRYTyNnpwxRitGe7BaWFuI1QeyIFls1KU271C/CT65qORpxRmuouNh3/wBu5O3Zsm+plaDMPf1dT06cJcmHFGY/ZluPrcrGCr1qB/dOc2SJHymNJBWoKIj6qJzW7kLIxPHF+i9h+l1UtyPa0niJaT58OS1aO0GVNHX4HVcpWpBVi2L/AHHiFtHIc8/Gj6PQdm4SXEu5LYYDEcCuY6Jba/dltSoCQ6Ghx9/LA143la9Ta0Nt2LW72efPHJOjTpGyOpVACxsJiXgXMb0R2wxnxuE6wNfBBPBt0iTaW12MHxCyyMRt1jtTB3WVo7Ww7yc7bG12zZQN2phKd2MHY37pcomixyWuJFXxGdjtTaTYxHHRc61he7K25W3tDpA6r7lNkZhlub68lYwGByC93HUjyHJZSSl0dUJPEtrY2z9lNbBI97jM9ys1GxoropFoULwOtBg5uTtlPI43RE2uFalROZw8ymBUdRHBRDCgXaXNPK3krzmnglCCioMTWbpVdwAJntvKn/aWIHzj+kIqgAugLhwRbFxRJ+0q/E/0tSUscikiyaXwbeW6jqnUHQCSpRYLC6UY/wBnh3GYc+Q2NTbd2b+a1MIq2efdLdqHE4ggfw2WaOJ3lVMPTi/q6BjYjq+ittbcHqtzE+EErGcrPVxQpFzC041Gn2VumLmyrhytURa652zqoly2Q1WwjASqJCGbTtKrVBF1bfUvHaoC8CfXFUgViwzplvUfNO6nG5R4R/7xx4NHeT/ZWH370mh+ypVCqkq/VZAVN6LLqyg4kOkLTwGPcIynsJkdxVCqASgcCLjVaKTMsmNHT1du52hoaQ75uHKOtVHVANbk7vusc1SRIMEaxw3+uS0KFIlskzqZ5TZEp/JjHElpDVa2bVAWpFl/XC6na1Q5Wb8EjY6OYMEPed3u9WhK6LZ1DKCSSSdJ3BZWwsLlZMyHQYW1FlrHo8zM7mxsU7gVWEKZzFC4JkLoEhGAbqGTKNzjE+SoYUXmYTOLd91UdUPFPWoQCSdLoHxJXAKLyRMdISY1IdUSZgnTZkkAbdd5ynu71wfTzE3a3efdaNwaIJt1iT2Lt84LurzXA9OWzimDgy3b/havoxw/kjn207z69XV6nQlsxwPrsUNBgcI7O5alJto7PouaTPUiDSpzdTAeSiY+/JWS2FmzYiafXcicfXanTASgCtiXmZVXFOPyiepaDgDqLpm0iAhFWRYCiQDOp169AFZc+PXUgBPwjfqo3VspAMXsjsVD1zJVao3grdVwVHF4trLuPbonQ0wH0rhTZTlcNxibDdpfVU9kY9tWXTabBbTmW5IemS5Wc/8ACSFrbOdNID9Pu9o9SqO0qUEHgd3ej2fWhzm7iA4eR+ictoSWy3lutDZmA9o6/wAI158lXw9EuIA1K6vZdINblANtTx5hKEbZl5GXiqXZdw9EAAAaKwKSelomc8rY8q2RVWQFTqq68SCquSBdCNECBx9fZA9trIqg4JgqGV6mHUdSmSOFvJWnv5KHMUDTIaTIU7goi7iE2YykVtlmOaSryUkaFTOgpPm5Gt1yHTumAadQNsHQ48tB/wC11z2ws7bWz/a0Xt1MEj+YXHiAtjlhKpWcDgRBPfbxWm5nHmquDblBeNNw4cQVYdUDtN8LlkerB7AoMupnuumYYTuCzOiyN3rvQhxhTloSYLoCytUqOj6qYVJZzVbGkkgN3/T+4Q0A4CHXgx9R5pjLL3wzmVk0qYFV9R0knLc7upW6j4BDu/7qpsyiGg6kE6u1OkooZNUrhoLibATK4La+1XYipDfgBsOPNdd0lzCg/LrlK4jZdMTK6MMVTkc3kSdqC99nTbDZkOXSQHfQrqcLXka6GCuW2azO/PEAe63mPmPgIW3shhe5waJWc1s2TSj/AEHjrg+uKr7Bw7qlYBoJIaZ5SRE8F1eE6Kufeqco/SNT27l1Oztn06LMtNoaN8ak8Sd5SUNHNl8pLUdmZsrYOQ5nmTwGgWuKYCmzQhq1FaikcMpym7ZCZQlUdobTawEuIEc1ym0PxDoMkCXEfpBjvTopY32di+pdAHLy7E/iLUIOWkN3xO84C1OhXS6ricQ2jUpD3g45mzaBvB3bp5qnCSG+NdnoBaorq17KFFVCRKZTcVE42UlV91DU70GiQOZAKm5Rmoq9bFASSYA46JNmiiy7PqUli/t6l/uN/qH2SSsfBnoLxp1o/Z5h4IyMp5eX9kZW55vRknYVHK5hYPfJM8zrfcuS2hsSphnfqpbn8J+V33XoNc2nhdO9gc2CAQeOimUU0bY8soOzzkpR69da3NsbGNOXMuwmTxb2fp8ljESuaUWj08eVTVoByLD7zyTOapKTLeupSa2QUmBplV6LpnkG+Ob7K1WP2VbZ9OGEne49wkBP0MncwR6uoHjcFO927coXOSLSsp4ui5zYCxNm9D6zqpNNpy66SByvZddsem19ZjXaE352kDvC9AaGgQ0ARuiy1g2cXlTUWlWzjNl9C/mqvP8AK3h1/ZdJgNl06IimwNHLU9Z1KvZwq9fGtEyQrqjllOeR7LLSgr1QFym0+mVCnIzyR8rfePhZcjtXpxVfIpNyjibnuFkAsD7Z6BtDbrKYOZwHWVxe2unuopCdb6D7rgMbiqrzme4uPE/Rdh0O6BPxAbVxM06RuGaPeOP/ABb4nxVcPbKcoQ6WzJo1q+Ndlh9R/wCloMfYa71sYX8NMQ+C8spjgTmPc23ivU9n4OnQYGUWNY0bmiO08T1qwH+COVdGUpyl2cLgPwzoNH72o9/ENAYN/WV1uyNkUcM3LRptZOsC56zqVcq1FVdiY/tqk232TxssVCqdfeiGM6oVTEYtqlmkYshq29dSp4iuGgkqltXbDKYJceoakngAtbAbEkZq4DnEyG3LWjcCNHFFmz+1bOU2nt4MgMY57nODGwDlLiYAzaDVdHs7YLYDq0VH6x8jSf0jf1m/UrW06AAFhALTpwcI0WmGIpESm2iL8o39I7gkpfZp09mJqVWSIQUKloNiLQplFWpnVtitTECqLR1hHhvhuhaboh8XI+aA/okCxNodHmvJdTdkJ+X5D2buxbgCaEmk+yoycXaOBx2Bq0j71N0fqaMzfC/eFQpY4THYvSnTOkhZm0tiUqxBcwAjeLE9oUPGvR0w8p9SRyb2Bwsgbh4bHMnvK6IdFonLWcOTmhw+hUdbYFQaQ7qt5/dZPHI6IeVB+zAbTtBVWqyDK2q+Cc3Vjx/1+yz6zRzHW0/ZTxZ0QyxfTKIMGRYjQ7wVdxXSquGRLLfMWme28SqWJqBoJAc4/pA+pWEzEVKuJYx7Q2nJgXu6LSePJXGMhZJ421y2zTO3cZU+fKOTRPXdVqmDr1f4lR7hzcY7hZdB+XA3KWi313qHNlKMUc/R6MTqVbPRymBdbpfH071XqVPXmlykJKyDo90ZovrjMzM1nvEHSZsCOH2Xfubu0XCYHHmjUD7wNQN4W5jOlNECQ8XGl57RqtIy1s5fIwyc7S0bDjY3uqpxgAzHQAg9l1ytXpC92YsaTIgF3ui/Xc9yzahq1BDnmDqG+72TqhyCHiv2dRtLbzGlgzDWbm8RK5+tt97/AIGuHvEgn3RF+N/BQ0sGBo0TETqeVzeFPTpcVDmdUMEYkTsbiSBHsp3mHTru3b1VyVy9wqVSAAN4aPutGnZdjsSjSrMFR1NhqAlrnEAmRvv1+K0g+WjDP/q2kcbgsKxuV5Y4jMB7QtJBMyPeOvku+abKHpDXoii+nVe1uZpAG+dxA1sVJhnhzQRoQHA9YlXxo45ZZTVtGftWzCeqe8K6gxNHM0jiCFDgHOyDMQSb2tA3BT7DtE+b1KSXtPUpJiNU26kSSACOryWpgNUpyOaFh3HX1dTKOoyeRCARIE6Bp4oggB0ydJAAynSTQgBEKli9mseCCIVyexOgabXRjN2M0GSJ5/dS19g0H6sE2IcLGRoVolpSy+pSG5NnLbV2a5l9RxWY2oAu3xNPMCJ7DdcFtumaDvfEA6O3dU8VhPH7R6Hj5uS4yJazifsoXCOtTP5clXLvXcsjriV6glOzCtmYvzViOXaicCguwPYhEKSeeKF54IEE2PXWo5jzSaULjdNgC/14q9gMZUph/s3EZhG7WLETvVTD0HPMAdZ4aK3VZAgGGtu4kagagFXBO7MszTXEzsQ6ixrKjpc97S55dLwAIzPcSZgFw7Cu22Y7NTYR+ltxppu5Ly7C0X1ansaDPaOddwk5G8nmYA07gvUti7NdSpU6T3Zi1oBcLAnfA8FpGLXZ5+RpOi0aUjrUbMOGgDgrhgKFzrpmKbAyN4eCSLN1d6SAL6aUSEsWhmKEJHYUpI1RByAGDuKQ8EiEzXIEGkkExCBhJkDSUcoARTBPKaQgB5TJiU8oAFzAVRx+Ca9paQHA2LToVfIQubyCBp0cNtDBGjA+XRs6wNAefPeqRK7zG4VlRpa4WO7Xt5Fczi+j1RvwEVB3O7t5571jOHtHoYPIjVSM57bJmVFawtAzle0tPAiD2TqoMVSylYtHYpJ6AsoXOSzqM1AkUSl3BSYLDmo6B2nglhcOal9G73HTctTAY2k2qzDMcM7+onQkk8LA2WqhbMcuXitErqQYBTYCTwFySkeij6/8eoWU/wDapmCf53/QeK6ihh2sEAdu9TQt0qPMnmb6KmzdmUqDAykxrGjcBrzJ3lPjXkRCsuWfWfmMTMIZlHsKbc1CXcET3wLJqSk1QM9aSn9gPRSRQ7L8p1HKIuVnPYSEtTpIGA4Hd4pHqRSnhAqIykHIyEJHJADoRKQCIFADB6UoiE2VAWNKU80+RLIgYs6RKUFIQgARPNLL6hHCSBWRvoAiDBCiOz6Z1YD2KyQgp1J1sUqKTa6KNTYdA60woX9HMPrk4aE+K1ikXIpD+rP5ZmV9g0nty++BYe64t7oVfZPRLC4er7Wmwip71y4mJsYlaFbaVNhu5vUDJQYPaQqPytBiJlMGpPbNBV8VjG0xLiB2ocbiCIawS4+A4lUaWxQTmqHM46zc9+7sQJV7KeJ2k+scrAWs47z9gr1DDljZParlPCNaoMRi6T5YKjS5urQQT3IZV30tEIgm/wDZNfsTNd/hE52/wUFkmcJKL2/JJMDTbvTVd3WE6SpmC7JQnSSQMjf8Q7VIkkgAHJkklLASSZJABp0kk0ISYpkkxodC7UJkkhkiYpJJksRVf5uw/RJJAyZqx9v/AMM9RSSQVj/JHE7M1PZ5rp+iX8at/Kz6pJIOvL+LOhZ/Fd/KPMqcpJIOExOmH+nPWPqvPuiX+tZ/3/8AJSSSOnF/zPRTqE4+iSSRJCkkkgD/2Q=="/>
          <p:cNvSpPr>
            <a:spLocks noChangeAspect="1" noChangeArrowheads="1"/>
          </p:cNvSpPr>
          <p:nvPr/>
        </p:nvSpPr>
        <p:spPr bwMode="auto">
          <a:xfrm>
            <a:off x="307975" y="-1531938"/>
            <a:ext cx="4038600" cy="3514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2" name="Picture 6" descr="https://classconnection.s3.amazonaws.com/33/flashcards/602033/jpg/rooting_reflex13420626205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689654"/>
            <a:ext cx="3629025" cy="2577797"/>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cdn.nursingcrib.com/wp-content/uploads/rooting-refl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3689654"/>
            <a:ext cx="2736850" cy="2540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96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Reflexes of Newborn Infant</a:t>
            </a:r>
            <a:endParaRPr lang="en-US" dirty="0"/>
          </a:p>
        </p:txBody>
      </p:sp>
      <p:sp>
        <p:nvSpPr>
          <p:cNvPr id="3" name="Content Placeholder 2"/>
          <p:cNvSpPr>
            <a:spLocks noGrp="1"/>
          </p:cNvSpPr>
          <p:nvPr>
            <p:ph idx="1"/>
          </p:nvPr>
        </p:nvSpPr>
        <p:spPr/>
        <p:txBody>
          <a:bodyPr/>
          <a:lstStyle/>
          <a:p>
            <a:r>
              <a:rPr lang="en-US" b="1" u="sng" dirty="0" smtClean="0"/>
              <a:t>Grasp or Palmar </a:t>
            </a:r>
            <a:r>
              <a:rPr lang="en-US" dirty="0" smtClean="0"/>
              <a:t>reflexes when baby clenches his fist when pressure is placed in the palm of baby’s hand. </a:t>
            </a:r>
            <a:endParaRPr lang="en-US" dirty="0"/>
          </a:p>
          <a:p>
            <a:r>
              <a:rPr lang="en-US" dirty="0" smtClean="0"/>
              <a:t>This reflex goes away in 3 or 4 months</a:t>
            </a:r>
            <a:endParaRPr lang="en-US" dirty="0"/>
          </a:p>
        </p:txBody>
      </p:sp>
      <p:pic>
        <p:nvPicPr>
          <p:cNvPr id="15362" name="Picture 2" descr="http://www.grayfamilychiropractic.com/files/baby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049" y="3852529"/>
            <a:ext cx="1514475" cy="129540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media.onsugar.com/files/2010/03/10/2/192/1922664/4dd5269c9ff8d432_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25136"/>
            <a:ext cx="3642240" cy="240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6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Newborn Characteristics </a:t>
            </a:r>
            <a:endParaRPr lang="en-US" dirty="0"/>
          </a:p>
        </p:txBody>
      </p:sp>
      <p:sp>
        <p:nvSpPr>
          <p:cNvPr id="3" name="Content Placeholder 2"/>
          <p:cNvSpPr>
            <a:spLocks noGrp="1"/>
          </p:cNvSpPr>
          <p:nvPr>
            <p:ph idx="1"/>
          </p:nvPr>
        </p:nvSpPr>
        <p:spPr/>
        <p:txBody>
          <a:bodyPr/>
          <a:lstStyle/>
          <a:p>
            <a:r>
              <a:rPr lang="en-US" dirty="0" smtClean="0"/>
              <a:t>Floppy Ears pressed against head</a:t>
            </a:r>
          </a:p>
          <a:p>
            <a:r>
              <a:rPr lang="en-US" dirty="0" smtClean="0"/>
              <a:t>Misshaped Head/Flat Forehead</a:t>
            </a:r>
          </a:p>
          <a:p>
            <a:r>
              <a:rPr lang="en-US" dirty="0" smtClean="0"/>
              <a:t>Scalp Swollen, Cradle Cap</a:t>
            </a:r>
          </a:p>
          <a:p>
            <a:r>
              <a:rPr lang="en-US" dirty="0" smtClean="0"/>
              <a:t>Hair Full head or none</a:t>
            </a:r>
          </a:p>
          <a:p>
            <a:r>
              <a:rPr lang="en-US" dirty="0" smtClean="0"/>
              <a:t>Large Head ¼ size of baby’s total </a:t>
            </a:r>
            <a:endParaRPr lang="en-US" dirty="0"/>
          </a:p>
        </p:txBody>
      </p:sp>
      <p:pic>
        <p:nvPicPr>
          <p:cNvPr id="2050" name="Picture 2" descr="http://images.travelerstoday.com/data/images/full/5832/newborn-baby.jpg?w=6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743200"/>
            <a:ext cx="2076449" cy="339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027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Reflexes of Newborn Infant</a:t>
            </a:r>
            <a:endParaRPr lang="en-US" dirty="0"/>
          </a:p>
        </p:txBody>
      </p:sp>
      <p:sp>
        <p:nvSpPr>
          <p:cNvPr id="3" name="Content Placeholder 2"/>
          <p:cNvSpPr>
            <a:spLocks noGrp="1"/>
          </p:cNvSpPr>
          <p:nvPr>
            <p:ph idx="1"/>
          </p:nvPr>
        </p:nvSpPr>
        <p:spPr>
          <a:xfrm>
            <a:off x="1371600" y="1886266"/>
            <a:ext cx="6553200" cy="3603812"/>
          </a:xfrm>
        </p:spPr>
        <p:txBody>
          <a:bodyPr/>
          <a:lstStyle/>
          <a:p>
            <a:r>
              <a:rPr lang="en-US" b="1" u="sng" dirty="0" smtClean="0"/>
              <a:t>Moro/Startle</a:t>
            </a:r>
            <a:r>
              <a:rPr lang="en-US" dirty="0" smtClean="0"/>
              <a:t> is when baby is suddenly startled by a loud noise or sudden movement. The baby’s head tilts back, arms &amp; legs are extended with fingers widespread.</a:t>
            </a:r>
          </a:p>
          <a:p>
            <a:r>
              <a:rPr lang="en-US" dirty="0" smtClean="0"/>
              <a:t>Lasts 4 to 6 months</a:t>
            </a:r>
            <a:endParaRPr lang="en-US" dirty="0"/>
          </a:p>
        </p:txBody>
      </p:sp>
      <p:pic>
        <p:nvPicPr>
          <p:cNvPr id="17410" name="Picture 2" descr="https://encrypted-tbn2.gstatic.com/images?q=tbn:ANd9GcRtEztmS9PwcLLuPJaeIlnScJyAy3nHyxingg138HimD8jWKs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88172"/>
            <a:ext cx="3476625" cy="260905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smartlearning.co.nz/Images/prim2_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195300"/>
            <a:ext cx="2028825"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355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6965245" cy="1202485"/>
          </a:xfrm>
        </p:spPr>
        <p:txBody>
          <a:bodyPr>
            <a:normAutofit fontScale="90000"/>
          </a:bodyPr>
          <a:lstStyle/>
          <a:p>
            <a:r>
              <a:rPr lang="en-US" dirty="0" smtClean="0"/>
              <a:t/>
            </a:r>
            <a:br>
              <a:rPr lang="en-US" dirty="0" smtClean="0"/>
            </a:br>
            <a:r>
              <a:rPr lang="en-US" dirty="0" smtClean="0"/>
              <a:t>Reflexes of Newborn Infant</a:t>
            </a:r>
            <a:endParaRPr lang="en-US" dirty="0"/>
          </a:p>
        </p:txBody>
      </p:sp>
      <p:sp>
        <p:nvSpPr>
          <p:cNvPr id="3" name="Content Placeholder 2"/>
          <p:cNvSpPr>
            <a:spLocks noGrp="1"/>
          </p:cNvSpPr>
          <p:nvPr>
            <p:ph idx="1"/>
          </p:nvPr>
        </p:nvSpPr>
        <p:spPr>
          <a:xfrm>
            <a:off x="1066800" y="2133600"/>
            <a:ext cx="6196405" cy="3603812"/>
          </a:xfrm>
        </p:spPr>
        <p:txBody>
          <a:bodyPr/>
          <a:lstStyle/>
          <a:p>
            <a:r>
              <a:rPr lang="en-US" b="1" u="sng" dirty="0" smtClean="0"/>
              <a:t>Stepping/Walking</a:t>
            </a:r>
            <a:r>
              <a:rPr lang="en-US" dirty="0" smtClean="0"/>
              <a:t> is when newborn is held upright underneath his arms, with his feet resting on a surface. His legs start a stepping action. It usually goes away in 2 to 4 months.</a:t>
            </a:r>
            <a:endParaRPr lang="en-US" dirty="0"/>
          </a:p>
        </p:txBody>
      </p:sp>
      <p:pic>
        <p:nvPicPr>
          <p:cNvPr id="16386" name="Picture 2" descr="https://s3.amazonaws.com/classconnection/504/flashcards/2270504/png/stepping_reflex-149DDB59F5B3EC268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68890"/>
            <a:ext cx="2133600" cy="241761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abahe.co.uk/encyclopedia-images/A-Z-Health-and-Social-Care-Handbook/Reflex%20actions%20of%20the%20newborn_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68890"/>
            <a:ext cx="2466975" cy="241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623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Reflexes of Newborn Infant</a:t>
            </a:r>
            <a:endParaRPr lang="en-US" dirty="0"/>
          </a:p>
        </p:txBody>
      </p:sp>
      <p:sp>
        <p:nvSpPr>
          <p:cNvPr id="3" name="Content Placeholder 2"/>
          <p:cNvSpPr>
            <a:spLocks noGrp="1"/>
          </p:cNvSpPr>
          <p:nvPr>
            <p:ph idx="1"/>
          </p:nvPr>
        </p:nvSpPr>
        <p:spPr/>
        <p:txBody>
          <a:bodyPr/>
          <a:lstStyle/>
          <a:p>
            <a:r>
              <a:rPr lang="en-US" b="1" u="sng" dirty="0" smtClean="0"/>
              <a:t>Babinski</a:t>
            </a:r>
            <a:r>
              <a:rPr lang="en-US" dirty="0" smtClean="0"/>
              <a:t> reflex is rubbing down the bottom of the foot and the toes spread outward.</a:t>
            </a:r>
          </a:p>
          <a:p>
            <a:r>
              <a:rPr lang="en-US" dirty="0" smtClean="0"/>
              <a:t>This reflex goes away in 9-12 months</a:t>
            </a:r>
            <a:endParaRPr lang="en-US" dirty="0"/>
          </a:p>
        </p:txBody>
      </p:sp>
      <p:pic>
        <p:nvPicPr>
          <p:cNvPr id="19458" name="Picture 2" descr="http://kinemocions.com/wp-content/uploads/2013/08/tmr_infant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557586"/>
            <a:ext cx="3000375" cy="201930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o.quizlet.com/i/uJqoM3Njt0X1IXn9M4dCxg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691" y="3557586"/>
            <a:ext cx="2769282"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542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Reflexes of Newborn Infant</a:t>
            </a:r>
            <a:endParaRPr lang="en-US" dirty="0"/>
          </a:p>
        </p:txBody>
      </p:sp>
      <p:sp>
        <p:nvSpPr>
          <p:cNvPr id="3" name="Content Placeholder 2"/>
          <p:cNvSpPr>
            <a:spLocks noGrp="1"/>
          </p:cNvSpPr>
          <p:nvPr>
            <p:ph idx="1"/>
          </p:nvPr>
        </p:nvSpPr>
        <p:spPr>
          <a:xfrm>
            <a:off x="1295400" y="1762466"/>
            <a:ext cx="6196405" cy="3603812"/>
          </a:xfrm>
        </p:spPr>
        <p:txBody>
          <a:bodyPr/>
          <a:lstStyle/>
          <a:p>
            <a:endParaRPr lang="en-US" dirty="0" smtClean="0"/>
          </a:p>
          <a:p>
            <a:r>
              <a:rPr lang="en-US" b="1" u="sng" dirty="0" smtClean="0"/>
              <a:t>Asymmetric tonic neck </a:t>
            </a:r>
            <a:r>
              <a:rPr lang="en-US" dirty="0" smtClean="0"/>
              <a:t>reflex is when the infant head is turned to one side, arm &amp; leg extend to that side, and opposite arm &amp; leg flex.</a:t>
            </a:r>
          </a:p>
          <a:p>
            <a:r>
              <a:rPr lang="en-US" dirty="0" smtClean="0"/>
              <a:t>This disappears by 3-4 months.</a:t>
            </a:r>
            <a:endParaRPr lang="en-US" dirty="0"/>
          </a:p>
        </p:txBody>
      </p:sp>
      <p:pic>
        <p:nvPicPr>
          <p:cNvPr id="21506" name="Picture 2" descr="https://o.quizlet.com/y5A1U9ij9BwhHBaVmBNaxA_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367365"/>
            <a:ext cx="2743200" cy="192024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learningenhancementcenters.com/wp-content/uploads/2013/11/ATN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367365"/>
            <a:ext cx="1828800" cy="171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028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Reflexes of Newborn Infants</a:t>
            </a:r>
            <a:endParaRPr lang="en-US" dirty="0"/>
          </a:p>
        </p:txBody>
      </p:sp>
      <p:sp>
        <p:nvSpPr>
          <p:cNvPr id="3" name="Content Placeholder 2"/>
          <p:cNvSpPr>
            <a:spLocks noGrp="1"/>
          </p:cNvSpPr>
          <p:nvPr>
            <p:ph idx="1"/>
          </p:nvPr>
        </p:nvSpPr>
        <p:spPr/>
        <p:txBody>
          <a:bodyPr/>
          <a:lstStyle/>
          <a:p>
            <a:r>
              <a:rPr lang="en-US" b="1" u="sng" dirty="0" smtClean="0"/>
              <a:t>Swimming </a:t>
            </a:r>
            <a:r>
              <a:rPr lang="en-US" dirty="0" smtClean="0"/>
              <a:t>reflex is ability to move arms &amp; legs while in water. Goes until 6 months.</a:t>
            </a:r>
            <a:endParaRPr lang="en-US" dirty="0"/>
          </a:p>
        </p:txBody>
      </p:sp>
      <p:pic>
        <p:nvPicPr>
          <p:cNvPr id="18434" name="Picture 2" descr="http://blog.poolcenter.com/designdocuments/blog-toddler-sw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967969"/>
            <a:ext cx="4810125" cy="320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871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277" y="914400"/>
            <a:ext cx="6965245" cy="1202485"/>
          </a:xfrm>
        </p:spPr>
        <p:txBody>
          <a:bodyPr/>
          <a:lstStyle/>
          <a:p>
            <a:r>
              <a:rPr lang="en-US" dirty="0" smtClean="0"/>
              <a:t>Newborns</a:t>
            </a:r>
            <a:endParaRPr lang="en-US" dirty="0"/>
          </a:p>
        </p:txBody>
      </p:sp>
      <p:sp>
        <p:nvSpPr>
          <p:cNvPr id="3" name="Content Placeholder 2"/>
          <p:cNvSpPr>
            <a:spLocks noGrp="1"/>
          </p:cNvSpPr>
          <p:nvPr>
            <p:ph idx="1"/>
          </p:nvPr>
        </p:nvSpPr>
        <p:spPr>
          <a:xfrm>
            <a:off x="1435697" y="1676400"/>
            <a:ext cx="6196405" cy="3603812"/>
          </a:xfrm>
        </p:spPr>
        <p:txBody>
          <a:bodyPr/>
          <a:lstStyle/>
          <a:p>
            <a:r>
              <a:rPr lang="en-US" dirty="0" smtClean="0"/>
              <a:t>Require continuous care and monitoring.</a:t>
            </a:r>
          </a:p>
          <a:p>
            <a:r>
              <a:rPr lang="en-US" dirty="0" smtClean="0"/>
              <a:t>Newborns need food, love, sleep, exercise, cleanliness, warmth, clothing, medical care, stimulation and attention.</a:t>
            </a:r>
            <a:endParaRPr lang="en-US" dirty="0"/>
          </a:p>
        </p:txBody>
      </p:sp>
      <p:pic>
        <p:nvPicPr>
          <p:cNvPr id="10242" name="Picture 2" descr="http://japandailypress.com/wp-content/uploads/2014/01/Free-Newborn-Baby-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492" y="3356735"/>
            <a:ext cx="4648200" cy="280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580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838200"/>
            <a:ext cx="7315200" cy="5078313"/>
          </a:xfrm>
          <a:prstGeom prst="rect">
            <a:avLst/>
          </a:prstGeom>
        </p:spPr>
        <p:txBody>
          <a:bodyPr wrap="square">
            <a:spAutoFit/>
          </a:bodyPr>
          <a:lstStyle/>
          <a:p>
            <a:r>
              <a:rPr lang="en-US" sz="1200" dirty="0"/>
              <a:t>Newborns Power Point Notes:</a:t>
            </a:r>
          </a:p>
          <a:p>
            <a:r>
              <a:rPr lang="en-US" sz="1200" dirty="0"/>
              <a:t>The newborn has the following characteristics:</a:t>
            </a:r>
          </a:p>
          <a:p>
            <a:r>
              <a:rPr lang="en-US" sz="1200" dirty="0"/>
              <a:t> </a:t>
            </a:r>
          </a:p>
          <a:p>
            <a:r>
              <a:rPr lang="en-US" sz="1200" dirty="0"/>
              <a:t> </a:t>
            </a:r>
            <a:endParaRPr lang="en-US" sz="1200" dirty="0" smtClean="0"/>
          </a:p>
          <a:p>
            <a:endParaRPr lang="en-US" sz="1200" dirty="0"/>
          </a:p>
          <a:p>
            <a:endParaRPr lang="en-US" sz="1200" dirty="0" smtClean="0"/>
          </a:p>
          <a:p>
            <a:endParaRPr lang="en-US" sz="1200" dirty="0"/>
          </a:p>
          <a:p>
            <a:endParaRPr lang="en-US" sz="1200" dirty="0"/>
          </a:p>
          <a:p>
            <a:r>
              <a:rPr lang="en-US" sz="1200" dirty="0"/>
              <a:t> </a:t>
            </a:r>
          </a:p>
          <a:p>
            <a:r>
              <a:rPr lang="en-US" sz="1200" dirty="0"/>
              <a:t> </a:t>
            </a:r>
          </a:p>
          <a:p>
            <a:r>
              <a:rPr lang="en-US" sz="1200" dirty="0"/>
              <a:t>The Average Baby Measurements at birth are:</a:t>
            </a:r>
          </a:p>
          <a:p>
            <a:r>
              <a:rPr lang="en-US" sz="1200" dirty="0"/>
              <a:t>Average Weight is ______________. Average Length/Height is ________________.</a:t>
            </a:r>
          </a:p>
          <a:p>
            <a:r>
              <a:rPr lang="en-US" sz="1200" dirty="0"/>
              <a:t>The baby’s face has a flattened _________, eyes that get Silver Nitrate Solution _______________ in their eyes to prevent infections.  The baby has a receding chin and ___________ cheeks due to fluid accumulation. </a:t>
            </a:r>
          </a:p>
          <a:p>
            <a:r>
              <a:rPr lang="en-US" sz="1200" dirty="0"/>
              <a:t>Forceps marks are called _________ _________ that fade in childhood. _______ are baby whiteheads.</a:t>
            </a:r>
          </a:p>
          <a:p>
            <a:r>
              <a:rPr lang="en-US" sz="1200" dirty="0"/>
              <a:t>The body has tiny soft downy white hair all over it called ___________. The bulging abdomen is rounded and somewhat sticking outward. The ___________  _________ is clamped in two places. Keep baby’s ______________ below the cord stump.</a:t>
            </a:r>
          </a:p>
          <a:p>
            <a:r>
              <a:rPr lang="en-US" sz="1200" dirty="0"/>
              <a:t>Baby’s skin is wrinkled, botchy, and covered with cheesy-like material called __________  ___________.</a:t>
            </a:r>
          </a:p>
          <a:p>
            <a:r>
              <a:rPr lang="en-US" sz="1200" dirty="0"/>
              <a:t>The baby’s foot has footprints taken, ____________ shot for clotting the blood. </a:t>
            </a:r>
          </a:p>
          <a:p>
            <a:r>
              <a:rPr lang="en-US" sz="1200" dirty="0"/>
              <a:t>Baby has fast breathing rates and rapid heart rates of _____ to ____ times per minute.</a:t>
            </a:r>
          </a:p>
          <a:p>
            <a:r>
              <a:rPr lang="en-US" sz="1200" dirty="0"/>
              <a:t>The baby’s senses are cleared by a ________   __________ that is used to clean out the nose, ears, &amp; mouth.</a:t>
            </a:r>
          </a:p>
          <a:p>
            <a:r>
              <a:rPr lang="en-US" sz="1200" dirty="0"/>
              <a:t>The testing of the infant’s overall condition right after birth is called __________ Score. The perfect score is a __________. The score is based on heart rate, respiratory breathing, muscle tone, reflexes, and _____________.</a:t>
            </a:r>
          </a:p>
          <a:p>
            <a:r>
              <a:rPr lang="en-US" sz="1200" dirty="0"/>
              <a:t>The reflex of a newborn infant is the sucking reflex, the ____________ reflex that a baby turns its head toward food.</a:t>
            </a:r>
          </a:p>
        </p:txBody>
      </p:sp>
    </p:spTree>
    <p:extLst>
      <p:ext uri="{BB962C8B-B14F-4D97-AF65-F5344CB8AC3E}">
        <p14:creationId xmlns:p14="http://schemas.microsoft.com/office/powerpoint/2010/main" val="3147856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914400"/>
            <a:ext cx="7315200" cy="5262979"/>
          </a:xfrm>
          <a:prstGeom prst="rect">
            <a:avLst/>
          </a:prstGeom>
          <a:noFill/>
        </p:spPr>
        <p:txBody>
          <a:bodyPr wrap="square" rtlCol="0">
            <a:spAutoFit/>
          </a:bodyPr>
          <a:lstStyle/>
          <a:p>
            <a:r>
              <a:rPr lang="en-US" sz="1200" dirty="0"/>
              <a:t>The ___________ reflex is when the infant clenches the fist when pressure is placed in the palm of the baby’s hand.  The _________ reflex is when a baby is suddenly startled or a sudden movement.</a:t>
            </a:r>
          </a:p>
          <a:p>
            <a:r>
              <a:rPr lang="en-US" sz="1200" dirty="0"/>
              <a:t>The ____________ reflex is holding the infant upright and his feet are resting on a surface, then the infant begins a stepping motion.</a:t>
            </a:r>
          </a:p>
          <a:p>
            <a:r>
              <a:rPr lang="en-US" sz="1200" dirty="0"/>
              <a:t>The ___________ reflex is the rubbing on the bottom of the foot, making the toes spread outward.</a:t>
            </a:r>
          </a:p>
          <a:p>
            <a:r>
              <a:rPr lang="en-US" sz="1200" dirty="0"/>
              <a:t>The _________________ is when the infant head is turned to one side, arm &amp; leg extends to that side, then the opposite arm and leg flex.</a:t>
            </a:r>
          </a:p>
          <a:p>
            <a:r>
              <a:rPr lang="en-US" sz="1200" dirty="0"/>
              <a:t>The __________ reflex is the ability to move arms and legs while in the water. This disappears within 6 months.</a:t>
            </a:r>
          </a:p>
          <a:p>
            <a:r>
              <a:rPr lang="en-US" sz="1200" dirty="0"/>
              <a:t>____________ require continuous care and monitoring.</a:t>
            </a:r>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p:txBody>
      </p:sp>
    </p:spTree>
    <p:extLst>
      <p:ext uri="{BB962C8B-B14F-4D97-AF65-F5344CB8AC3E}">
        <p14:creationId xmlns:p14="http://schemas.microsoft.com/office/powerpoint/2010/main" val="3838263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38200"/>
            <a:ext cx="7239000" cy="4893647"/>
          </a:xfrm>
          <a:prstGeom prst="rect">
            <a:avLst/>
          </a:prstGeom>
          <a:noFill/>
        </p:spPr>
        <p:txBody>
          <a:bodyPr wrap="square" rtlCol="0">
            <a:spAutoFit/>
          </a:bodyPr>
          <a:lstStyle/>
          <a:p>
            <a:endParaRPr lang="en-US" sz="1200" dirty="0" smtClean="0"/>
          </a:p>
          <a:p>
            <a:r>
              <a:rPr lang="en-US" sz="1200" dirty="0" smtClean="0"/>
              <a:t>ANSWER SHEET FOR NOTES:</a:t>
            </a:r>
            <a:endParaRPr lang="en-US" sz="1200" dirty="0"/>
          </a:p>
          <a:p>
            <a:endParaRPr lang="en-US" sz="1200" dirty="0" smtClean="0"/>
          </a:p>
          <a:p>
            <a:r>
              <a:rPr lang="en-US" sz="1200" dirty="0" smtClean="0"/>
              <a:t>Newborns </a:t>
            </a:r>
            <a:r>
              <a:rPr lang="en-US" sz="1200" dirty="0"/>
              <a:t>Power Point Notes</a:t>
            </a:r>
            <a:r>
              <a:rPr lang="en-US" sz="1200" dirty="0" smtClean="0"/>
              <a:t>:</a:t>
            </a:r>
            <a:endParaRPr lang="en-US" sz="1200" dirty="0"/>
          </a:p>
          <a:p>
            <a:r>
              <a:rPr lang="en-US" sz="1200" dirty="0"/>
              <a:t>The newborn has the following characteristics: floppy ears, misshaped head, flat forehead, swollen scalp, cradle cap, hair or no hair, large head about ¼ size of baby’s total weight, fontanels (soft spots), short flattened nose, receding chin, fat cheeks</a:t>
            </a:r>
          </a:p>
          <a:p>
            <a:r>
              <a:rPr lang="en-US" sz="1200" dirty="0"/>
              <a:t>The Average Baby Measurements at birth are:</a:t>
            </a:r>
          </a:p>
          <a:p>
            <a:r>
              <a:rPr lang="en-US" sz="1200" dirty="0"/>
              <a:t>Average Weight is</a:t>
            </a:r>
            <a:r>
              <a:rPr lang="en-US" sz="1200" u="sng" dirty="0"/>
              <a:t> 7 to 7 ½ lbs..</a:t>
            </a:r>
            <a:r>
              <a:rPr lang="en-US" sz="1200" dirty="0"/>
              <a:t> Average Length/Height is </a:t>
            </a:r>
            <a:r>
              <a:rPr lang="en-US" sz="1200" u="sng" dirty="0"/>
              <a:t>20 to 21 ½ inches</a:t>
            </a:r>
            <a:r>
              <a:rPr lang="en-US" sz="1200" dirty="0"/>
              <a:t>.</a:t>
            </a:r>
          </a:p>
          <a:p>
            <a:r>
              <a:rPr lang="en-US" sz="1200" dirty="0"/>
              <a:t>The baby’s face has a flattened </a:t>
            </a:r>
            <a:r>
              <a:rPr lang="en-US" sz="1200" u="sng" dirty="0"/>
              <a:t>nose</a:t>
            </a:r>
            <a:r>
              <a:rPr lang="en-US" sz="1200" dirty="0"/>
              <a:t>, eyes that get Silver Nitrate Solution  </a:t>
            </a:r>
            <a:r>
              <a:rPr lang="en-US" sz="1200" u="sng" dirty="0"/>
              <a:t>drops</a:t>
            </a:r>
            <a:r>
              <a:rPr lang="en-US" sz="1200" dirty="0"/>
              <a:t> in their eyes  to prevent infections.  The baby has a receding chin and</a:t>
            </a:r>
            <a:r>
              <a:rPr lang="en-US" sz="1200" u="sng" dirty="0"/>
              <a:t> fat</a:t>
            </a:r>
            <a:r>
              <a:rPr lang="en-US" sz="1200" dirty="0"/>
              <a:t> cheeks due to fluid accumulation. </a:t>
            </a:r>
          </a:p>
          <a:p>
            <a:r>
              <a:rPr lang="en-US" sz="1200" dirty="0"/>
              <a:t>Forceps marks are called </a:t>
            </a:r>
            <a:r>
              <a:rPr lang="en-US" sz="1200" u="sng" dirty="0"/>
              <a:t>stork bites</a:t>
            </a:r>
            <a:r>
              <a:rPr lang="en-US" sz="1200" dirty="0"/>
              <a:t> that fade in childhood. </a:t>
            </a:r>
            <a:r>
              <a:rPr lang="en-US" sz="1200" u="sng" dirty="0" err="1"/>
              <a:t>Milia</a:t>
            </a:r>
            <a:r>
              <a:rPr lang="en-US" sz="1200" dirty="0"/>
              <a:t> are baby whiteheads.</a:t>
            </a:r>
          </a:p>
          <a:p>
            <a:r>
              <a:rPr lang="en-US" sz="1200" dirty="0"/>
              <a:t>The body has tiny soft downy white hair all over it called </a:t>
            </a:r>
            <a:r>
              <a:rPr lang="en-US" sz="1200" u="sng" dirty="0"/>
              <a:t>lanugo</a:t>
            </a:r>
            <a:r>
              <a:rPr lang="en-US" sz="1200" dirty="0"/>
              <a:t>. The bulging abdomen is rounded and somewhat sticking outward. The </a:t>
            </a:r>
            <a:r>
              <a:rPr lang="en-US" sz="1200" u="sng" dirty="0"/>
              <a:t>umbilical cord</a:t>
            </a:r>
            <a:r>
              <a:rPr lang="en-US" sz="1200" dirty="0"/>
              <a:t> is clamped in two places. Keep baby’s </a:t>
            </a:r>
            <a:r>
              <a:rPr lang="en-US" sz="1200" u="sng" dirty="0"/>
              <a:t>diaper</a:t>
            </a:r>
            <a:r>
              <a:rPr lang="en-US" sz="1200" dirty="0"/>
              <a:t> below the cord stump.</a:t>
            </a:r>
          </a:p>
          <a:p>
            <a:r>
              <a:rPr lang="en-US" sz="1200" dirty="0"/>
              <a:t>Baby’s skin is wrinkled, botchy, and covered with cheesy-like material called </a:t>
            </a:r>
            <a:r>
              <a:rPr lang="en-US" sz="1200" u="sng" dirty="0"/>
              <a:t>vernix caseosa</a:t>
            </a:r>
            <a:r>
              <a:rPr lang="en-US" sz="1200" dirty="0"/>
              <a:t>.</a:t>
            </a:r>
          </a:p>
          <a:p>
            <a:r>
              <a:rPr lang="en-US" sz="1200" dirty="0"/>
              <a:t>The baby’s foot has footprints taken, </a:t>
            </a:r>
            <a:r>
              <a:rPr lang="en-US" sz="1200" u="sng" dirty="0"/>
              <a:t>vitamin K</a:t>
            </a:r>
            <a:r>
              <a:rPr lang="en-US" sz="1200" dirty="0"/>
              <a:t> shot for clotting the blood. </a:t>
            </a:r>
          </a:p>
          <a:p>
            <a:r>
              <a:rPr lang="en-US" sz="1200" dirty="0"/>
              <a:t>Baby has fast breathing rates and rapid heart rates of </a:t>
            </a:r>
            <a:r>
              <a:rPr lang="en-US" sz="1200" u="sng" dirty="0"/>
              <a:t>120</a:t>
            </a:r>
            <a:r>
              <a:rPr lang="en-US" sz="1200" dirty="0"/>
              <a:t> to </a:t>
            </a:r>
            <a:r>
              <a:rPr lang="en-US" sz="1200" u="sng" dirty="0"/>
              <a:t>160</a:t>
            </a:r>
            <a:r>
              <a:rPr lang="en-US" sz="1200" dirty="0"/>
              <a:t> times per minute.</a:t>
            </a:r>
          </a:p>
          <a:p>
            <a:r>
              <a:rPr lang="en-US" sz="1200" dirty="0"/>
              <a:t>The baby’s senses are cleared by a </a:t>
            </a:r>
            <a:r>
              <a:rPr lang="en-US" sz="1200" u="sng" dirty="0"/>
              <a:t>bulb syringe</a:t>
            </a:r>
            <a:r>
              <a:rPr lang="en-US" sz="1200" dirty="0"/>
              <a:t> that is used to clean out the nose, ears, &amp; mouth.</a:t>
            </a:r>
          </a:p>
          <a:p>
            <a:r>
              <a:rPr lang="en-US" sz="1200" dirty="0"/>
              <a:t>The testing of the infant’s overall condition right after birth is called </a:t>
            </a:r>
            <a:r>
              <a:rPr lang="en-US" sz="1200" u="sng" dirty="0"/>
              <a:t>Apgar</a:t>
            </a:r>
            <a:r>
              <a:rPr lang="en-US" sz="1200" dirty="0"/>
              <a:t> score. The perfect score is a </a:t>
            </a:r>
            <a:r>
              <a:rPr lang="en-US" sz="1200" u="sng" dirty="0"/>
              <a:t>ten.</a:t>
            </a:r>
            <a:r>
              <a:rPr lang="en-US" sz="1200" dirty="0"/>
              <a:t> The score is based on heart rate, respiratory breathing, muscle tone, reflexes, and </a:t>
            </a:r>
            <a:r>
              <a:rPr lang="en-US" sz="1200" u="sng" dirty="0"/>
              <a:t>appearance</a:t>
            </a:r>
            <a:r>
              <a:rPr lang="en-US" sz="1200" dirty="0"/>
              <a:t>.</a:t>
            </a:r>
          </a:p>
          <a:p>
            <a:r>
              <a:rPr lang="en-US" sz="1200" dirty="0"/>
              <a:t>The reflex of a newborn infant is the sucking reflex, the </a:t>
            </a:r>
            <a:r>
              <a:rPr lang="en-US" sz="1200" u="sng" dirty="0"/>
              <a:t>rooting</a:t>
            </a:r>
            <a:r>
              <a:rPr lang="en-US" sz="1200" dirty="0"/>
              <a:t> reflex that a baby turns its head toward food.</a:t>
            </a:r>
          </a:p>
          <a:p>
            <a:r>
              <a:rPr lang="en-US" sz="1200" dirty="0"/>
              <a:t>The </a:t>
            </a:r>
            <a:r>
              <a:rPr lang="en-US" sz="1200" u="sng" dirty="0"/>
              <a:t>grasp/palmar</a:t>
            </a:r>
            <a:r>
              <a:rPr lang="en-US" sz="1200" dirty="0"/>
              <a:t> reflex is when the infant clenches the fist when pressure is placed in the palm of the baby’s hand.  The </a:t>
            </a:r>
            <a:r>
              <a:rPr lang="en-US" sz="1200" u="sng" dirty="0" err="1"/>
              <a:t>moro</a:t>
            </a:r>
            <a:r>
              <a:rPr lang="en-US" sz="1200" u="sng" dirty="0"/>
              <a:t>/startle</a:t>
            </a:r>
            <a:r>
              <a:rPr lang="en-US" sz="1200" dirty="0"/>
              <a:t> reflex is when a baby is suddenly startled or a sudden movement.</a:t>
            </a:r>
          </a:p>
          <a:p>
            <a:r>
              <a:rPr lang="en-US" sz="1200" dirty="0"/>
              <a:t>The </a:t>
            </a:r>
            <a:r>
              <a:rPr lang="en-US" sz="1200" u="sng" dirty="0"/>
              <a:t>stepping/walking</a:t>
            </a:r>
            <a:r>
              <a:rPr lang="en-US" sz="1200" dirty="0"/>
              <a:t> reflex is holding the infant upright and his feet are resting on a surface, then the infant begins a stepping motion.</a:t>
            </a:r>
          </a:p>
        </p:txBody>
      </p:sp>
    </p:spTree>
    <p:extLst>
      <p:ext uri="{BB962C8B-B14F-4D97-AF65-F5344CB8AC3E}">
        <p14:creationId xmlns:p14="http://schemas.microsoft.com/office/powerpoint/2010/main" val="2896388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990600"/>
            <a:ext cx="7162800" cy="4708981"/>
          </a:xfrm>
          <a:prstGeom prst="rect">
            <a:avLst/>
          </a:prstGeom>
          <a:noFill/>
        </p:spPr>
        <p:txBody>
          <a:bodyPr wrap="square" rtlCol="0">
            <a:spAutoFit/>
          </a:bodyPr>
          <a:lstStyle/>
          <a:p>
            <a:r>
              <a:rPr lang="en-US" sz="1200" dirty="0"/>
              <a:t>The </a:t>
            </a:r>
            <a:r>
              <a:rPr lang="en-US" sz="1200" u="sng" dirty="0"/>
              <a:t>Babinski </a:t>
            </a:r>
            <a:r>
              <a:rPr lang="en-US" sz="1200" dirty="0"/>
              <a:t>reflex is the rubbing on the bottom of the foot, making the toes spread outward.</a:t>
            </a:r>
          </a:p>
          <a:p>
            <a:r>
              <a:rPr lang="en-US" sz="1200" dirty="0"/>
              <a:t>The </a:t>
            </a:r>
            <a:r>
              <a:rPr lang="en-US" sz="1200" u="sng" dirty="0"/>
              <a:t>Asymmetric tonic neck reflex</a:t>
            </a:r>
            <a:r>
              <a:rPr lang="en-US" sz="1200" dirty="0"/>
              <a:t> is when the infant head is turned to one side, arm &amp; leg extends to that side, then the opposite arm and leg flex.</a:t>
            </a:r>
          </a:p>
          <a:p>
            <a:r>
              <a:rPr lang="en-US" sz="1200" dirty="0"/>
              <a:t>The </a:t>
            </a:r>
            <a:r>
              <a:rPr lang="en-US" sz="1200" u="sng" dirty="0"/>
              <a:t>swimming </a:t>
            </a:r>
            <a:r>
              <a:rPr lang="en-US" sz="1200" dirty="0"/>
              <a:t>reflex is the ability to move arms and legs while in the water. This disappears within 6 months.</a:t>
            </a:r>
          </a:p>
          <a:p>
            <a:r>
              <a:rPr lang="en-US" sz="1200" u="sng" dirty="0"/>
              <a:t>Newborns</a:t>
            </a:r>
            <a:r>
              <a:rPr lang="en-US" sz="1200" dirty="0"/>
              <a:t> require continuous care and monitoring.</a:t>
            </a:r>
          </a:p>
          <a:p>
            <a:r>
              <a:rPr lang="en-US" sz="1200" dirty="0"/>
              <a:t> </a:t>
            </a:r>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a:p>
        </p:txBody>
      </p:sp>
    </p:spTree>
    <p:extLst>
      <p:ext uri="{BB962C8B-B14F-4D97-AF65-F5344CB8AC3E}">
        <p14:creationId xmlns:p14="http://schemas.microsoft.com/office/powerpoint/2010/main" val="502206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Newborn’s Head</a:t>
            </a:r>
            <a:endParaRPr lang="en-US" dirty="0"/>
          </a:p>
        </p:txBody>
      </p:sp>
      <p:sp>
        <p:nvSpPr>
          <p:cNvPr id="3" name="Content Placeholder 2"/>
          <p:cNvSpPr>
            <a:spLocks noGrp="1"/>
          </p:cNvSpPr>
          <p:nvPr>
            <p:ph idx="1"/>
          </p:nvPr>
        </p:nvSpPr>
        <p:spPr/>
        <p:txBody>
          <a:bodyPr/>
          <a:lstStyle/>
          <a:p>
            <a:r>
              <a:rPr lang="en-US" dirty="0" smtClean="0"/>
              <a:t>Fontanels (soft spots) skull bones not joined together, allows baby’s head to be delivered and head to grow. Fontanel on top is diamond shaped, which closes at 18 months. Fontanel in top back of head is triangle shaped, which closes at 6 weeks. </a:t>
            </a:r>
            <a:endParaRPr lang="en-US" dirty="0"/>
          </a:p>
        </p:txBody>
      </p:sp>
      <p:pic>
        <p:nvPicPr>
          <p:cNvPr id="3074" name="Picture 2" descr="http://www.chw.org/%7E/media/Images/MedicalCare/HealthInformation/newsku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468368"/>
            <a:ext cx="2536207" cy="18260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4.ytimg.com/vi/AgUf_Y8Z5VE/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468368"/>
            <a:ext cx="2479158" cy="185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787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Measurements</a:t>
            </a:r>
            <a:endParaRPr lang="en-US" dirty="0"/>
          </a:p>
        </p:txBody>
      </p:sp>
      <p:sp>
        <p:nvSpPr>
          <p:cNvPr id="3" name="Content Placeholder 2"/>
          <p:cNvSpPr>
            <a:spLocks noGrp="1"/>
          </p:cNvSpPr>
          <p:nvPr>
            <p:ph idx="1"/>
          </p:nvPr>
        </p:nvSpPr>
        <p:spPr/>
        <p:txBody>
          <a:bodyPr/>
          <a:lstStyle/>
          <a:p>
            <a:r>
              <a:rPr lang="en-US" dirty="0" smtClean="0"/>
              <a:t>Average Weight – 7 to 7 ½ lbs.</a:t>
            </a:r>
          </a:p>
          <a:p>
            <a:r>
              <a:rPr lang="en-US" dirty="0" smtClean="0"/>
              <a:t>Average Length – 20 – 21 ½ inches</a:t>
            </a:r>
            <a:endParaRPr lang="en-US" dirty="0"/>
          </a:p>
        </p:txBody>
      </p:sp>
      <p:pic>
        <p:nvPicPr>
          <p:cNvPr id="3074" name="Picture 2" descr="http://photos2.demandstudios.com/dm-resize/photos.demandstudios.com%2F150%2F188%2Ffotolia_1156824_XS.jpg?w=424&amp;h=10000&amp;keep_rati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276600"/>
            <a:ext cx="40386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952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Baby’s Face</a:t>
            </a:r>
            <a:endParaRPr lang="en-US" dirty="0"/>
          </a:p>
        </p:txBody>
      </p:sp>
      <p:sp>
        <p:nvSpPr>
          <p:cNvPr id="3" name="Content Placeholder 2"/>
          <p:cNvSpPr>
            <a:spLocks noGrp="1"/>
          </p:cNvSpPr>
          <p:nvPr>
            <p:ph idx="1"/>
          </p:nvPr>
        </p:nvSpPr>
        <p:spPr/>
        <p:txBody>
          <a:bodyPr/>
          <a:lstStyle/>
          <a:p>
            <a:r>
              <a:rPr lang="en-US" dirty="0" smtClean="0"/>
              <a:t>Large, dark grayish blue or brown eyes. It takes up to 1 year for eye color to be permanent.</a:t>
            </a:r>
          </a:p>
          <a:p>
            <a:r>
              <a:rPr lang="en-US" dirty="0" smtClean="0"/>
              <a:t>Short flattened nose</a:t>
            </a:r>
          </a:p>
          <a:p>
            <a:r>
              <a:rPr lang="en-US" dirty="0" smtClean="0"/>
              <a:t>Eyes get drops inserted to prevent infections</a:t>
            </a:r>
          </a:p>
          <a:p>
            <a:r>
              <a:rPr lang="en-US" dirty="0" smtClean="0"/>
              <a:t>Receding chin from birth canal travel</a:t>
            </a:r>
          </a:p>
          <a:p>
            <a:r>
              <a:rPr lang="en-US" dirty="0" smtClean="0"/>
              <a:t>Fat cheeks due to fluid accumulation</a:t>
            </a:r>
          </a:p>
          <a:p>
            <a:pPr marL="0" indent="0">
              <a:buNone/>
            </a:pPr>
            <a:endParaRPr lang="en-US" dirty="0"/>
          </a:p>
        </p:txBody>
      </p:sp>
      <p:pic>
        <p:nvPicPr>
          <p:cNvPr id="4098" name="Picture 2" descr="http://www.amusingtime.com/images/013/funny-face-of-a-newborn-bab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2667000" cy="137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987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Marks</a:t>
            </a:r>
            <a:endParaRPr lang="en-US" dirty="0"/>
          </a:p>
        </p:txBody>
      </p:sp>
      <p:sp>
        <p:nvSpPr>
          <p:cNvPr id="3" name="Content Placeholder 2"/>
          <p:cNvSpPr>
            <a:spLocks noGrp="1"/>
          </p:cNvSpPr>
          <p:nvPr>
            <p:ph idx="1"/>
          </p:nvPr>
        </p:nvSpPr>
        <p:spPr/>
        <p:txBody>
          <a:bodyPr/>
          <a:lstStyle/>
          <a:p>
            <a:r>
              <a:rPr lang="en-US" dirty="0" smtClean="0"/>
              <a:t>Forceps marks called stork bites, that fade in childhood</a:t>
            </a:r>
          </a:p>
          <a:p>
            <a:r>
              <a:rPr lang="en-US" dirty="0" err="1" smtClean="0"/>
              <a:t>Milia</a:t>
            </a:r>
            <a:r>
              <a:rPr lang="en-US" dirty="0"/>
              <a:t> </a:t>
            </a:r>
            <a:r>
              <a:rPr lang="en-US" dirty="0" smtClean="0"/>
              <a:t>baby whiteheads, plugged immature oil gland that disappear in several weeks</a:t>
            </a:r>
            <a:endParaRPr lang="en-US" dirty="0"/>
          </a:p>
        </p:txBody>
      </p:sp>
      <p:pic>
        <p:nvPicPr>
          <p:cNvPr id="5122" name="Picture 2" descr="https://o.quizlet.com/pu78s2clbRK8.J1V0IIakA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810000"/>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055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 Newborn Body</a:t>
            </a:r>
            <a:endParaRPr lang="en-US" dirty="0"/>
          </a:p>
        </p:txBody>
      </p:sp>
      <p:sp>
        <p:nvSpPr>
          <p:cNvPr id="3" name="Content Placeholder 2"/>
          <p:cNvSpPr>
            <a:spLocks noGrp="1"/>
          </p:cNvSpPr>
          <p:nvPr>
            <p:ph idx="1"/>
          </p:nvPr>
        </p:nvSpPr>
        <p:spPr/>
        <p:txBody>
          <a:bodyPr/>
          <a:lstStyle/>
          <a:p>
            <a:r>
              <a:rPr lang="en-US" dirty="0" smtClean="0"/>
              <a:t>Lanugo is tiny soft downy white hair on body will go away within a few weeks.</a:t>
            </a:r>
          </a:p>
          <a:p>
            <a:r>
              <a:rPr lang="en-US" dirty="0" smtClean="0"/>
              <a:t>Bulging Abdomen rounded and sticking out</a:t>
            </a:r>
          </a:p>
          <a:p>
            <a:r>
              <a:rPr lang="en-US" dirty="0" smtClean="0"/>
              <a:t>Umbilical Cord clamped in two placed, keep diapers below cord stump.</a:t>
            </a:r>
          </a:p>
          <a:p>
            <a:endParaRPr lang="en-US" dirty="0"/>
          </a:p>
        </p:txBody>
      </p:sp>
      <p:pic>
        <p:nvPicPr>
          <p:cNvPr id="1030" name="Picture 6" descr="http://atlantablackstar.com/wp-content/uploads/2014/11/ABS_Black-newbo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198089"/>
            <a:ext cx="2743200" cy="19553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larefisher.com/wp-content/uploads/2013/08/newborn-photography-NYC-gray-h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6321" y="4198088"/>
            <a:ext cx="4020879" cy="212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839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 Skin </a:t>
            </a:r>
            <a:endParaRPr lang="en-US" dirty="0"/>
          </a:p>
        </p:txBody>
      </p:sp>
      <p:sp>
        <p:nvSpPr>
          <p:cNvPr id="3" name="Content Placeholder 2"/>
          <p:cNvSpPr>
            <a:spLocks noGrp="1"/>
          </p:cNvSpPr>
          <p:nvPr>
            <p:ph idx="1"/>
          </p:nvPr>
        </p:nvSpPr>
        <p:spPr/>
        <p:txBody>
          <a:bodyPr/>
          <a:lstStyle/>
          <a:p>
            <a:r>
              <a:rPr lang="en-US" dirty="0" smtClean="0"/>
              <a:t>Botchy patches, wrinkled skin, covered with white cheesy-like material vernix caseosa that helps protect baby’s skin </a:t>
            </a:r>
          </a:p>
          <a:p>
            <a:r>
              <a:rPr lang="en-US" dirty="0" smtClean="0"/>
              <a:t>Bowed legs, cold discolored toes/fingers, or rash if gets too hot, skin is sensitive to temperature changes</a:t>
            </a:r>
            <a:endParaRPr lang="en-US" dirty="0"/>
          </a:p>
        </p:txBody>
      </p:sp>
      <p:pic>
        <p:nvPicPr>
          <p:cNvPr id="2050" name="Picture 2" descr="http://www.4thtrimesterfitness.com/uploads/1/7/3/6/17361985/2307977.jpg?1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476" y="4523876"/>
            <a:ext cx="2159000" cy="17435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logcdn.com/www.parentdish.co.uk/media/2012/11/baby-legs-mother-alam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75" y="4523876"/>
            <a:ext cx="2514600" cy="180227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i.guim.co.uk/img/static/sys-images/Guardian/Pix/pictures/2015/4/30/1430396731241/bc3e8c1b-c61a-4b90-aec1-414c9505caf2-1020x612.jpeg?w=700&amp;q=85&amp;auto=format&amp;sharp=10&amp;s=4a47e9ce1ca1c87ccd6b28977320694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i.guim.co.uk/img/static/sys-images/Guardian/Pix/pictures/2015/4/30/1430396731241/bc3e8c1b-c61a-4b90-aec1-414c9505caf2-1020x612.jpeg?w=700&amp;q=85&amp;auto=format&amp;sharp=10&amp;s=4a47e9ce1ca1c87ccd6b28977320694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http://i.guim.co.uk/img/static/sys-images/Guardian/Pix/pictures/2015/4/30/1430396731989/bc3e8c1b-c61a-4b90-aec1-414c9505caf2-2060x1236.jpeg?w=620&amp;q=85&amp;auto=format&amp;sharp=10&amp;s=69b7d6c830c450d987e67daffbbcc63d"/>
          <p:cNvSpPr>
            <a:spLocks noChangeAspect="1" noChangeArrowheads="1"/>
          </p:cNvSpPr>
          <p:nvPr/>
        </p:nvSpPr>
        <p:spPr bwMode="auto">
          <a:xfrm>
            <a:off x="155575" y="-1698625"/>
            <a:ext cx="59055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http://i.guim.co.uk/img/static/sys-images/Guardian/Pix/pictures/2015/4/30/1430396731989/bc3e8c1b-c61a-4b90-aec1-414c9505caf2-2060x1236.jpeg?w=620&amp;q=85&amp;auto=format&amp;sharp=10&amp;s=69b7d6c830c450d987e67daffbbcc63d"/>
          <p:cNvSpPr>
            <a:spLocks noChangeAspect="1" noChangeArrowheads="1"/>
          </p:cNvSpPr>
          <p:nvPr/>
        </p:nvSpPr>
        <p:spPr bwMode="auto">
          <a:xfrm>
            <a:off x="307975" y="-1546225"/>
            <a:ext cx="590550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Doctors can determine a baby’s gestational age from the number and depth of the creases in its fee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Doctors can determine a baby’s gestational age from the number and depth of the creases in its fee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8" descr="http://i.guim.co.uk/img/static/sys-images/Guardian/Pix/pictures/2015/4/30/1430396731241/bc3e8c1b-c61a-4b90-aec1-414c9505caf2-1020x612.jpeg?w=700&amp;q=85&amp;auto=format&amp;sharp=10&amp;s=4a47e9ce1ca1c87ccd6b28977320694c"/>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8" name="Picture 20" descr="Image result for newborn fe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25" y="4523876"/>
            <a:ext cx="2762250" cy="180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992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Foot</a:t>
            </a:r>
            <a:endParaRPr lang="en-US" dirty="0"/>
          </a:p>
        </p:txBody>
      </p:sp>
      <p:sp>
        <p:nvSpPr>
          <p:cNvPr id="3" name="Content Placeholder 2"/>
          <p:cNvSpPr>
            <a:spLocks noGrp="1"/>
          </p:cNvSpPr>
          <p:nvPr>
            <p:ph idx="1"/>
          </p:nvPr>
        </p:nvSpPr>
        <p:spPr/>
        <p:txBody>
          <a:bodyPr/>
          <a:lstStyle/>
          <a:p>
            <a:r>
              <a:rPr lang="en-US" dirty="0" smtClean="0"/>
              <a:t>Band around ankle matches mom’s wrist band, footprints taken </a:t>
            </a:r>
          </a:p>
          <a:p>
            <a:r>
              <a:rPr lang="en-US" dirty="0" smtClean="0"/>
              <a:t>Vitamin K shot to help baby’s blood clot</a:t>
            </a:r>
          </a:p>
          <a:p>
            <a:r>
              <a:rPr lang="en-US" dirty="0" smtClean="0"/>
              <a:t>Temperature monitored</a:t>
            </a:r>
            <a:endParaRPr lang="en-US" dirty="0"/>
          </a:p>
        </p:txBody>
      </p:sp>
      <p:pic>
        <p:nvPicPr>
          <p:cNvPr id="4098" name="Picture 2" descr="http://www.belliesbeyond.com/blog/wp-content/uploads/2012/12/DSC000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832619"/>
            <a:ext cx="2828925" cy="247160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newborn foot vitamin k shot ankle b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newborn foot vitamin k shot ankle ba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https://s-media-cache-ak0.pinimg.com/236x/94/ac/83/94ac838b224d1d6d41618763eec184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725" y="3843252"/>
            <a:ext cx="2247900" cy="247160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tax.com/wp-content/blogs.dir/110/files/2015/04/Newborn-Screening-620x4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4898"/>
            <a:ext cx="2590800" cy="2471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1758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2096</TotalTime>
  <Words>1351</Words>
  <Application>Microsoft Office PowerPoint</Application>
  <PresentationFormat>On-screen Show (4:3)</PresentationFormat>
  <Paragraphs>167</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Aharoni</vt:lpstr>
      <vt:lpstr>Brush Script MT</vt:lpstr>
      <vt:lpstr>Constantia</vt:lpstr>
      <vt:lpstr>Franklin Gothic Book</vt:lpstr>
      <vt:lpstr>Rage Italic</vt:lpstr>
      <vt:lpstr>Pushpin</vt:lpstr>
      <vt:lpstr>Newborn </vt:lpstr>
      <vt:lpstr>Newborn Characteristics </vt:lpstr>
      <vt:lpstr>Newborn’s Head</vt:lpstr>
      <vt:lpstr>Baby Measurements</vt:lpstr>
      <vt:lpstr>         Baby’s Face</vt:lpstr>
      <vt:lpstr>Baby Marks</vt:lpstr>
      <vt:lpstr>Baby’s Newborn Body</vt:lpstr>
      <vt:lpstr>Baby’s Skin </vt:lpstr>
      <vt:lpstr>Baby Foot</vt:lpstr>
      <vt:lpstr>Baby’s Breathing</vt:lpstr>
      <vt:lpstr>Baby’s Senses</vt:lpstr>
      <vt:lpstr>Jaundice</vt:lpstr>
      <vt:lpstr>Apgar Score</vt:lpstr>
      <vt:lpstr>Apgar Score</vt:lpstr>
      <vt:lpstr>Newborn Care</vt:lpstr>
      <vt:lpstr>Newborn Care</vt:lpstr>
      <vt:lpstr> Reflexes of Newborn Infant</vt:lpstr>
      <vt:lpstr>Reflexes of Newborn Infant </vt:lpstr>
      <vt:lpstr>Reflexes of Newborn Infant</vt:lpstr>
      <vt:lpstr>Reflexes of Newborn Infant</vt:lpstr>
      <vt:lpstr> Reflexes of Newborn Infant</vt:lpstr>
      <vt:lpstr>Reflexes of Newborn Infant</vt:lpstr>
      <vt:lpstr>Reflexes of Newborn Infant</vt:lpstr>
      <vt:lpstr>Reflexes of Newborn Infants</vt:lpstr>
      <vt:lpstr>Newborns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Newborn</dc:title>
  <dc:creator>Owner</dc:creator>
  <cp:lastModifiedBy>McCormack, Tracey Lee (ASD-N)</cp:lastModifiedBy>
  <cp:revision>31</cp:revision>
  <dcterms:created xsi:type="dcterms:W3CDTF">2015-08-15T18:11:55Z</dcterms:created>
  <dcterms:modified xsi:type="dcterms:W3CDTF">2015-11-12T19:07:00Z</dcterms:modified>
</cp:coreProperties>
</file>