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71" r:id="rId7"/>
    <p:sldId id="258" r:id="rId8"/>
    <p:sldId id="261" r:id="rId9"/>
    <p:sldId id="275" r:id="rId10"/>
    <p:sldId id="268" r:id="rId11"/>
    <p:sldId id="266" r:id="rId12"/>
    <p:sldId id="267" r:id="rId13"/>
    <p:sldId id="262" r:id="rId14"/>
    <p:sldId id="276" r:id="rId15"/>
    <p:sldId id="264" r:id="rId16"/>
    <p:sldId id="277" r:id="rId17"/>
    <p:sldId id="272" r:id="rId18"/>
    <p:sldId id="273" r:id="rId19"/>
    <p:sldId id="274" r:id="rId20"/>
    <p:sldId id="263" r:id="rId21"/>
  </p:sldIdLst>
  <p:sldSz cx="12192000" cy="6858000"/>
  <p:notesSz cx="7010400" cy="9296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32" autoAdjust="0"/>
    <p:restoredTop sz="94712" autoAdjust="0"/>
  </p:normalViewPr>
  <p:slideViewPr>
    <p:cSldViewPr snapToGrid="0">
      <p:cViewPr>
        <p:scale>
          <a:sx n="69" d="100"/>
          <a:sy n="69" d="100"/>
        </p:scale>
        <p:origin x="76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11/1/2021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11/1/2021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usic-notes-melody-sound-202852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2022</a:t>
            </a:r>
          </a:p>
          <a:p>
            <a:r>
              <a:rPr lang="en-US" dirty="0"/>
              <a:t>2022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Virtual Classroom ASD-N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Ms. Shaddick Grade 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33262" y="2645228"/>
            <a:ext cx="2329874" cy="22566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Creative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Drawing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Scrapbook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 Crafts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Baking</a:t>
            </a:r>
          </a:p>
        </p:txBody>
      </p:sp>
      <p:pic>
        <p:nvPicPr>
          <p:cNvPr id="9" name="Picture Placeholder 8" descr="Painting and Drawing Tools Set">
            <a:extLst>
              <a:ext uri="{FF2B5EF4-FFF2-40B4-BE49-F238E27FC236}">
                <a16:creationId xmlns:a16="http://schemas.microsoft.com/office/drawing/2014/main" id="{71721CA4-A4DE-4064-A8E6-96148525225A}"/>
              </a:ext>
            </a:extLst>
          </p:cNvPr>
          <p:cNvPicPr>
            <a:picLocks noGrp="1" noChangeAspect="1"/>
          </p:cNvPicPr>
          <p:nvPr>
            <p:ph type="pic" sz="quarter" idx="1"/>
          </p:nvPr>
        </p:nvPicPr>
        <p:blipFill rotWithShape="1">
          <a:blip r:embed="rId2"/>
          <a:srcRect l="205" r="205"/>
          <a:stretch/>
        </p:blipFill>
        <p:spPr/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Afternoon</a:t>
            </a:r>
          </a:p>
        </p:txBody>
      </p:sp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8335" y="2478074"/>
            <a:ext cx="11396536" cy="3467750"/>
          </a:xfrm>
        </p:spPr>
        <p:txBody>
          <a:bodyPr>
            <a:normAutofit fontScale="77500" lnSpcReduction="20000"/>
          </a:bodyPr>
          <a:lstStyle/>
          <a:p>
            <a:r>
              <a:rPr lang="en-US" sz="3100" dirty="0"/>
              <a:t>Note from Mr. </a:t>
            </a:r>
            <a:r>
              <a:rPr lang="en-US" sz="3100" dirty="0" err="1"/>
              <a:t>Hache</a:t>
            </a:r>
            <a:r>
              <a:rPr lang="en-US" sz="3100" dirty="0"/>
              <a:t>: </a:t>
            </a:r>
          </a:p>
          <a:p>
            <a:r>
              <a:rPr lang="en-US" sz="2900" b="0" i="0" dirty="0">
                <a:effectLst/>
                <a:latin typeface="Calibri" panose="020F0502020204030204" pitchFamily="34" charset="0"/>
              </a:rPr>
              <a:t>- F</a:t>
            </a:r>
            <a:r>
              <a:rPr lang="en-CA" sz="2900" b="0" i="0" dirty="0" err="1">
                <a:effectLst/>
                <a:latin typeface="Calibri" panose="020F0502020204030204" pitchFamily="34" charset="0"/>
              </a:rPr>
              <a:t>ind</a:t>
            </a:r>
            <a:r>
              <a:rPr lang="en-CA" sz="2900" b="0" i="0" dirty="0">
                <a:effectLst/>
                <a:latin typeface="Calibri" panose="020F0502020204030204" pitchFamily="34" charset="0"/>
              </a:rPr>
              <a:t> items in </a:t>
            </a:r>
            <a:r>
              <a:rPr lang="en-CA" sz="2900" b="0" dirty="0">
                <a:latin typeface="Calibri" panose="020F0502020204030204" pitchFamily="34" charset="0"/>
              </a:rPr>
              <a:t>your </a:t>
            </a:r>
            <a:r>
              <a:rPr lang="en-CA" sz="2900" b="0" i="0" dirty="0">
                <a:effectLst/>
                <a:latin typeface="Calibri" panose="020F0502020204030204" pitchFamily="34" charset="0"/>
              </a:rPr>
              <a:t>house that pair with the following musical dynamics: </a:t>
            </a:r>
            <a:br>
              <a:rPr lang="en-CA" sz="2900" dirty="0"/>
            </a:br>
            <a:br>
              <a:rPr lang="en-CA" sz="2900" dirty="0"/>
            </a:br>
            <a:r>
              <a:rPr lang="en-CA" sz="2900" b="0" i="0" dirty="0">
                <a:effectLst/>
                <a:latin typeface="Calibri" panose="020F0502020204030204" pitchFamily="34" charset="0"/>
              </a:rPr>
              <a:t>Pianissimo -- very quiet</a:t>
            </a:r>
            <a:br>
              <a:rPr lang="en-CA" sz="2900" dirty="0"/>
            </a:br>
            <a:r>
              <a:rPr lang="en-CA" sz="2900" b="0" i="0" dirty="0">
                <a:effectLst/>
                <a:latin typeface="Calibri" panose="020F0502020204030204" pitchFamily="34" charset="0"/>
              </a:rPr>
              <a:t>Piano -- quiet</a:t>
            </a:r>
            <a:br>
              <a:rPr lang="en-CA" sz="2900" dirty="0"/>
            </a:br>
            <a:r>
              <a:rPr lang="en-CA" sz="2900" b="0" i="0" dirty="0">
                <a:effectLst/>
                <a:latin typeface="Calibri" panose="020F0502020204030204" pitchFamily="34" charset="0"/>
              </a:rPr>
              <a:t>Mezzo Piano -- medium quiet</a:t>
            </a:r>
            <a:br>
              <a:rPr lang="en-CA" sz="2900" dirty="0"/>
            </a:br>
            <a:r>
              <a:rPr lang="en-CA" sz="2900" b="0" i="0" dirty="0">
                <a:effectLst/>
                <a:latin typeface="Calibri" panose="020F0502020204030204" pitchFamily="34" charset="0"/>
              </a:rPr>
              <a:t>Mezzo Forte -- medium loud</a:t>
            </a:r>
            <a:br>
              <a:rPr lang="en-CA" sz="2900" dirty="0"/>
            </a:br>
            <a:r>
              <a:rPr lang="en-CA" sz="2900" b="0" i="0" dirty="0">
                <a:effectLst/>
                <a:latin typeface="Calibri" panose="020F0502020204030204" pitchFamily="34" charset="0"/>
              </a:rPr>
              <a:t>Forte -- Loud</a:t>
            </a:r>
            <a:br>
              <a:rPr lang="en-CA" sz="2900" dirty="0"/>
            </a:br>
            <a:r>
              <a:rPr lang="en-CA" sz="2900" b="0" i="0" dirty="0">
                <a:effectLst/>
                <a:latin typeface="Calibri" panose="020F0502020204030204" pitchFamily="34" charset="0"/>
              </a:rPr>
              <a:t>Fortissimo -- very Loud</a:t>
            </a:r>
            <a:br>
              <a:rPr lang="en-CA" sz="2900" dirty="0"/>
            </a:br>
            <a:br>
              <a:rPr lang="en-CA" sz="2900" dirty="0"/>
            </a:br>
            <a:r>
              <a:rPr lang="en-CA" sz="2900" b="0" i="0" dirty="0">
                <a:effectLst/>
                <a:latin typeface="Calibri" panose="020F0502020204030204" pitchFamily="34" charset="0"/>
              </a:rPr>
              <a:t>When you have found them, they can draw all six on a blank sheet of paper, and label which dynamic fits the item.</a:t>
            </a:r>
            <a:endParaRPr lang="en-US" sz="29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-360000">
            <a:off x="46413" y="830967"/>
            <a:ext cx="3890555" cy="10919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MUSIC MONDAY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EDE0F316-90EA-4BEB-A274-7FD5DD3135E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42" b="1242"/>
          <a:stretch>
            <a:fillRect/>
          </a:stretch>
        </p:blipFill>
        <p:spPr>
          <a:xfrm>
            <a:off x="4942282" y="68395"/>
            <a:ext cx="3910226" cy="2617092"/>
          </a:xfrm>
        </p:spPr>
      </p:pic>
    </p:spTree>
    <p:extLst>
      <p:ext uri="{BB962C8B-B14F-4D97-AF65-F5344CB8AC3E}">
        <p14:creationId xmlns:p14="http://schemas.microsoft.com/office/powerpoint/2010/main" val="30830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Late Afternoon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dirty="0"/>
              <a:t>Fresh Air and Exercise</a:t>
            </a:r>
          </a:p>
          <a:p>
            <a:r>
              <a:rPr lang="en-US" sz="2400" dirty="0"/>
              <a:t>- See Mr. Sturgeon’s page!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b="1" dirty="0"/>
              <a:t>Continue to practice weekly words. </a:t>
            </a:r>
          </a:p>
          <a:p>
            <a:pPr marL="0" indent="0">
              <a:buNone/>
            </a:pPr>
            <a:endParaRPr lang="en-US" b="1" dirty="0"/>
          </a:p>
          <a:p>
            <a:pPr>
              <a:buFontTx/>
              <a:buChar char="-"/>
            </a:pPr>
            <a:r>
              <a:rPr lang="en-US" b="1" dirty="0"/>
              <a:t>Read and Record. (In the HOME LEARNING PACKAGE, there is a sheet to record).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If you do not have it, just record on a piece of paper and answer one of the following questions. </a:t>
            </a:r>
          </a:p>
          <a:p>
            <a:pPr>
              <a:buFontTx/>
              <a:buChar char="-"/>
            </a:pPr>
            <a:r>
              <a:rPr lang="en-US" b="1" dirty="0"/>
              <a:t>Who is your </a:t>
            </a:r>
            <a:r>
              <a:rPr lang="en-US" b="1" dirty="0" err="1"/>
              <a:t>favourite</a:t>
            </a:r>
            <a:r>
              <a:rPr lang="en-US" b="1" dirty="0"/>
              <a:t> character and why?</a:t>
            </a:r>
          </a:p>
          <a:p>
            <a:pPr>
              <a:buFontTx/>
              <a:buChar char="-"/>
            </a:pPr>
            <a:r>
              <a:rPr lang="en-US" b="1" dirty="0"/>
              <a:t>What is the setting?</a:t>
            </a:r>
          </a:p>
          <a:p>
            <a:pPr>
              <a:buFontTx/>
              <a:buChar char="-"/>
            </a:pPr>
            <a:r>
              <a:rPr lang="en-US" b="1" dirty="0"/>
              <a:t>What happened in the story? </a:t>
            </a:r>
          </a:p>
        </p:txBody>
      </p:sp>
    </p:spTree>
    <p:extLst>
      <p:ext uri="{BB962C8B-B14F-4D97-AF65-F5344CB8AC3E}">
        <p14:creationId xmlns:p14="http://schemas.microsoft.com/office/powerpoint/2010/main" val="3058066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6518A-3510-4832-8299-5FA1A5C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6BC129-6648-4D93-96FB-233CB0690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9C7D15-B079-42D8-9E54-9C071B27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DE808A-7DA5-468F-AB2B-E0778A18E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065" y="1368900"/>
            <a:ext cx="10259291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All evidence of student work in Literacy and Numeracy should be returned to school with your child when school resumes after a shut down due to Covid-19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You may want to keep a folder of all the work.</a:t>
            </a:r>
          </a:p>
          <a:p>
            <a:pPr marL="0" indent="0">
              <a:buNone/>
            </a:pPr>
            <a:r>
              <a:rPr lang="en-US" dirty="0"/>
              <a:t>You can log the reading daily.</a:t>
            </a:r>
          </a:p>
          <a:p>
            <a:pPr marL="0" indent="0">
              <a:buNone/>
            </a:pPr>
            <a:r>
              <a:rPr lang="en-US" dirty="0"/>
              <a:t>Keep a writing journal.</a:t>
            </a:r>
          </a:p>
          <a:p>
            <a:pPr marL="0" indent="0">
              <a:buNone/>
            </a:pPr>
            <a:r>
              <a:rPr lang="en-US" dirty="0"/>
              <a:t>Take pictures of learning happening. ( Building, doing a puzzle, measuring for cooking or reading to a younger sibling.)</a:t>
            </a:r>
          </a:p>
        </p:txBody>
      </p:sp>
    </p:spTree>
    <p:extLst>
      <p:ext uri="{BB962C8B-B14F-4D97-AF65-F5344CB8AC3E}">
        <p14:creationId xmlns:p14="http://schemas.microsoft.com/office/powerpoint/2010/main" val="1285849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&amp; Writing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120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How to best help my child to read and write?</a:t>
            </a:r>
          </a:p>
          <a:p>
            <a:r>
              <a:rPr lang="en-US" dirty="0"/>
              <a:t>Read to your child daily.</a:t>
            </a:r>
          </a:p>
          <a:p>
            <a:r>
              <a:rPr lang="en-US" dirty="0"/>
              <a:t>Take time to talk to your child everyday.</a:t>
            </a:r>
          </a:p>
          <a:p>
            <a:r>
              <a:rPr lang="en-US" dirty="0"/>
              <a:t>Make reading fun. Subscribe to a magazine.</a:t>
            </a:r>
          </a:p>
          <a:p>
            <a:r>
              <a:rPr lang="en-US" dirty="0"/>
              <a:t>Set an example, read recipes, instructions and other labels with them. Make greeting cards.</a:t>
            </a:r>
          </a:p>
          <a:p>
            <a:r>
              <a:rPr lang="en-US" dirty="0"/>
              <a:t>Encourage your child to write daily and share.</a:t>
            </a:r>
          </a:p>
          <a:p>
            <a:r>
              <a:rPr lang="en-US" dirty="0"/>
              <a:t>Read and reread favorite books together.</a:t>
            </a:r>
          </a:p>
          <a:p>
            <a:r>
              <a:rPr lang="en-US" dirty="0"/>
              <a:t>Let your child see you reading and writing and talk about books.</a:t>
            </a:r>
          </a:p>
        </p:txBody>
      </p:sp>
    </p:spTree>
    <p:extLst>
      <p:ext uri="{BB962C8B-B14F-4D97-AF65-F5344CB8AC3E}">
        <p14:creationId xmlns:p14="http://schemas.microsoft.com/office/powerpoint/2010/main" val="2229242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E57358-17D5-482C-B6DA-DB090FC2E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ASD-N 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526FA0-2FCB-407C-9CDA-3BB6FB54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F4A47-ECA0-4D0F-8BA4-4CB6759B0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2EB6C8-5184-4330-9376-B4BC6D16B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235" y="1623744"/>
            <a:ext cx="10442575" cy="41201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How to best help my child with math?</a:t>
            </a:r>
          </a:p>
          <a:p>
            <a:pPr marL="514350" indent="-514350">
              <a:buAutoNum type="arabicPeriod"/>
            </a:pPr>
            <a:r>
              <a:rPr lang="en-US" dirty="0"/>
              <a:t>Talk about math in a positive way. A positive attitude is infectious.</a:t>
            </a:r>
          </a:p>
          <a:p>
            <a:pPr marL="514350" indent="-514350">
              <a:buAutoNum type="arabicPeriod"/>
            </a:pPr>
            <a:r>
              <a:rPr lang="en-US" dirty="0"/>
              <a:t>Encourage different approaches to solve problems.</a:t>
            </a:r>
          </a:p>
          <a:p>
            <a:pPr marL="514350" indent="-514350">
              <a:buAutoNum type="arabicPeriod"/>
            </a:pPr>
            <a:r>
              <a:rPr lang="en-US" dirty="0"/>
              <a:t>Look for opportunities to add and subtract.</a:t>
            </a:r>
          </a:p>
          <a:p>
            <a:pPr marL="514350" indent="-514350">
              <a:buAutoNum type="arabicPeriod"/>
            </a:pPr>
            <a:r>
              <a:rPr lang="en-US" dirty="0"/>
              <a:t>Connect Math to everyday life (</a:t>
            </a:r>
            <a:r>
              <a:rPr lang="en-US" dirty="0" err="1"/>
              <a:t>ie</a:t>
            </a:r>
            <a:r>
              <a:rPr lang="en-US" dirty="0"/>
              <a:t>. Shapes of traffic signs, walking distances around the neighborhood, telling time, counting toys and money, talk about the calendar, </a:t>
            </a:r>
          </a:p>
          <a:p>
            <a:pPr marL="514350" indent="-514350">
              <a:buAutoNum type="arabicPeriod"/>
            </a:pPr>
            <a:r>
              <a:rPr lang="en-US" dirty="0"/>
              <a:t>Play math games together(Checkers, Junior Monopoly, Math Bingo, Uno, Flash Cards, Card Games)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3209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ED2A0C-51B7-4C46-8FCB-2E66B0949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921" y="6310949"/>
            <a:ext cx="2639323" cy="365125"/>
          </a:xfrm>
        </p:spPr>
        <p:txBody>
          <a:bodyPr/>
          <a:lstStyle/>
          <a:p>
            <a:r>
              <a:rPr lang="en-US" dirty="0"/>
              <a:t>ASD-N 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Quotes About Kindness ~ by Gabby | TWINS FOREV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210" y="547051"/>
            <a:ext cx="5845244" cy="584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4025" y="5945824"/>
            <a:ext cx="2639323" cy="365125"/>
          </a:xfrm>
        </p:spPr>
        <p:txBody>
          <a:bodyPr/>
          <a:lstStyle/>
          <a:p>
            <a:r>
              <a:rPr lang="en-US" dirty="0"/>
              <a:t>Wake up before 9AM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Placeholder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E1E95257-CB5C-4A2F-A8EA-132E576FBA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656" r="13656"/>
          <a:stretch>
            <a:fillRect/>
          </a:stretch>
        </p:blipFill>
        <p:spPr>
          <a:xfrm>
            <a:off x="4641428" y="1672710"/>
            <a:ext cx="6522315" cy="4455676"/>
          </a:xfr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Home Learning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Numeracy and Literacy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Recommendations for learning:</a:t>
            </a:r>
          </a:p>
          <a:p>
            <a:pPr marL="0" indent="0">
              <a:buNone/>
            </a:pPr>
            <a:endParaRPr lang="en-US" b="1" dirty="0"/>
          </a:p>
          <a:p>
            <a:pPr>
              <a:lnSpc>
                <a:spcPct val="100000"/>
              </a:lnSpc>
            </a:pPr>
            <a:r>
              <a:rPr lang="en-US" dirty="0"/>
              <a:t>Please encourage 30 minutes of physical activity each day at home.</a:t>
            </a:r>
          </a:p>
          <a:p>
            <a:r>
              <a:rPr lang="en-US" dirty="0"/>
              <a:t>90  minutes a day for literacy and numeracy in grades 3 to 5.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7" name="Picture Placeholder 26" descr="A picture containing toy, drawing&#10;&#10;Description automatically generated">
            <a:extLst>
              <a:ext uri="{FF2B5EF4-FFF2-40B4-BE49-F238E27FC236}">
                <a16:creationId xmlns:a16="http://schemas.microsoft.com/office/drawing/2014/main" id="{7492847F-F009-41D0-87F0-0AEE570172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3846" r="23846"/>
          <a:stretch>
            <a:fillRect/>
          </a:stretch>
        </p:blipFill>
        <p:spPr>
          <a:xfrm rot="720000">
            <a:off x="6562059" y="483000"/>
            <a:ext cx="4181054" cy="4922683"/>
          </a:xfrm>
        </p:spPr>
      </p:pic>
    </p:spTree>
    <p:extLst>
      <p:ext uri="{BB962C8B-B14F-4D97-AF65-F5344CB8AC3E}">
        <p14:creationId xmlns:p14="http://schemas.microsoft.com/office/powerpoint/2010/main" val="1790173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Morning Routine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 Start: Choose an activity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501" y="3486901"/>
            <a:ext cx="3913188" cy="2249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Complete DAY 1: of worksheet in the HOME LEARNING PACKAGE. </a:t>
            </a:r>
          </a:p>
          <a:p>
            <a:pPr marL="0" indent="0">
              <a:buNone/>
            </a:pPr>
            <a:r>
              <a:rPr lang="en-US" dirty="0"/>
              <a:t>OR </a:t>
            </a:r>
          </a:p>
          <a:p>
            <a:r>
              <a:rPr lang="en-US" dirty="0"/>
              <a:t>Kindness Activity</a:t>
            </a:r>
          </a:p>
          <a:p>
            <a:r>
              <a:rPr lang="en-US" dirty="0"/>
              <a:t>Walk outside </a:t>
            </a:r>
          </a:p>
          <a:p>
            <a:r>
              <a:rPr lang="en-US" dirty="0"/>
              <a:t>Help cooking Breakfast</a:t>
            </a:r>
          </a:p>
          <a:p>
            <a:r>
              <a:rPr lang="en-US" dirty="0"/>
              <a:t>Quiet Reading time</a:t>
            </a:r>
          </a:p>
          <a:p>
            <a:r>
              <a:rPr lang="en-US" dirty="0"/>
              <a:t>Drawing</a:t>
            </a:r>
          </a:p>
          <a:p>
            <a:r>
              <a:rPr lang="en-US" dirty="0"/>
              <a:t>Puzzles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Placeholder 9" descr="A drawing of a face&#10;&#10;Description automatically generated">
            <a:extLst>
              <a:ext uri="{FF2B5EF4-FFF2-40B4-BE49-F238E27FC236}">
                <a16:creationId xmlns:a16="http://schemas.microsoft.com/office/drawing/2014/main" id="{A3365A08-5174-41A5-97D0-0FA0073093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20636" r="20636"/>
          <a:stretch>
            <a:fillRect/>
          </a:stretch>
        </p:blipFill>
        <p:spPr>
          <a:xfrm rot="720000">
            <a:off x="6783598" y="737524"/>
            <a:ext cx="3940861" cy="4639885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959873916"/>
              </p:ext>
            </p:extLst>
          </p:nvPr>
        </p:nvGraphicFramePr>
        <p:xfrm>
          <a:off x="5159375" y="784225"/>
          <a:ext cx="6646864" cy="542902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aseline="0" dirty="0"/>
                        <a:t>Vocabulary and Word Work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b="1" baseline="0" dirty="0"/>
                        <a:t>- Practice Weekly Words.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Need some ideas on how to practice? Try one of these!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in alphabetical order.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a white board.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them on paper and stick them around your house.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Write each word with a different color.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Have an adult call them out to you for a practice test. 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10:30AM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650435"/>
            <a:ext cx="3328024" cy="2934768"/>
          </a:xfrm>
        </p:spPr>
        <p:txBody>
          <a:bodyPr tIns="180000" bIns="108000">
            <a:normAutofit/>
          </a:bodyPr>
          <a:lstStyle/>
          <a:p>
            <a:r>
              <a:rPr lang="en-US" sz="3200" dirty="0"/>
              <a:t>Literacy 3 </a:t>
            </a:r>
          </a:p>
          <a:p>
            <a:endParaRPr lang="en-US" sz="44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8" name="Table Placeholder 7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593154420"/>
              </p:ext>
            </p:extLst>
          </p:nvPr>
        </p:nvGraphicFramePr>
        <p:xfrm>
          <a:off x="5159375" y="784225"/>
          <a:ext cx="6646864" cy="5977663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4012334">
                  <a:extLst>
                    <a:ext uri="{9D8B030D-6E8A-4147-A177-3AD203B41FA5}">
                      <a16:colId xmlns:a16="http://schemas.microsoft.com/office/drawing/2014/main" val="4114167434"/>
                    </a:ext>
                  </a:extLst>
                </a:gridCol>
                <a:gridCol w="2634530">
                  <a:extLst>
                    <a:ext uri="{9D8B030D-6E8A-4147-A177-3AD203B41FA5}">
                      <a16:colId xmlns:a16="http://schemas.microsoft.com/office/drawing/2014/main" val="3771759452"/>
                    </a:ext>
                  </a:extLst>
                </a:gridCol>
              </a:tblGrid>
              <a:tr h="177142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b="1" baseline="0" dirty="0"/>
                        <a:t>Using your HOME LEARNING PACKAGE, complete “Kit’s Tomato Plant” reading comprehension reading and questions.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590650"/>
                  </a:ext>
                </a:extLst>
              </a:tr>
              <a:tr h="177142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aseline="0" dirty="0"/>
                        <a:t>Helpful hints: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Underline or highlight the answers in the reading as you go along.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Use your reading strategies if you come to a tricky word!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baseline="0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baseline="0" dirty="0"/>
                        <a:t>*** If you do not have your home learning package, write a quick write. Choose your own topic or pick one from below.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When I grow up I want to be…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The best thing about the school cafeteria is…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/>
                        <a:t>My favorite activity is outside is…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73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071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74555" y="159426"/>
            <a:ext cx="3913632" cy="804672"/>
          </a:xfrm>
        </p:spPr>
        <p:txBody>
          <a:bodyPr>
            <a:normAutofit/>
          </a:bodyPr>
          <a:lstStyle/>
          <a:p>
            <a:r>
              <a:rPr lang="en-US" sz="2800" dirty="0"/>
              <a:t>           Numeracy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36466" y="6492875"/>
            <a:ext cx="2639323" cy="365125"/>
          </a:xfrm>
        </p:spPr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360000">
            <a:off x="264076" y="1053356"/>
            <a:ext cx="3933620" cy="734415"/>
          </a:xfrm>
        </p:spPr>
        <p:txBody>
          <a:bodyPr/>
          <a:lstStyle/>
          <a:p>
            <a:r>
              <a:rPr lang="en-US" dirty="0"/>
              <a:t>Mid Morning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E65B2-18B5-4D12-AB32-5F70C173B177}"/>
              </a:ext>
            </a:extLst>
          </p:cNvPr>
          <p:cNvSpPr/>
          <p:nvPr/>
        </p:nvSpPr>
        <p:spPr>
          <a:xfrm>
            <a:off x="66121" y="2406188"/>
            <a:ext cx="7734582" cy="405823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9263" y="2613607"/>
            <a:ext cx="7711440" cy="45399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- Go around your house and find items that you can </a:t>
            </a:r>
          </a:p>
          <a:p>
            <a:pPr marL="0" indent="0">
              <a:buNone/>
            </a:pPr>
            <a:r>
              <a:rPr lang="en-US" sz="2400" dirty="0"/>
              <a:t>count in 2’s, 3’s and 5’s. </a:t>
            </a:r>
          </a:p>
          <a:p>
            <a:pPr>
              <a:buFontTx/>
              <a:buChar char="-"/>
            </a:pPr>
            <a:r>
              <a:rPr lang="en-US" sz="2400" dirty="0"/>
              <a:t>Practice telling time. Each time you walk by a clock </a:t>
            </a:r>
          </a:p>
          <a:p>
            <a:pPr marL="0" indent="0">
              <a:buNone/>
            </a:pPr>
            <a:r>
              <a:rPr lang="en-US" sz="2400" dirty="0"/>
              <a:t>tell an adult what time it is or if you are unsure, ask them </a:t>
            </a:r>
          </a:p>
          <a:p>
            <a:pPr marL="0" indent="0">
              <a:buNone/>
            </a:pPr>
            <a:r>
              <a:rPr lang="en-US" sz="2400" dirty="0"/>
              <a:t>what time it is. </a:t>
            </a:r>
          </a:p>
          <a:p>
            <a:pPr>
              <a:buFontTx/>
              <a:buChar char="-"/>
            </a:pPr>
            <a:r>
              <a:rPr lang="en-US" sz="2400" dirty="0"/>
              <a:t>If you have access to internet, sign in to Dream Box</a:t>
            </a:r>
          </a:p>
          <a:p>
            <a:pPr marL="0" indent="0">
              <a:buNone/>
            </a:pPr>
            <a:r>
              <a:rPr lang="en-US" sz="2400" dirty="0"/>
              <a:t>Online. This is a great program to practice math!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300" i="1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 </a:t>
            </a:r>
          </a:p>
        </p:txBody>
      </p:sp>
      <p:pic>
        <p:nvPicPr>
          <p:cNvPr id="11" name="Picture Placeholder 10" descr="A picture containing icon&#10;&#10;Description automatically generated">
            <a:extLst>
              <a:ext uri="{FF2B5EF4-FFF2-40B4-BE49-F238E27FC236}">
                <a16:creationId xmlns:a16="http://schemas.microsoft.com/office/drawing/2014/main" id="{307230D6-6094-41D1-87FC-D942356C542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5601" r="5601"/>
          <a:stretch>
            <a:fillRect/>
          </a:stretch>
        </p:blipFill>
        <p:spPr>
          <a:xfrm rot="720000">
            <a:off x="7427286" y="1008426"/>
            <a:ext cx="3339279" cy="3931596"/>
          </a:xfrm>
        </p:spPr>
      </p:pic>
    </p:spTree>
    <p:extLst>
      <p:ext uri="{BB962C8B-B14F-4D97-AF65-F5344CB8AC3E}">
        <p14:creationId xmlns:p14="http://schemas.microsoft.com/office/powerpoint/2010/main" val="24445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Wash hands and have a healthy lunch!</a:t>
            </a:r>
          </a:p>
        </p:txBody>
      </p:sp>
      <p:pic>
        <p:nvPicPr>
          <p:cNvPr id="7" name="Picture Placeholder 6" descr="A Frugal Mom’s Guide To Healthy Eating on a Budget | My ...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" r="51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107487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Quiet Time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ASD-N 3 to 5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1pm to 1:30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r>
              <a:rPr lang="en-US" sz="2400" dirty="0"/>
              <a:t>Choices</a:t>
            </a:r>
          </a:p>
          <a:p>
            <a:r>
              <a:rPr lang="en-US" sz="2400" dirty="0"/>
              <a:t>Read to Self</a:t>
            </a:r>
          </a:p>
          <a:p>
            <a:r>
              <a:rPr lang="en-US" sz="2400" dirty="0"/>
              <a:t>Puzzles</a:t>
            </a:r>
          </a:p>
          <a:p>
            <a:r>
              <a:rPr lang="en-US" sz="2400" dirty="0"/>
              <a:t>Drawing</a:t>
            </a:r>
          </a:p>
        </p:txBody>
      </p:sp>
      <p:pic>
        <p:nvPicPr>
          <p:cNvPr id="8" name="Picture Placeholder 7" descr="taking some quiet time…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" r="75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9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Elementary school presentation_AAS_v4" id="{A1DE4719-C921-4876-B2FB-6B9A65FA4A71}" vid="{085AC972-F1A4-4B51-A582-8C15E7A469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4E2D03-4971-40C6-9798-67DD10EB96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F6C8FF-3D90-457B-9108-406F928CD7CB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5EE5440-5A1F-438E-9118-BE5E33F972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0</TotalTime>
  <Words>846</Words>
  <Application>Microsoft Office PowerPoint</Application>
  <PresentationFormat>Widescreen</PresentationFormat>
  <Paragraphs>148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Comic Sans MS</vt:lpstr>
      <vt:lpstr>Franklin Gothic Book</vt:lpstr>
      <vt:lpstr>Wingdings</vt:lpstr>
      <vt:lpstr>Office Theme</vt:lpstr>
      <vt:lpstr>Virtual Classroom ASD-N</vt:lpstr>
      <vt:lpstr>Morning Routine</vt:lpstr>
      <vt:lpstr>Numeracy and Literacy</vt:lpstr>
      <vt:lpstr>Morning Routine</vt:lpstr>
      <vt:lpstr>10AM</vt:lpstr>
      <vt:lpstr>10:30AM</vt:lpstr>
      <vt:lpstr>Mid Morning</vt:lpstr>
      <vt:lpstr>Lunch</vt:lpstr>
      <vt:lpstr>1pm to 1:30</vt:lpstr>
      <vt:lpstr>Afternoon</vt:lpstr>
      <vt:lpstr>MUSIC MONDAY</vt:lpstr>
      <vt:lpstr>Late Afternoon</vt:lpstr>
      <vt:lpstr>Homework!</vt:lpstr>
      <vt:lpstr>Assessment and Evaluation</vt:lpstr>
      <vt:lpstr>Reading &amp; Writing</vt:lpstr>
      <vt:lpstr>Math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2020-10-21T16:21:02Z</dcterms:created>
  <dcterms:modified xsi:type="dcterms:W3CDTF">2021-11-01T14:10:04Z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