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05"/>
  </p:notesMasterIdLst>
  <p:sldIdLst>
    <p:sldId id="732" r:id="rId2"/>
    <p:sldId id="767" r:id="rId3"/>
    <p:sldId id="768" r:id="rId4"/>
    <p:sldId id="746" r:id="rId5"/>
    <p:sldId id="747" r:id="rId6"/>
    <p:sldId id="627" r:id="rId7"/>
    <p:sldId id="628" r:id="rId8"/>
    <p:sldId id="629" r:id="rId9"/>
    <p:sldId id="630" r:id="rId10"/>
    <p:sldId id="631" r:id="rId11"/>
    <p:sldId id="632" r:id="rId12"/>
    <p:sldId id="633" r:id="rId13"/>
    <p:sldId id="634" r:id="rId14"/>
    <p:sldId id="635" r:id="rId15"/>
    <p:sldId id="636" r:id="rId16"/>
    <p:sldId id="638" r:id="rId17"/>
    <p:sldId id="639" r:id="rId18"/>
    <p:sldId id="640" r:id="rId19"/>
    <p:sldId id="641" r:id="rId20"/>
    <p:sldId id="642" r:id="rId21"/>
    <p:sldId id="645" r:id="rId22"/>
    <p:sldId id="643" r:id="rId23"/>
    <p:sldId id="644" r:id="rId24"/>
    <p:sldId id="646" r:id="rId25"/>
    <p:sldId id="647" r:id="rId26"/>
    <p:sldId id="737" r:id="rId27"/>
    <p:sldId id="738" r:id="rId28"/>
    <p:sldId id="736" r:id="rId29"/>
    <p:sldId id="740" r:id="rId30"/>
    <p:sldId id="733" r:id="rId31"/>
    <p:sldId id="734" r:id="rId32"/>
    <p:sldId id="650" r:id="rId33"/>
    <p:sldId id="651" r:id="rId34"/>
    <p:sldId id="652" r:id="rId35"/>
    <p:sldId id="653" r:id="rId36"/>
    <p:sldId id="654" r:id="rId37"/>
    <p:sldId id="655" r:id="rId38"/>
    <p:sldId id="656" r:id="rId39"/>
    <p:sldId id="766" r:id="rId40"/>
    <p:sldId id="657" r:id="rId41"/>
    <p:sldId id="658" r:id="rId42"/>
    <p:sldId id="760" r:id="rId43"/>
    <p:sldId id="761" r:id="rId44"/>
    <p:sldId id="661" r:id="rId45"/>
    <p:sldId id="663" r:id="rId46"/>
    <p:sldId id="665" r:id="rId47"/>
    <p:sldId id="666" r:id="rId48"/>
    <p:sldId id="667" r:id="rId49"/>
    <p:sldId id="668" r:id="rId50"/>
    <p:sldId id="669" r:id="rId51"/>
    <p:sldId id="670" r:id="rId52"/>
    <p:sldId id="674" r:id="rId53"/>
    <p:sldId id="671" r:id="rId54"/>
    <p:sldId id="672" r:id="rId55"/>
    <p:sldId id="673" r:id="rId56"/>
    <p:sldId id="765" r:id="rId57"/>
    <p:sldId id="675" r:id="rId58"/>
    <p:sldId id="677" r:id="rId59"/>
    <p:sldId id="764" r:id="rId60"/>
    <p:sldId id="763" r:id="rId61"/>
    <p:sldId id="678" r:id="rId62"/>
    <p:sldId id="749" r:id="rId63"/>
    <p:sldId id="750" r:id="rId64"/>
    <p:sldId id="751" r:id="rId65"/>
    <p:sldId id="752" r:id="rId66"/>
    <p:sldId id="754" r:id="rId67"/>
    <p:sldId id="755" r:id="rId68"/>
    <p:sldId id="756" r:id="rId69"/>
    <p:sldId id="758" r:id="rId70"/>
    <p:sldId id="757" r:id="rId71"/>
    <p:sldId id="680" r:id="rId72"/>
    <p:sldId id="682" r:id="rId73"/>
    <p:sldId id="684" r:id="rId74"/>
    <p:sldId id="685" r:id="rId75"/>
    <p:sldId id="683" r:id="rId76"/>
    <p:sldId id="691" r:id="rId77"/>
    <p:sldId id="686" r:id="rId78"/>
    <p:sldId id="692" r:id="rId79"/>
    <p:sldId id="693" r:id="rId80"/>
    <p:sldId id="694" r:id="rId81"/>
    <p:sldId id="700" r:id="rId82"/>
    <p:sldId id="688" r:id="rId83"/>
    <p:sldId id="690" r:id="rId84"/>
    <p:sldId id="695" r:id="rId85"/>
    <p:sldId id="696" r:id="rId86"/>
    <p:sldId id="697" r:id="rId87"/>
    <p:sldId id="698" r:id="rId88"/>
    <p:sldId id="699" r:id="rId89"/>
    <p:sldId id="701" r:id="rId90"/>
    <p:sldId id="703" r:id="rId91"/>
    <p:sldId id="704" r:id="rId92"/>
    <p:sldId id="706" r:id="rId93"/>
    <p:sldId id="707" r:id="rId94"/>
    <p:sldId id="709" r:id="rId95"/>
    <p:sldId id="710" r:id="rId96"/>
    <p:sldId id="708" r:id="rId97"/>
    <p:sldId id="712" r:id="rId98"/>
    <p:sldId id="713" r:id="rId99"/>
    <p:sldId id="715" r:id="rId100"/>
    <p:sldId id="716" r:id="rId101"/>
    <p:sldId id="741" r:id="rId102"/>
    <p:sldId id="759" r:id="rId103"/>
    <p:sldId id="718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5D5"/>
    <a:srgbClr val="EAEAEA"/>
    <a:srgbClr val="33CC33"/>
    <a:srgbClr val="054F7A"/>
    <a:srgbClr val="054324"/>
    <a:srgbClr val="0EB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1" autoAdjust="0"/>
    <p:restoredTop sz="94660"/>
  </p:normalViewPr>
  <p:slideViewPr>
    <p:cSldViewPr>
      <p:cViewPr varScale="1">
        <p:scale>
          <a:sx n="70" d="100"/>
          <a:sy n="70" d="100"/>
        </p:scale>
        <p:origin x="318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8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49CB0-F105-43AF-B84B-1094A30EEBEF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BC2D-A5ED-462C-8F82-3C46B1D47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B44DF-A70C-418F-8E01-30B341B61693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73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6448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4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5410200" y="4572000"/>
            <a:ext cx="2977896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775"/>
            <a:ext cx="5410200" cy="838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657600" cy="455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828800"/>
            <a:ext cx="3657600" cy="455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11863" y="6529388"/>
            <a:ext cx="1150937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92150" y="6529388"/>
            <a:ext cx="3675063" cy="279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529388"/>
            <a:ext cx="381000" cy="279400"/>
          </a:xfrm>
        </p:spPr>
        <p:txBody>
          <a:bodyPr/>
          <a:lstStyle>
            <a:lvl1pPr>
              <a:defRPr/>
            </a:lvl1pPr>
          </a:lstStyle>
          <a:p>
            <a:fld id="{2E913320-8F62-44D5-AC38-B62AC078A8A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3352800" cy="365125"/>
          </a:xfrm>
        </p:spPr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00800"/>
            <a:ext cx="762000" cy="365125"/>
          </a:xfrm>
        </p:spPr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rot="10800000" flipH="1">
            <a:off x="457200" y="6553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4725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900">
                <a:latin typeface="Calibri" pitchFamily="34" charset="0"/>
              </a:defRPr>
            </a:lvl2pPr>
            <a:lvl3pPr>
              <a:defRPr sz="19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4725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900">
                <a:latin typeface="Calibri" pitchFamily="34" charset="0"/>
              </a:defRPr>
            </a:lvl2pPr>
            <a:lvl3pPr>
              <a:defRPr sz="1900">
                <a:latin typeface="+mj-lt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3352800" cy="365125"/>
          </a:xfrm>
        </p:spPr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 tIns="45720" anchor="b"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200" b="1" cap="none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604709"/>
            <a:ext cx="4041775" cy="654843"/>
          </a:xfrm>
        </p:spPr>
        <p:txBody>
          <a:bodyPr lIns="45720" tIns="0" rIns="45720" bIns="0" anchor="ctr">
            <a:normAutofit/>
          </a:bodyPr>
          <a:lstStyle>
            <a:lvl1pPr marL="0" indent="0">
              <a:buNone/>
              <a:defRPr sz="2200" b="1" cap="none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286000"/>
            <a:ext cx="4040188" cy="4074320"/>
          </a:xfrm>
        </p:spPr>
        <p:txBody>
          <a:bodyPr tIns="0"/>
          <a:lstStyle>
            <a:lvl1pPr>
              <a:defRPr sz="20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4074320"/>
          </a:xfrm>
        </p:spPr>
        <p:txBody>
          <a:bodyPr tIns="0"/>
          <a:lstStyle>
            <a:lvl1pPr>
              <a:defRPr sz="20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3352800" cy="365125"/>
          </a:xfrm>
        </p:spPr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91312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2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2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000"/>
            </a:lvl1pPr>
            <a:lvl2pPr>
              <a:defRPr sz="20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E913320-8F62-44D5-AC38-B62AC078A8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rot="10800000" flipH="1">
            <a:off x="457200" y="6553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800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b="1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40080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913320-8F62-44D5-AC38-B62AC078A8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rot="10800000" flipH="1">
            <a:off x="457200" y="6553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nativecanadian.ca/United%20Empire%20Loyalists/UELdrawing_lotslz.ht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iwm.org.uk/history/trench-raid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://en.wikipedia.org/wiki/File:RFC_aircraft_with_aerial_reconnaissance_camera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f/fb/Utah_Beach_Aerial_Photographs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www.search.ask.com/picdetails?o=100000027&amp;gct=bar&amp;q=view+master&amp;surl=http://www.search.ask.com/pictures?o=100000027&amp;gct=bar&amp;q=view+master&amp;tpr=10&amp;purl=http://forum.fok.nl/topic/1589695&amp;iurl=http://www.diskidee.be/wp-content/uploads/2010/05/view-master.jpg&amp;iw=400&amp;ih=383&amp;turl=http://media4.picsearch.com/is?IDxaOL3UQxxLo5NxouafxQ7NVlUaOjnzPEcFC2oNyAM&amp;tw=128&amp;th=153" TargetMode="Externa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ri.search.yahoo.com/_ylt=A2KLktm1HjBT4gMAQyj2FAx.;_ylu=X3oDMTBpcGszamw0BHNlYwNmcC1pbWcEc2xrA2ltZw--/RV=2/RE=1395691317/RO=11/RU=http:/www.uspowerboating.com/Home/Education/Navigation/Longitude___Latitude.htm/RK=0/RS=iTF._i2Y5eDoYJmV1lNtdFCXPE0-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2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eritage.nf.ca/exploration/vmap.html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en.wikipedia.org/wiki/File:Silfurberg.jpg" TargetMode="External"/><Relationship Id="rId9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hyperlink" Target="http://ca.images.search.yahoo.com/images/view;_ylt=A0PDodoWhDFPl0YAB0ftFAx.;_ylu=X3oDMTA3cnMybzJvBHNsawNpbWc-?back=http://ca.images.search.yahoo.com/search/images?p=miramichi+history&amp;_adv_prop=image&amp;va=miramichi+history&amp;fr=yfp-t-715&amp;tab=organic&amp;ri=40&amp;w=199&amp;h=190&amp;imgurl=collections.artefactscanada.chin.gc.ca/CommunityMemories2/AATL/0001/image/homepage/AATL00010000.jpg&amp;rurl=http://collections.artefactscanada.chin.gc.ca/CommunityMemories2/AATL/0001/Exhibits/English/index.html&amp;size=7.2+KB&amp;name=Miramichi+Memories+-+The+River+People&amp;p=miramichi+history&amp;oid=bbe57d9e91d45c68d8bb7681ffe9518f&amp;fr2=&amp;fr=yfp-t-715&amp;tt=Miramichi+Memories+-+The+River+People&amp;b=31&amp;ni=96&amp;no=40&amp;tab=organic&amp;ts=&amp;sigr=1367o3nk6&amp;sigb=147no4f5t&amp;sigi=133r48eao&amp;.crumb=DjnKIYnXkWV" TargetMode="External"/><Relationship Id="rId4" Type="http://schemas.openxmlformats.org/officeDocument/2006/relationships/image" Target="../media/image12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hyperlink" Target="http://www.facebook.com/photo.php?op=1&amp;view=global&amp;subj=112725355446224&amp;pid=341488&amp;id=100000530954461&amp;oid=112725355446224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ca.images.search.yahoo.com/images/view;_ylt=A0PDodeVj0NPuG4A1tbtFAx.;_ylu=X3oDMTBlMTQ4cGxyBHNlYwNzcgRzbGsDaW1n?back=http://ca.images.search.yahoo.com/search/images?_adv_prop=image&amp;va=ruffed+grouse+snow&amp;fr=yfp-t-715&amp;tab=organic&amp;ri=2&amp;w=750&amp;h=600&amp;imgurl=www.pentaxforums.com/gallery/images/9162/large/1_grouse_in_snow__Medium_.jpg&amp;rurl=http://www.pentaxforums.com/gallery/photo-ruffed-grouse-snow-15929/&amp;size=56.3+KB&amp;name=seeing+well&amp;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hyperlink" Target="http://ca.images.search.yahoo.com/images/view;_ylt=A0PDodemj0NPe38A05LtFAx.;_ylu=X3oDMTBlMTQ4cGxyBHNlYwNzcgRzbGsDaW1n?back=http://ca.images.search.yahoo.com/search/images?p=ruffed+grouse+snow&amp;_adv_prop=image&amp;va=ruffed+grouse+snow&amp;fr=yfp-t-715&amp;tab=organic&amp;ri=87&amp;w=160&amp;h=105&amp;imgurl=ct4.pbase.com/t1/88/473688/4/110155620.9a6OVkZc.jpg&amp;rurl=http://www.pbase.com/creaturekinships/ruffed_grouse_in_tree&amp;size=6.6+KB&amp;name=Ruffed+Grouse+in+a+Tree+eating+fruit+Photo+Gallery+by+Cynthia+Crawford+...&amp;p=ruffed+grouse+snow&amp;oid=d2f17dbb57c6302c055f578227456f41&amp;fr2=&amp;fr=yfp-t-715&amp;tt=Ruffed+Grouse+in+a+Tree+eating+fruit+Photo+Gallery+by+Cynthia+Crawford+...&amp;b=61&amp;ni=96&amp;no=87&amp;tab=organic&amp;ts=&amp;sigr=11r767p3o&amp;sigb=149j2q6j2&amp;sigi=11j34phb5&amp;.crumb=DjnKIYnXkWV" TargetMode="External"/><Relationship Id="rId4" Type="http://schemas.openxmlformats.org/officeDocument/2006/relationships/image" Target="../media/image13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hyperlink" Target="http://www.nbfsc.com/index.php?option=com_joomgallery&amp;func=detail&amp;id=158&amp;Itemid=19&amp;lang=e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hyperlink" Target="http://www.rhinoforums.net/gallery/showphoto.php/photo/1706" TargetMode="External"/><Relationship Id="rId7" Type="http://schemas.openxmlformats.org/officeDocument/2006/relationships/image" Target="../media/image149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hyperlink" Target="http://nbatving.com/en/resizev2.php?i=http://nbatving.com/download.php?i=AwZ4YGV2q2uupwRjVT55o3WyMlOjLzuuM2jtMJuuVQNlZP53L3D=&amp;mh=600&amp;mw=600" TargetMode="External"/><Relationship Id="rId4" Type="http://schemas.openxmlformats.org/officeDocument/2006/relationships/image" Target="../media/image14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ri.search.yahoo.com/_ylt=A2KLktm1HjBT4gMAQyj2FAx.;_ylu=X3oDMTBpcGszamw0BHNlYwNmcC1pbWcEc2xrA2ltZw--/RV=2/RE=1395691317/RO=11/RU=http:/www.uspowerboating.com/Home/Education/Navigation/Longitude___Latitude.htm/RK=0/RS=iTF._i2Y5eDoYJmV1lNtdFCXPE0-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hyperlink" Target="http://ri.search.yahoo.com/_ylt=Az_6xdfwHjBTfgsAkFj2FAx.;_ylu=X3oDMTBpcGszamw0BHNlYwNmcC1pbWcEc2xrA2ltZw--/RV=2/RE=1395691376/RO=11/RU=http:/www.portcities.org.uk/london/server/show/conMediaFile.6132/Latitude-and-longitude.html/RK=0/RS=f1tlS7B2ilqa1T6goa.hRwkhmTY-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7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hyperlink" Target="http://www.nbfsc.com/index.php?option=com_joomgallery&amp;func=detail&amp;id=158&amp;Itemid=19&amp;lang=en" TargetMode="Externa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90600"/>
            <a:ext cx="6102096" cy="3048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8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Maps, Compass, GPS and stuff</a:t>
            </a:r>
            <a:endParaRPr lang="en-US" sz="8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4572000"/>
            <a:ext cx="38731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>
                <a:latin typeface="Arial" pitchFamily="34" charset="0"/>
                <a:cs typeface="Arial" pitchFamily="34" charset="0"/>
              </a:rPr>
              <a:t>Blackville High School </a:t>
            </a:r>
          </a:p>
          <a:p>
            <a:r>
              <a:rPr lang="en-CA" sz="2800" dirty="0" smtClean="0">
                <a:latin typeface="Arial" pitchFamily="34" charset="0"/>
                <a:cs typeface="Arial" pitchFamily="34" charset="0"/>
              </a:rPr>
              <a:t>OP class </a:t>
            </a:r>
          </a:p>
          <a:p>
            <a:endParaRPr lang="en-CA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CA" sz="2800" dirty="0" smtClean="0">
                <a:latin typeface="Arial" pitchFamily="34" charset="0"/>
                <a:cs typeface="Arial" pitchFamily="34" charset="0"/>
              </a:rPr>
              <a:t>December 2018</a:t>
            </a:r>
            <a:endParaRPr lang="en-CA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86" name="Picture 22"/>
          <p:cNvPicPr>
            <a:picLocks noChangeAspect="1" noChangeArrowheads="1"/>
          </p:cNvPicPr>
          <p:nvPr/>
        </p:nvPicPr>
        <p:blipFill>
          <a:blip r:embed="rId2" cstate="print"/>
          <a:srcRect l="62625" t="28889" r="17500" b="12222"/>
          <a:stretch>
            <a:fillRect/>
          </a:stretch>
        </p:blipFill>
        <p:spPr bwMode="auto">
          <a:xfrm>
            <a:off x="6705600" y="152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 descr="Blackville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7244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image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99" y="4495800"/>
            <a:ext cx="1618127" cy="1708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slandnet.com/~westisle/History/nav%20image/very%20old%20comp%20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219200"/>
            <a:ext cx="2076450" cy="423862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1" y="1828800"/>
            <a:ext cx="5715000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“idea” of a compass was used as early as the 1200’s.</a:t>
            </a:r>
          </a:p>
          <a:p>
            <a:endParaRPr lang="en-US" b="1" dirty="0" smtClean="0">
              <a:solidFill>
                <a:schemeClr val="bg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1700’s and 1800’s saw major improvements in compasses.</a:t>
            </a:r>
            <a:endParaRPr lang="en-US" b="1" dirty="0">
              <a:solidFill>
                <a:schemeClr val="bg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Y:\Local Disk (Y)\Pictures\Picture\Picture 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5715000"/>
            <a:ext cx="8610600" cy="586581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“Getting outdoors and photograph your own memories!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113666" name="Picture 2" descr="L:\Departments\WOOD\North Renous Lake\Harvest Gear\P1020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124200"/>
            <a:ext cx="4648200" cy="34861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304800"/>
            <a:ext cx="462774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54F7A"/>
                </a:solidFill>
                <a:latin typeface="Arial" pitchFamily="34" charset="0"/>
                <a:cs typeface="Arial" pitchFamily="34" charset="0"/>
              </a:rPr>
              <a:t>Forestry has become a          “high-tech” industry.                                  </a:t>
            </a:r>
            <a:r>
              <a:rPr lang="en-US" sz="2400" b="1" i="1" u="sng" dirty="0" smtClean="0">
                <a:solidFill>
                  <a:srgbClr val="054F7A"/>
                </a:solidFill>
                <a:latin typeface="Arial" pitchFamily="34" charset="0"/>
                <a:cs typeface="Arial" pitchFamily="34" charset="0"/>
              </a:rPr>
              <a:t>Training is very important.</a:t>
            </a:r>
            <a:endParaRPr lang="en-US" sz="2400" b="1" i="1" u="sng" dirty="0">
              <a:solidFill>
                <a:srgbClr val="054F7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L:\Departments\WOOD\North Renous Lake\Harvest Gear\P1020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200400"/>
            <a:ext cx="3962400" cy="2971800"/>
          </a:xfrm>
          <a:prstGeom prst="rect">
            <a:avLst/>
          </a:prstGeom>
          <a:noFill/>
        </p:spPr>
      </p:pic>
      <p:pic>
        <p:nvPicPr>
          <p:cNvPr id="106498" name="Picture 2" descr="L:\Departments\WOOD\COMMON\Tony\SFI Labels\SFI_CS_A_V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828800"/>
            <a:ext cx="1404134" cy="762000"/>
          </a:xfrm>
          <a:prstGeom prst="rect">
            <a:avLst/>
          </a:prstGeom>
          <a:noFill/>
        </p:spPr>
      </p:pic>
      <p:pic>
        <p:nvPicPr>
          <p:cNvPr id="103426" name="Picture 2" descr="Y:\Pictures\My Pictures\Microsoft Clip Organizer\D450B6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52400"/>
            <a:ext cx="3530600" cy="2647950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31641" t="20078" r="38054" b="14668"/>
          <a:stretch>
            <a:fillRect/>
          </a:stretch>
        </p:blipFill>
        <p:spPr bwMode="auto">
          <a:xfrm rot="1612282">
            <a:off x="4020171" y="1164630"/>
            <a:ext cx="1308554" cy="225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04800"/>
            <a:ext cx="7162800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It seems…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GPS &amp; GIS (and smart phones)have changed the way we view our world!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386050" name="Picture 2" descr="http://yosemite-sam.net/Sam/Animated-Cartoons/Knighty-Knight-Bugs-14.JPG"/>
          <p:cNvPicPr>
            <a:picLocks noChangeAspect="1" noChangeArrowheads="1"/>
          </p:cNvPicPr>
          <p:nvPr/>
        </p:nvPicPr>
        <p:blipFill>
          <a:blip r:embed="rId2" cstate="print"/>
          <a:srcRect r="1613"/>
          <a:stretch>
            <a:fillRect/>
          </a:stretch>
        </p:blipFill>
        <p:spPr bwMode="auto">
          <a:xfrm>
            <a:off x="2057400" y="2971800"/>
            <a:ext cx="4648200" cy="3543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 smtClean="0"/>
              <a:t>Thank you!</a:t>
            </a:r>
            <a:endParaRPr lang="en-CA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8392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Thanks to Mr. Hallihan for           “great OP experiences” !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97667" name="Picture 3" descr="C:\Users\k002929\AppData\Local\Microsoft\Windows\Temporary Internet Files\Content.IE5\D3NLSV6P\merry_christmas_logo_by_angiesweetgirl-d4k9fup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6934200" cy="4327979"/>
          </a:xfrm>
          <a:prstGeom prst="rect">
            <a:avLst/>
          </a:prstGeom>
          <a:solidFill>
            <a:schemeClr val="bg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329" name="Object 3"/>
          <p:cNvGraphicFramePr>
            <a:graphicFrameLocks noChangeAspect="1"/>
          </p:cNvGraphicFramePr>
          <p:nvPr/>
        </p:nvGraphicFramePr>
        <p:xfrm>
          <a:off x="0" y="457200"/>
          <a:ext cx="9144000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71" name="Photo Editor Photo" r:id="rId3" imgW="5219048" imgH="3115110" progId="">
                  <p:embed/>
                </p:oleObj>
              </mc:Choice>
              <mc:Fallback>
                <p:oleObj name="Photo Editor Photo" r:id="rId3" imgW="5219048" imgH="311511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9144000" cy="545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09600" y="5791200"/>
            <a:ext cx="419100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Mapping Early 1700’s </a:t>
            </a:r>
            <a:endParaRPr lang="en-US" sz="3200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... now known as New Brunswick) as it appears on the Mitchell Map (1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4575"/>
            <a:ext cx="8686800" cy="68625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00400" y="5867400"/>
            <a:ext cx="5257800" cy="7694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Mapping (1755)</a:t>
            </a:r>
            <a:endParaRPr lang="en-US" sz="4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ativecanadian.ca/images/UELdrawing_lotssz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95400" y="5791200"/>
            <a:ext cx="5715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1780’s – drawing land “grants” </a:t>
            </a:r>
            <a:endParaRPr lang="en-US" sz="2800" b="1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 descr="C:\Documents and Settings\k002929\Local Settings\Temporary Internet Files\Content.IE5\2AS26TQL\FileDownloadHandler[1].jpg"/>
          <p:cNvPicPr>
            <a:picLocks noChangeAspect="1" noChangeArrowheads="1"/>
          </p:cNvPicPr>
          <p:nvPr/>
        </p:nvPicPr>
        <p:blipFill>
          <a:blip r:embed="rId2" cstate="print"/>
          <a:srcRect l="7500" t="2736" r="20833" b="2736"/>
          <a:stretch>
            <a:fillRect/>
          </a:stretch>
        </p:blipFill>
        <p:spPr bwMode="auto">
          <a:xfrm>
            <a:off x="1066800" y="28353"/>
            <a:ext cx="7162800" cy="682964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181600" y="5257800"/>
            <a:ext cx="2667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Riparian rights? 1884</a:t>
            </a:r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oxen"/>
          <p:cNvPicPr>
            <a:picLocks noChangeAspect="1" noChangeArrowheads="1"/>
          </p:cNvPicPr>
          <p:nvPr/>
        </p:nvPicPr>
        <p:blipFill>
          <a:blip r:embed="rId2" cstate="print"/>
          <a:srcRect l="5000" t="1547" r="2499" b="27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upload.wikimedia.org/wikipedia/commons/1/1a/1864_Johnson%27s_Map_of_New_Brunswick%2C_Nova_Scotia_and_Newfoundland_%28Canada%29_-_Geographicus_-_NewBrunswick-j-1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395"/>
            <a:ext cx="8763000" cy="696439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038600" y="5867400"/>
            <a:ext cx="1816523" cy="76944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(1864)</a:t>
            </a:r>
            <a:endParaRPr lang="en-US" sz="4400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1/1a/1864_Johnson%27s_Map_of_New_Brunswick%2C_Nova_Scotia_and_Newfoundland_%28Canada%29_-_Geographicus_-_NewBrunswick-j-1864.jpg"/>
          <p:cNvPicPr>
            <a:picLocks noChangeAspect="1" noChangeArrowheads="1"/>
          </p:cNvPicPr>
          <p:nvPr/>
        </p:nvPicPr>
        <p:blipFill>
          <a:blip r:embed="rId2" cstate="print"/>
          <a:srcRect l="13720" t="45233" r="71787" b="38355"/>
          <a:stretch>
            <a:fillRect/>
          </a:stretch>
        </p:blipFill>
        <p:spPr bwMode="auto">
          <a:xfrm>
            <a:off x="609600" y="0"/>
            <a:ext cx="7239000" cy="651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media.iwm.org.uk/iwm/mediaLib/8/media-8419/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1000"/>
            <a:ext cx="6477000" cy="4629151"/>
          </a:xfrm>
          <a:prstGeom prst="rect">
            <a:avLst/>
          </a:prstGeom>
          <a:noFill/>
          <a:ln w="41275">
            <a:solidFill>
              <a:srgbClr val="006C31"/>
            </a:solidFill>
          </a:ln>
        </p:spPr>
      </p:pic>
      <p:pic>
        <p:nvPicPr>
          <p:cNvPr id="3" name="Picture 2" descr="http://upload.wikimedia.org/wikipedia/commons/thumb/0/00/RFC_aircraft_with_aerial_reconnaissance_camera.jpg/220px-RFC_aircraft_with_aerial_reconnaissance_camer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352800"/>
            <a:ext cx="4244048" cy="3048000"/>
          </a:xfrm>
          <a:prstGeom prst="rect">
            <a:avLst/>
          </a:prstGeom>
          <a:noFill/>
          <a:ln w="41275">
            <a:solidFill>
              <a:srgbClr val="006C3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181600" y="5257800"/>
            <a:ext cx="3810000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Aerial photography really “took off” in World War 1 (1914-1918)</a:t>
            </a:r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ull-size image (67 K)">
            <a:hlinkClick r:id="" tooltip="Full-size image (67 K)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3538"/>
            <a:ext cx="4724400" cy="6454462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410200" y="1371600"/>
            <a:ext cx="3505200" cy="255454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Photogrammetry</a:t>
            </a:r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mapping in Canada from aerial photos (1930’s)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54F7A"/>
                </a:solidFill>
              </a:rPr>
              <a:t>Fornebu</a:t>
            </a:r>
            <a:r>
              <a:rPr lang="en-US" dirty="0" smtClean="0">
                <a:solidFill>
                  <a:srgbClr val="054F7A"/>
                </a:solidFill>
              </a:rPr>
              <a:t> Lumber:  A Sawmill Owner/Operator</a:t>
            </a:r>
            <a:endParaRPr lang="en-US" dirty="0">
              <a:solidFill>
                <a:srgbClr val="054F7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24800" y="6400800"/>
            <a:ext cx="762000" cy="365125"/>
          </a:xfrm>
          <a:prstGeom prst="rect">
            <a:avLst/>
          </a:prstGeom>
        </p:spPr>
        <p:txBody>
          <a:bodyPr/>
          <a:lstStyle/>
          <a:p>
            <a:fld id="{2E913320-8F62-44D5-AC38-B62AC078A8A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pic>
        <p:nvPicPr>
          <p:cNvPr id="6" name="Picture 5" descr="DSC0034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00600" y="3505200"/>
            <a:ext cx="3886200" cy="2914650"/>
          </a:xfrm>
          <a:prstGeom prst="rect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pic>
        <p:nvPicPr>
          <p:cNvPr id="7" name="Picture 6" descr="DSC0034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953000" y="1275945"/>
            <a:ext cx="3733800" cy="2105227"/>
          </a:xfrm>
          <a:prstGeom prst="rect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pic>
        <p:nvPicPr>
          <p:cNvPr id="8" name="Picture 2" descr="http://www.yakama-forest.com/images/hews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505200"/>
            <a:ext cx="3409950" cy="29718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1295400"/>
            <a:ext cx="5105400" cy="2362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Modernized the sawmill ($8 million)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107 full-time jobs in the sawmill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Production: 100 million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fbm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/year (200,000cds/yr)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Enough to frame 6,250 houses/yr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About 26 houses/day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militaryhistoryonline.com/wwii/images/airrecon1.jpg"/>
          <p:cNvPicPr>
            <a:picLocks noChangeAspect="1" noChangeArrowheads="1"/>
          </p:cNvPicPr>
          <p:nvPr/>
        </p:nvPicPr>
        <p:blipFill>
          <a:blip r:embed="rId2" cstate="print"/>
          <a:srcRect l="26667" b="41899"/>
          <a:stretch>
            <a:fillRect/>
          </a:stretch>
        </p:blipFill>
        <p:spPr bwMode="auto">
          <a:xfrm>
            <a:off x="609600" y="457200"/>
            <a:ext cx="4851888" cy="3276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4114800"/>
            <a:ext cx="3810000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Aerial photography saw many changes in World War 2 (1939-1945)</a:t>
            </a:r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File:Utah Beach Aerial Photograph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850195"/>
            <a:ext cx="4343400" cy="30078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67400" y="381000"/>
            <a:ext cx="2743200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Spitfire was the top British fighter plane in WW2. They were stripped of guns, armor and other weight to make them fast “photography planes”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.ebayimg.com/t/Genuine-WW2-Air-Ministry-RAF-Stereoscope-Type-D-viewer-folding-with-hard-case-/00/s/MTIwMFgxNjAw/z/IlYAAMXQ855Rp7HA/$(KGrHqF,!oEFEDFzjJHTBRp7G+VQgQ~~60_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2857500" cy="214312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4800" y="2667000"/>
            <a:ext cx="2819400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WW2 Air Ministry RAF                        Stereoscope Type D viewer </a:t>
            </a: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3dworldshop.com/WebRoot/StoreNL2/Shops/544034815/51AC/8FBC/9963/4471/54AA/C0A8/29B9/2C8E/P1130399_1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67200"/>
            <a:ext cx="3009900" cy="225742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52600" y="5867400"/>
            <a:ext cx="99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E-bay $140.00</a:t>
            </a:r>
            <a:endParaRPr lang="en-US" dirty="0"/>
          </a:p>
        </p:txBody>
      </p:sp>
      <p:pic>
        <p:nvPicPr>
          <p:cNvPr id="11272" name="Picture 8" descr="http://www.militaryhistoryonline.com/wwii/images/airreco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667000"/>
            <a:ext cx="5526191" cy="352425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029200" y="2057400"/>
            <a:ext cx="3048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Nazi rocket site</a:t>
            </a:r>
            <a:endParaRPr lang="en-US" sz="2800" b="1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bp3.blogger.com/_d8Hd9WQYdQk/RpEb588BF6I/AAAAAAAAANI/0VSI49smFnM/s400/stereoscopy.gif"/>
          <p:cNvPicPr>
            <a:picLocks noChangeAspect="1" noChangeArrowheads="1"/>
          </p:cNvPicPr>
          <p:nvPr/>
        </p:nvPicPr>
        <p:blipFill>
          <a:blip r:embed="rId2" cstate="print"/>
          <a:srcRect b="4054"/>
          <a:stretch>
            <a:fillRect/>
          </a:stretch>
        </p:blipFill>
        <p:spPr bwMode="auto">
          <a:xfrm>
            <a:off x="457200" y="457200"/>
            <a:ext cx="8021128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observatory.designobserver.com/media/images/STEREOSCOPIC-6_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7620" y="3276600"/>
            <a:ext cx="4086805" cy="3067051"/>
          </a:xfrm>
          <a:prstGeom prst="rect">
            <a:avLst/>
          </a:prstGeom>
          <a:noFill/>
        </p:spPr>
      </p:pic>
      <p:pic>
        <p:nvPicPr>
          <p:cNvPr id="113668" name="Picture 4" descr="http://ts4.mm.bing.net/th?id=HN.608038481513417375&amp;pid=15.1"/>
          <p:cNvPicPr>
            <a:picLocks noChangeAspect="1" noChangeArrowheads="1"/>
          </p:cNvPicPr>
          <p:nvPr/>
        </p:nvPicPr>
        <p:blipFill>
          <a:blip r:embed="rId3" cstate="print"/>
          <a:srcRect l="11243" t="8108" r="11928" b="8108"/>
          <a:stretch>
            <a:fillRect/>
          </a:stretch>
        </p:blipFill>
        <p:spPr bwMode="auto">
          <a:xfrm>
            <a:off x="304800" y="3276600"/>
            <a:ext cx="4132006" cy="3124200"/>
          </a:xfrm>
          <a:prstGeom prst="rect">
            <a:avLst/>
          </a:prstGeom>
          <a:noFill/>
        </p:spPr>
      </p:pic>
      <p:pic>
        <p:nvPicPr>
          <p:cNvPr id="113670" name="Picture 6" descr="http://ts1.mm.bing.net/th?id=HN.608012277918467376&amp;pid=15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3810000" cy="2857500"/>
          </a:xfrm>
          <a:prstGeom prst="rect">
            <a:avLst/>
          </a:prstGeom>
          <a:noFill/>
        </p:spPr>
      </p:pic>
      <p:pic>
        <p:nvPicPr>
          <p:cNvPr id="113672" name="Picture 8" descr="http://media4.picsearch.com/is?IDxaOL3UQxxLo5NxouafxQ7NVlUaOjnzPEcFC2oNyAM&amp;height=306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04800"/>
            <a:ext cx="30480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douglastown1945a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8563" y="195263"/>
            <a:ext cx="5078412" cy="666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228600" y="2362200"/>
            <a:ext cx="2200275" cy="26670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1945 Aerial Photograph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Douglastown</a:t>
            </a:r>
            <a:r>
              <a:rPr lang="en-US" sz="24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Area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Scale 1:20,000</a:t>
            </a:r>
            <a:endParaRPr lang="en-US" sz="24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9" descr="dtownno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588" y="153988"/>
            <a:ext cx="3657600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10" descr="dtownsou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1800" y="2814638"/>
            <a:ext cx="3657600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Text Box 11"/>
          <p:cNvSpPr txBox="1">
            <a:spLocks noChangeArrowheads="1"/>
          </p:cNvSpPr>
          <p:nvPr/>
        </p:nvSpPr>
        <p:spPr bwMode="auto">
          <a:xfrm>
            <a:off x="6477000" y="685800"/>
            <a:ext cx="2362200" cy="475514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Aerial Photograph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Douglastown</a:t>
            </a:r>
            <a:r>
              <a:rPr lang="en-US" sz="24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Area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Starting around 1983, aerial photos were taken in “color”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Scale  1:12,500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GB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Y:\Data\Pictures\gretna gree oct 2008\gretna gree oct 2008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 descr="Picture 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23622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Most trees were approximately 60 years old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douglastown1945aerial"/>
          <p:cNvPicPr>
            <a:picLocks noChangeAspect="1" noChangeArrowheads="1"/>
          </p:cNvPicPr>
          <p:nvPr/>
        </p:nvPicPr>
        <p:blipFill>
          <a:blip r:embed="rId2" cstate="print"/>
          <a:srcRect l="22867" t="31380" r="34189" b="42316"/>
          <a:stretch>
            <a:fillRect/>
          </a:stretch>
        </p:blipFill>
        <p:spPr bwMode="auto">
          <a:xfrm>
            <a:off x="381000" y="0"/>
            <a:ext cx="8382000" cy="673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772400" y="5638800"/>
            <a:ext cx="11430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</a:rPr>
              <a:t>1945</a:t>
            </a:r>
            <a:endParaRPr lang="en-GB" sz="3200" b="1" i="1" dirty="0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2133600" y="2209800"/>
            <a:ext cx="381000" cy="304800"/>
          </a:xfrm>
          <a:custGeom>
            <a:avLst/>
            <a:gdLst>
              <a:gd name="T0" fmla="*/ 0 w 240"/>
              <a:gd name="T1" fmla="*/ 2147483647 h 192"/>
              <a:gd name="T2" fmla="*/ 0 w 240"/>
              <a:gd name="T3" fmla="*/ 2147483647 h 192"/>
              <a:gd name="T4" fmla="*/ 2147483647 w 240"/>
              <a:gd name="T5" fmla="*/ 2147483647 h 192"/>
              <a:gd name="T6" fmla="*/ 2147483647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2147483647 w 240"/>
              <a:gd name="T13" fmla="*/ 2147483647 h 192"/>
              <a:gd name="T14" fmla="*/ 2147483647 w 240"/>
              <a:gd name="T15" fmla="*/ 0 h 192"/>
              <a:gd name="T16" fmla="*/ 2147483647 w 240"/>
              <a:gd name="T17" fmla="*/ 0 h 192"/>
              <a:gd name="T18" fmla="*/ 2147483647 w 240"/>
              <a:gd name="T19" fmla="*/ 2147483647 h 192"/>
              <a:gd name="T20" fmla="*/ 0 w 240"/>
              <a:gd name="T21" fmla="*/ 2147483647 h 1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0"/>
              <a:gd name="T34" fmla="*/ 0 h 192"/>
              <a:gd name="T35" fmla="*/ 240 w 240"/>
              <a:gd name="T36" fmla="*/ 192 h 19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0" h="192">
                <a:moveTo>
                  <a:pt x="0" y="48"/>
                </a:moveTo>
                <a:lnTo>
                  <a:pt x="0" y="144"/>
                </a:lnTo>
                <a:lnTo>
                  <a:pt x="96" y="144"/>
                </a:lnTo>
                <a:lnTo>
                  <a:pt x="96" y="192"/>
                </a:lnTo>
                <a:lnTo>
                  <a:pt x="240" y="192"/>
                </a:lnTo>
                <a:lnTo>
                  <a:pt x="240" y="96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lnTo>
                  <a:pt x="48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9600" y="152400"/>
            <a:ext cx="8534400" cy="6153150"/>
            <a:chOff x="609600" y="152400"/>
            <a:chExt cx="8534400" cy="6153150"/>
          </a:xfrm>
        </p:grpSpPr>
        <p:pic>
          <p:nvPicPr>
            <p:cNvPr id="47109" name="Picture 5" descr="dtownsouth"/>
            <p:cNvPicPr>
              <a:picLocks noChangeAspect="1" noChangeArrowheads="1"/>
            </p:cNvPicPr>
            <p:nvPr/>
          </p:nvPicPr>
          <p:blipFill>
            <a:blip r:embed="rId3" cstate="print"/>
            <a:srcRect l="27083" r="23611" b="66393"/>
            <a:stretch>
              <a:fillRect/>
            </a:stretch>
          </p:blipFill>
          <p:spPr bwMode="auto">
            <a:xfrm>
              <a:off x="609600" y="152400"/>
              <a:ext cx="8534400" cy="615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7772400" y="5638800"/>
              <a:ext cx="1143000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FF0000"/>
                  </a:solidFill>
                </a:rPr>
                <a:t>2002</a:t>
              </a:r>
              <a:endParaRPr lang="en-GB" sz="3200" b="1" i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2400" y="304800"/>
            <a:ext cx="9296400" cy="6240049"/>
            <a:chOff x="-152400" y="152400"/>
            <a:chExt cx="9296400" cy="6240049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9583" t="17037" r="9583" b="10370"/>
            <a:stretch>
              <a:fillRect/>
            </a:stretch>
          </p:blipFill>
          <p:spPr bwMode="auto">
            <a:xfrm>
              <a:off x="-152400" y="152400"/>
              <a:ext cx="9296400" cy="6240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7772400" y="5638800"/>
              <a:ext cx="1143000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FF0000"/>
                  </a:solidFill>
                </a:rPr>
                <a:t>2012</a:t>
              </a:r>
              <a:endParaRPr lang="en-GB" sz="3200" b="1" i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600" y="228600"/>
            <a:ext cx="8898673" cy="6400800"/>
            <a:chOff x="-2667000" y="-990600"/>
            <a:chExt cx="8898673" cy="6400800"/>
          </a:xfrm>
        </p:grpSpPr>
        <p:pic>
          <p:nvPicPr>
            <p:cNvPr id="48640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9056" t="30955" r="7086"/>
            <a:stretch>
              <a:fillRect/>
            </a:stretch>
          </p:blipFill>
          <p:spPr bwMode="auto">
            <a:xfrm>
              <a:off x="-2667000" y="-990600"/>
              <a:ext cx="8898673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343400" y="4191000"/>
              <a:ext cx="1143000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FF0000"/>
                  </a:solidFill>
                </a:rPr>
                <a:t>2017</a:t>
              </a:r>
              <a:endParaRPr lang="en-GB" sz="3200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14249400" cy="12892088"/>
            <a:chOff x="240" y="0"/>
            <a:chExt cx="5280" cy="4243"/>
          </a:xfrm>
        </p:grpSpPr>
        <p:pic>
          <p:nvPicPr>
            <p:cNvPr id="143363" name="Picture 2" descr="douglastown1945aerial"/>
            <p:cNvPicPr>
              <a:picLocks noChangeAspect="1" noChangeArrowheads="1"/>
            </p:cNvPicPr>
            <p:nvPr/>
          </p:nvPicPr>
          <p:blipFill>
            <a:blip r:embed="rId2" cstate="print"/>
            <a:srcRect l="22867" t="31380" r="34189" b="42316"/>
            <a:stretch>
              <a:fillRect/>
            </a:stretch>
          </p:blipFill>
          <p:spPr bwMode="auto">
            <a:xfrm>
              <a:off x="240" y="0"/>
              <a:ext cx="5280" cy="4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364" name="Freeform 4"/>
            <p:cNvSpPr>
              <a:spLocks/>
            </p:cNvSpPr>
            <p:nvPr/>
          </p:nvSpPr>
          <p:spPr bwMode="auto">
            <a:xfrm>
              <a:off x="1344" y="1392"/>
              <a:ext cx="240" cy="192"/>
            </a:xfrm>
            <a:custGeom>
              <a:avLst/>
              <a:gdLst>
                <a:gd name="T0" fmla="*/ 0 w 240"/>
                <a:gd name="T1" fmla="*/ 48 h 192"/>
                <a:gd name="T2" fmla="*/ 0 w 240"/>
                <a:gd name="T3" fmla="*/ 144 h 192"/>
                <a:gd name="T4" fmla="*/ 96 w 240"/>
                <a:gd name="T5" fmla="*/ 144 h 192"/>
                <a:gd name="T6" fmla="*/ 96 w 240"/>
                <a:gd name="T7" fmla="*/ 192 h 192"/>
                <a:gd name="T8" fmla="*/ 240 w 240"/>
                <a:gd name="T9" fmla="*/ 192 h 192"/>
                <a:gd name="T10" fmla="*/ 240 w 240"/>
                <a:gd name="T11" fmla="*/ 96 h 192"/>
                <a:gd name="T12" fmla="*/ 144 w 240"/>
                <a:gd name="T13" fmla="*/ 96 h 192"/>
                <a:gd name="T14" fmla="*/ 144 w 240"/>
                <a:gd name="T15" fmla="*/ 0 h 192"/>
                <a:gd name="T16" fmla="*/ 48 w 240"/>
                <a:gd name="T17" fmla="*/ 0 h 192"/>
                <a:gd name="T18" fmla="*/ 48 w 240"/>
                <a:gd name="T19" fmla="*/ 48 h 192"/>
                <a:gd name="T20" fmla="*/ 0 w 240"/>
                <a:gd name="T21" fmla="*/ 48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0"/>
                <a:gd name="T34" fmla="*/ 0 h 192"/>
                <a:gd name="T35" fmla="*/ 240 w 240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0" h="192">
                  <a:moveTo>
                    <a:pt x="0" y="48"/>
                  </a:moveTo>
                  <a:lnTo>
                    <a:pt x="0" y="144"/>
                  </a:lnTo>
                  <a:lnTo>
                    <a:pt x="96" y="144"/>
                  </a:lnTo>
                  <a:lnTo>
                    <a:pt x="96" y="192"/>
                  </a:lnTo>
                  <a:lnTo>
                    <a:pt x="240" y="192"/>
                  </a:lnTo>
                  <a:lnTo>
                    <a:pt x="240" y="96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95400"/>
            <a:ext cx="621764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54F7A"/>
                </a:solidFill>
              </a:rPr>
              <a:t>Crown Allocations and Sub-Licensees on Lic#3</a:t>
            </a:r>
            <a:endParaRPr lang="en-US" dirty="0">
              <a:solidFill>
                <a:srgbClr val="054F7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3733800" cy="4191000"/>
          </a:xfrm>
        </p:spPr>
        <p:txBody>
          <a:bodyPr>
            <a:normAutofit/>
          </a:bodyPr>
          <a:lstStyle/>
          <a:p>
            <a:pPr marL="0" indent="0">
              <a:buClr>
                <a:srgbClr val="006B3F"/>
              </a:buClr>
              <a:buNone/>
            </a:pPr>
            <a:r>
              <a:rPr lang="en-US" b="1" u="sng" kern="0" dirty="0" smtClean="0"/>
              <a:t>Permanent Wood Allocations from Crown License #3:</a:t>
            </a:r>
          </a:p>
          <a:p>
            <a:pPr marL="347663" indent="-347663">
              <a:buClr>
                <a:srgbClr val="006B3F"/>
              </a:buClr>
            </a:pPr>
            <a:endParaRPr lang="en-US" b="1" kern="0" dirty="0" smtClean="0">
              <a:solidFill>
                <a:srgbClr val="FF0000"/>
              </a:solidFill>
            </a:endParaRPr>
          </a:p>
          <a:p>
            <a:pPr marL="347663" indent="-347663">
              <a:buClr>
                <a:srgbClr val="006B3F"/>
              </a:buClr>
            </a:pPr>
            <a:r>
              <a:rPr lang="en-US" kern="0" dirty="0" smtClean="0"/>
              <a:t>1.5 million m3</a:t>
            </a:r>
          </a:p>
          <a:p>
            <a:pPr marL="713423" lvl="1" indent="-347663">
              <a:buClr>
                <a:srgbClr val="006B3F"/>
              </a:buClr>
            </a:pPr>
            <a:r>
              <a:rPr lang="en-US" i="1" kern="0" dirty="0" smtClean="0"/>
              <a:t>22% to </a:t>
            </a:r>
            <a:r>
              <a:rPr lang="en-US" i="1" kern="0" dirty="0" err="1" smtClean="0"/>
              <a:t>Fornebu</a:t>
            </a:r>
            <a:r>
              <a:rPr lang="en-US" i="1" kern="0" dirty="0" smtClean="0"/>
              <a:t> Lumber</a:t>
            </a:r>
          </a:p>
          <a:p>
            <a:pPr marL="347663" indent="-347663">
              <a:buClr>
                <a:srgbClr val="006B3F"/>
              </a:buClr>
            </a:pPr>
            <a:endParaRPr lang="en-US" kern="0" dirty="0" smtClean="0"/>
          </a:p>
          <a:p>
            <a:pPr marL="347663" indent="-347663">
              <a:buClr>
                <a:srgbClr val="006B3F"/>
              </a:buClr>
            </a:pPr>
            <a:r>
              <a:rPr lang="en-US" kern="0" dirty="0" smtClean="0"/>
              <a:t>21 Companies (Sub-Licensees)</a:t>
            </a:r>
          </a:p>
          <a:p>
            <a:pPr marL="347663" indent="-347663">
              <a:buClr>
                <a:srgbClr val="006B3F"/>
              </a:buClr>
            </a:pPr>
            <a:endParaRPr lang="en-US" kern="0" dirty="0" smtClean="0"/>
          </a:p>
          <a:p>
            <a:pPr marL="347663" indent="-347663">
              <a:buClr>
                <a:srgbClr val="006B3F"/>
              </a:buClr>
            </a:pPr>
            <a:r>
              <a:rPr lang="en-US" kern="0" dirty="0" smtClean="0"/>
              <a:t>28 mills   </a:t>
            </a:r>
          </a:p>
          <a:p>
            <a:pPr marL="804863" lvl="1" indent="-347663">
              <a:buClr>
                <a:srgbClr val="006B3F"/>
              </a:buClr>
              <a:buFont typeface="Wingdings" pitchFamily="2" charset="2"/>
              <a:buChar char="§"/>
            </a:pPr>
            <a:endParaRPr lang="en-US" sz="2000" kern="0" dirty="0" smtClean="0"/>
          </a:p>
          <a:p>
            <a:pPr marL="347663" indent="-347663">
              <a:buClr>
                <a:srgbClr val="006B3F"/>
              </a:buClr>
            </a:pPr>
            <a:r>
              <a:rPr lang="en-US" kern="0" dirty="0" smtClean="0"/>
              <a:t>5 First Nation communities</a:t>
            </a:r>
          </a:p>
          <a:p>
            <a:pPr marL="804863" lvl="1" indent="-347663">
              <a:buClr>
                <a:srgbClr val="006B3F"/>
              </a:buClr>
              <a:buFont typeface="Wingdings" pitchFamily="2" charset="2"/>
              <a:buChar char="§"/>
            </a:pPr>
            <a:endParaRPr lang="en-US" sz="2000" kern="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2" cstate="print"/>
          <a:srcRect t="15556" r="30744" b="11111"/>
          <a:stretch>
            <a:fillRect/>
          </a:stretch>
        </p:blipFill>
        <p:spPr bwMode="auto">
          <a:xfrm>
            <a:off x="0" y="381000"/>
            <a:ext cx="90834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/>
          <p:cNvPicPr>
            <a:picLocks noChangeAspect="1" noChangeArrowheads="1"/>
          </p:cNvPicPr>
          <p:nvPr/>
        </p:nvPicPr>
        <p:blipFill>
          <a:blip r:embed="rId2" cstate="print"/>
          <a:srcRect l="25000" t="31852" r="25000" b="11111"/>
          <a:stretch>
            <a:fillRect/>
          </a:stretch>
        </p:blipFill>
        <p:spPr bwMode="auto">
          <a:xfrm>
            <a:off x="0" y="4572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288340"/>
            <a:ext cx="7848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Geographic Information System (GIS)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0146" name="Picture 2" descr="http://etap.com/gis-map/gis-map-images/gis-map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953000" cy="4838348"/>
          </a:xfrm>
          <a:prstGeom prst="rect">
            <a:avLst/>
          </a:prstGeom>
          <a:noFill/>
        </p:spPr>
      </p:pic>
      <p:pic>
        <p:nvPicPr>
          <p:cNvPr id="390148" name="Picture 4" descr="http://www.escondido.org/Data/Sites/1/media/images/GISLay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066800"/>
            <a:ext cx="4143375" cy="3314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k002929\My Documents\My Pictures\training 2014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76800" y="5181600"/>
            <a:ext cx="3657600" cy="121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All new information was “drafted” onto the map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2" cstate="print"/>
          <a:srcRect l="417" r="42917" b="20741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2" cstate="print"/>
          <a:srcRect l="30000" t="20000" r="20000" b="15556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5943600"/>
            <a:ext cx="64008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Show us where the black spruce  stands are.  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r="40417" b="19259"/>
          <a:stretch>
            <a:fillRect/>
          </a:stretch>
        </p:blipFill>
        <p:spPr bwMode="auto">
          <a:xfrm>
            <a:off x="0" y="-1"/>
            <a:ext cx="9144000" cy="696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2" cstate="print"/>
          <a:srcRect l="22083" t="13333" r="27500" b="25185"/>
          <a:stretch>
            <a:fillRect/>
          </a:stretch>
        </p:blipFill>
        <p:spPr bwMode="auto">
          <a:xfrm>
            <a:off x="0" y="304800"/>
            <a:ext cx="9220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019800"/>
            <a:ext cx="9144000" cy="400110"/>
          </a:xfrm>
          <a:prstGeom prst="rect">
            <a:avLst/>
          </a:prstGeom>
          <a:solidFill>
            <a:schemeClr val="tx1"/>
          </a:solidFill>
          <a:ln w="222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Show us where the “mature”  (70-110 yrs old)black spruce  stands are.  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2" cstate="print"/>
          <a:srcRect r="27500" b="11852"/>
          <a:stretch>
            <a:fillRect/>
          </a:stretch>
        </p:blipFill>
        <p:spPr bwMode="auto">
          <a:xfrm>
            <a:off x="0" y="304800"/>
            <a:ext cx="9144000" cy="62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 l="26875" t="18889" r="15625" b="13333"/>
          <a:stretch>
            <a:fillRect/>
          </a:stretch>
        </p:blipFill>
        <p:spPr bwMode="auto">
          <a:xfrm>
            <a:off x="64957" y="381000"/>
            <a:ext cx="907904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002721\AppData\Local\Microsoft\Windows\Temporary Internet Files\Content.Outlook\7O0ASOBZ\20180606_103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6500"/>
            <a:ext cx="9144000" cy="444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058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093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57200"/>
            <a:ext cx="1295400" cy="141922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3840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0932" name="Picture 4" descr="30 750km 62500 km 63 360km and 125 000km verified accuracy during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267200"/>
            <a:ext cx="2857500" cy="22764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38800" y="2133600"/>
            <a:ext cx="327660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Challenge: How many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kms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from Blackville High School to the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Arbec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mill?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Map wheel reading (cm) X Scale = Answer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4114800" y="6858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 l="32500" t="27407" r="30000" b="24445"/>
          <a:stretch>
            <a:fillRect/>
          </a:stretch>
        </p:blipFill>
        <p:spPr bwMode="auto">
          <a:xfrm>
            <a:off x="0" y="0"/>
            <a:ext cx="8862646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 l="6250" t="13333" r="18750" b="7778"/>
          <a:stretch>
            <a:fillRect/>
          </a:stretch>
        </p:blipFill>
        <p:spPr bwMode="auto">
          <a:xfrm>
            <a:off x="0" y="8382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04834" name="Picture 2"/>
          <p:cNvPicPr>
            <a:picLocks noChangeAspect="1" noChangeArrowheads="1"/>
          </p:cNvPicPr>
          <p:nvPr/>
        </p:nvPicPr>
        <p:blipFill>
          <a:blip r:embed="rId2" cstate="print"/>
          <a:srcRect l="43750" t="21111" r="27500" b="12222"/>
          <a:stretch>
            <a:fillRect/>
          </a:stretch>
        </p:blipFill>
        <p:spPr bwMode="auto">
          <a:xfrm>
            <a:off x="17526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/>
          <p:cNvPicPr>
            <a:picLocks noChangeAspect="1" noChangeArrowheads="1"/>
          </p:cNvPicPr>
          <p:nvPr/>
        </p:nvPicPr>
        <p:blipFill>
          <a:blip r:embed="rId2" cstate="print"/>
          <a:srcRect l="17917" t="17037" r="20417" b="10370"/>
          <a:stretch>
            <a:fillRect/>
          </a:stretch>
        </p:blipFill>
        <p:spPr bwMode="auto">
          <a:xfrm>
            <a:off x="0" y="381000"/>
            <a:ext cx="9091126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195" name="Picture 3"/>
          <p:cNvPicPr>
            <a:picLocks noChangeAspect="1" noChangeArrowheads="1"/>
          </p:cNvPicPr>
          <p:nvPr/>
        </p:nvPicPr>
        <p:blipFill>
          <a:blip r:embed="rId3" cstate="print"/>
          <a:srcRect l="17917" t="17408" r="20417" b="10741"/>
          <a:stretch>
            <a:fillRect/>
          </a:stretch>
        </p:blipFill>
        <p:spPr bwMode="auto">
          <a:xfrm>
            <a:off x="0" y="304799"/>
            <a:ext cx="9144000" cy="599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196" name="Picture 4"/>
          <p:cNvPicPr>
            <a:picLocks noChangeAspect="1" noChangeArrowheads="1"/>
          </p:cNvPicPr>
          <p:nvPr/>
        </p:nvPicPr>
        <p:blipFill>
          <a:blip r:embed="rId4" cstate="print"/>
          <a:srcRect l="17917" t="16296" r="20417" b="10370"/>
          <a:stretch>
            <a:fillRect/>
          </a:stretch>
        </p:blipFill>
        <p:spPr bwMode="auto">
          <a:xfrm>
            <a:off x="1" y="304800"/>
            <a:ext cx="9144000" cy="611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5" name="Picture 7" descr="silva ranger survival compass silva ranger survival compass part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0"/>
            <a:ext cx="2895600" cy="2895600"/>
          </a:xfrm>
          <a:prstGeom prst="rect">
            <a:avLst/>
          </a:prstGeom>
          <a:noFill/>
        </p:spPr>
      </p:pic>
      <p:pic>
        <p:nvPicPr>
          <p:cNvPr id="201730" name="Picture 2" descr="http://ep.yimg.com/ca/I/cspoutdoors_2272_346429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819400"/>
            <a:ext cx="3429000" cy="237172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17917" t="15556" r="27083" b="21481"/>
          <a:stretch>
            <a:fillRect/>
          </a:stretch>
        </p:blipFill>
        <p:spPr bwMode="auto">
          <a:xfrm>
            <a:off x="838200" y="3886200"/>
            <a:ext cx="3200400" cy="206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5" cstate="print"/>
          <a:srcRect l="35000" t="35556" r="25833" b="25926"/>
          <a:stretch>
            <a:fillRect/>
          </a:stretch>
        </p:blipFill>
        <p:spPr bwMode="auto">
          <a:xfrm>
            <a:off x="304800" y="1447800"/>
            <a:ext cx="3994638" cy="22098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1733" name="Picture 5" descr="http://ts4.mm.bing.net/th?id=HN.608054192504178787&amp;pid=15.1"/>
          <p:cNvPicPr>
            <a:picLocks noChangeAspect="1" noChangeArrowheads="1"/>
          </p:cNvPicPr>
          <p:nvPr/>
        </p:nvPicPr>
        <p:blipFill>
          <a:blip r:embed="rId6" cstate="print"/>
          <a:srcRect t="37333" b="36000"/>
          <a:stretch>
            <a:fillRect/>
          </a:stretch>
        </p:blipFill>
        <p:spPr bwMode="auto">
          <a:xfrm rot="18319269">
            <a:off x="6237773" y="1244560"/>
            <a:ext cx="2857500" cy="76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3400" y="228600"/>
            <a:ext cx="33528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2005 tools for forestry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2978" name="Picture 2" descr="http://3.bp.blogspot.com/_eZ9Xo59eL9M/TGYOMLoipfI/AAAAAAAAAsQ/0dKkj8h9pDo/s1600/Bugs+Bunn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5096967"/>
            <a:ext cx="2609850" cy="1761033"/>
          </a:xfrm>
          <a:prstGeom prst="rect">
            <a:avLst/>
          </a:prstGeom>
          <a:noFill/>
        </p:spPr>
      </p:pic>
      <p:sp>
        <p:nvSpPr>
          <p:cNvPr id="9" name="Rounded Rectangular Callout 8"/>
          <p:cNvSpPr/>
          <p:nvPr/>
        </p:nvSpPr>
        <p:spPr>
          <a:xfrm>
            <a:off x="5638800" y="4648200"/>
            <a:ext cx="2743200" cy="990600"/>
          </a:xfrm>
          <a:prstGeom prst="wedgeRoundRectCallout">
            <a:avLst>
              <a:gd name="adj1" fmla="val -68384"/>
              <a:gd name="adj2" fmla="val 6689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 did you measure distance before string boxes were around?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82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2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819400"/>
            <a:ext cx="3048000" cy="327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" name="Picture 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"/>
            <a:ext cx="4572000" cy="579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aphicFrame>
        <p:nvGraphicFramePr>
          <p:cNvPr id="4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3733800" y="533400"/>
          <a:ext cx="17526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19" name="Photo Editor Photo" r:id="rId5" imgW="3046716" imgH="2241624" progId="">
                  <p:embed/>
                </p:oleObj>
              </mc:Choice>
              <mc:Fallback>
                <p:oleObj name="Photo Editor Photo" r:id="rId5" imgW="3046716" imgH="2241624" progId="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33400"/>
                        <a:ext cx="17526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38800" y="457200"/>
            <a:ext cx="3124200" cy="230832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(geographic positioning system) First forestry use was to get area of planted or thinned areas (1998)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172200"/>
            <a:ext cx="8610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Did not always work well “under” trees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04800"/>
            <a:ext cx="70104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“savior”!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Forestry information was placed in the unit</a:t>
            </a:r>
            <a:endParaRPr lang="en-US" sz="4000" b="1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7634" name="Picture 2" descr="http://www.priceinpkr.com/wp-content/uploads/2011/04/3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28800"/>
            <a:ext cx="6781800" cy="46794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62800" y="1143000"/>
            <a:ext cx="17526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2006</a:t>
            </a:r>
            <a:endParaRPr lang="en-US" sz="3200" b="1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spowerboating.com/Assets/TrainingDept/Powerboat+files/Education/latitude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966" y="152400"/>
            <a:ext cx="3833034" cy="40862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3657600" cy="31700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GPS coordinates are a Latitude – Longitude system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4" cstate="print"/>
          <a:srcRect l="52500" t="31852" r="17083" b="41481"/>
          <a:stretch>
            <a:fillRect/>
          </a:stretch>
        </p:blipFill>
        <p:spPr bwMode="auto">
          <a:xfrm>
            <a:off x="914400" y="36576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 tur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002721\AppData\Local\Microsoft\Windows\Temporary Internet Files\Content.Outlook\7O0ASOBZ\IMG_20181116_1043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riceinpkr.com/wp-content/uploads/2011/04/3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4859128" cy="3352800"/>
          </a:xfrm>
          <a:prstGeom prst="rect">
            <a:avLst/>
          </a:prstGeom>
          <a:noFill/>
        </p:spPr>
      </p:pic>
      <p:pic>
        <p:nvPicPr>
          <p:cNvPr id="3" name="Picture 7" descr="silva ranger survival compass silva ranger survival compass part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609600"/>
            <a:ext cx="3886200" cy="3886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47244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What are the strengths of each tool?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4102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What happens if a GPS unit has incorrect base data? (i.e. – roads)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http://images.wikia.com/nonciclopedia/images/1/16/Wile_Coyote_Looney_Tunes_razz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185682" cy="50972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5288340"/>
            <a:ext cx="7315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Newer technology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0580" y="214290"/>
            <a:ext cx="457415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3297563" cy="430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31641" t="20078" r="38054" b="14668"/>
          <a:stretch>
            <a:fillRect/>
          </a:stretch>
        </p:blipFill>
        <p:spPr bwMode="auto">
          <a:xfrm rot="2610500">
            <a:off x="2606018" y="3850568"/>
            <a:ext cx="1643218" cy="283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232"/>
            <a:ext cx="9144000" cy="687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09800" y="381000"/>
            <a:ext cx="5045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Light Detection and Ranging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4" y="0"/>
            <a:ext cx="9135706" cy="686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1295400"/>
            <a:ext cx="2286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4" y="0"/>
            <a:ext cx="9135706" cy="686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02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743" y="0"/>
            <a:ext cx="79905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641" t="20078" r="38054" b="14668"/>
          <a:stretch>
            <a:fillRect/>
          </a:stretch>
        </p:blipFill>
        <p:spPr bwMode="auto">
          <a:xfrm rot="2829711">
            <a:off x="1053463" y="176824"/>
            <a:ext cx="1643218" cy="283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map6.jpg"/>
          <p:cNvPicPr>
            <a:picLocks noChangeAspect="1"/>
          </p:cNvPicPr>
          <p:nvPr/>
        </p:nvPicPr>
        <p:blipFill>
          <a:blip r:embed="rId3" cstate="print"/>
          <a:srcRect l="2549" t="2222" r="2549" b="20000"/>
          <a:stretch>
            <a:fillRect/>
          </a:stretch>
        </p:blipFill>
        <p:spPr>
          <a:xfrm>
            <a:off x="6019800" y="3581400"/>
            <a:ext cx="2514600" cy="2667000"/>
          </a:xfrm>
          <a:prstGeom prst="rect">
            <a:avLst/>
          </a:prstGeom>
        </p:spPr>
      </p:pic>
      <p:pic>
        <p:nvPicPr>
          <p:cNvPr id="6" name="Picture 3" descr="C:\Documents and Settings\k002929\Local Settings\Temporary Internet Files\Content.IE5\2AS26TQL\FileDownloadHandler[1].jpg"/>
          <p:cNvPicPr>
            <a:picLocks noChangeAspect="1" noChangeArrowheads="1"/>
          </p:cNvPicPr>
          <p:nvPr/>
        </p:nvPicPr>
        <p:blipFill>
          <a:blip r:embed="rId4" cstate="print"/>
          <a:srcRect l="7500" t="2736" r="20833" b="2736"/>
          <a:stretch>
            <a:fillRect/>
          </a:stretch>
        </p:blipFill>
        <p:spPr bwMode="auto">
          <a:xfrm>
            <a:off x="5867400" y="76200"/>
            <a:ext cx="3048000" cy="2906233"/>
          </a:xfrm>
          <a:prstGeom prst="rect">
            <a:avLst/>
          </a:prstGeom>
          <a:noFill/>
        </p:spPr>
      </p:pic>
      <p:pic>
        <p:nvPicPr>
          <p:cNvPr id="398337" name="Picture 1" descr="Y:\Pics\IMG_20150826_114354.jpg"/>
          <p:cNvPicPr>
            <a:picLocks noChangeAspect="1" noChangeArrowheads="1"/>
          </p:cNvPicPr>
          <p:nvPr/>
        </p:nvPicPr>
        <p:blipFill>
          <a:blip r:embed="rId5" cstate="print"/>
          <a:srcRect l="60833" t="24444" b="17778"/>
          <a:stretch>
            <a:fillRect/>
          </a:stretch>
        </p:blipFill>
        <p:spPr bwMode="auto">
          <a:xfrm>
            <a:off x="3276600" y="3733800"/>
            <a:ext cx="2203938" cy="24384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28600" y="2895600"/>
            <a:ext cx="2732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GPS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(proposed &amp; updates)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9904" y="2971800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Previously mapped information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29400" y="617220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Photo Updates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24200" y="6096000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“On the ground” info.</a:t>
            </a:r>
          </a:p>
        </p:txBody>
      </p:sp>
      <p:pic>
        <p:nvPicPr>
          <p:cNvPr id="410625" name="Picture 1" descr="C:\Users\k002929\AppData\Local\Microsoft\Windows\Temporary Internet Files\Content.IE5\MDEKXIS5\8673546462_73b2df8cb3_b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1219200"/>
            <a:ext cx="1752600" cy="1752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0" y="19812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GIS</a:t>
            </a:r>
            <a:endParaRPr lang="en-US" sz="3200" b="1" dirty="0"/>
          </a:p>
        </p:txBody>
      </p:sp>
      <p:sp>
        <p:nvSpPr>
          <p:cNvPr id="17" name="Down Arrow 16"/>
          <p:cNvSpPr/>
          <p:nvPr/>
        </p:nvSpPr>
        <p:spPr>
          <a:xfrm rot="17866359">
            <a:off x="2819400" y="1981200"/>
            <a:ext cx="6096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rot="3160514">
            <a:off x="4937683" y="458395"/>
            <a:ext cx="6096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rot="10634685">
            <a:off x="4112402" y="2983078"/>
            <a:ext cx="484367" cy="628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Down Arrow 19"/>
          <p:cNvSpPr/>
          <p:nvPr/>
        </p:nvSpPr>
        <p:spPr>
          <a:xfrm rot="8379241">
            <a:off x="5164791" y="2711209"/>
            <a:ext cx="484367" cy="1289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9" name="Group 21"/>
          <p:cNvGrpSpPr/>
          <p:nvPr/>
        </p:nvGrpSpPr>
        <p:grpSpPr>
          <a:xfrm>
            <a:off x="304800" y="3129276"/>
            <a:ext cx="3826129" cy="3384455"/>
            <a:chOff x="304800" y="3129276"/>
            <a:chExt cx="3826129" cy="3384455"/>
          </a:xfrm>
        </p:grpSpPr>
        <p:grpSp>
          <p:nvGrpSpPr>
            <p:cNvPr id="11" name="Group 10"/>
            <p:cNvGrpSpPr/>
            <p:nvPr/>
          </p:nvGrpSpPr>
          <p:grpSpPr>
            <a:xfrm>
              <a:off x="304800" y="3657600"/>
              <a:ext cx="2362200" cy="2856131"/>
              <a:chOff x="304800" y="3657600"/>
              <a:chExt cx="2362200" cy="2856131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4167" t="12291" r="32500" b="16727"/>
              <a:stretch>
                <a:fillRect/>
              </a:stretch>
            </p:blipFill>
            <p:spPr bwMode="auto">
              <a:xfrm>
                <a:off x="457200" y="3657600"/>
                <a:ext cx="2209800" cy="220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04800" y="5867400"/>
                <a:ext cx="22647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 smtClean="0">
                    <a:latin typeface="Arial" pitchFamily="34" charset="0"/>
                    <a:cs typeface="Arial" pitchFamily="34" charset="0"/>
                  </a:rPr>
                  <a:t>Lidar</a:t>
                </a:r>
                <a:endParaRPr lang="en-US" sz="2400" b="1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Light Detection and Ranging</a:t>
                </a:r>
                <a:endParaRPr 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1" name="Down Arrow 20"/>
            <p:cNvSpPr/>
            <p:nvPr/>
          </p:nvSpPr>
          <p:spPr>
            <a:xfrm rot="13628379">
              <a:off x="3139073" y="2621788"/>
              <a:ext cx="484367" cy="14993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562600" y="304800"/>
            <a:ext cx="3200400" cy="461665"/>
          </a:xfrm>
          <a:prstGeom prst="rect">
            <a:avLst/>
          </a:prstGeom>
          <a:solidFill>
            <a:schemeClr val="tx1"/>
          </a:solidFill>
          <a:ln w="317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“On-board” GPS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rserkjahrau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057186" cy="2599135"/>
          </a:xfrm>
          <a:prstGeom prst="rect">
            <a:avLst/>
          </a:prstGeom>
          <a:noFill/>
          <a:ln w="31750">
            <a:solidFill>
              <a:srgbClr val="006C31"/>
            </a:solidFill>
          </a:ln>
        </p:spPr>
      </p:pic>
      <p:pic>
        <p:nvPicPr>
          <p:cNvPr id="3" name="Picture 2" descr="http://www.hurstwic.org/history/articles/manufacturing/pix/uxahryggir_cai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04800"/>
            <a:ext cx="4282068" cy="2743200"/>
          </a:xfrm>
          <a:prstGeom prst="rect">
            <a:avLst/>
          </a:prstGeom>
          <a:noFill/>
          <a:ln w="31750">
            <a:solidFill>
              <a:srgbClr val="006C31"/>
            </a:solidFill>
          </a:ln>
        </p:spPr>
      </p:pic>
      <p:pic>
        <p:nvPicPr>
          <p:cNvPr id="4" name="Picture 6" descr="http://upload.wikimedia.org/wikipedia/commons/thumb/1/14/Silfurberg.jpg/220px-Silfurber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971800"/>
            <a:ext cx="2887133" cy="2362200"/>
          </a:xfrm>
          <a:prstGeom prst="rect">
            <a:avLst/>
          </a:prstGeom>
          <a:noFill/>
          <a:ln w="31750">
            <a:solidFill>
              <a:srgbClr val="006C31"/>
            </a:solidFill>
          </a:ln>
        </p:spPr>
      </p:pic>
      <p:pic>
        <p:nvPicPr>
          <p:cNvPr id="110594" name="Picture 2" descr="World Map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352800"/>
            <a:ext cx="2727158" cy="2590802"/>
          </a:xfrm>
          <a:prstGeom prst="rect">
            <a:avLst/>
          </a:prstGeom>
          <a:noFill/>
          <a:ln w="31750">
            <a:solidFill>
              <a:srgbClr val="006C31"/>
            </a:solidFill>
          </a:ln>
        </p:spPr>
      </p:pic>
      <p:pic>
        <p:nvPicPr>
          <p:cNvPr id="400386" name="Picture 2" descr="https://sp2.yimg.com/ib/th?id=HN.608016418294926422&amp;pid=15.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3200400"/>
            <a:ext cx="1752600" cy="1813034"/>
          </a:xfrm>
          <a:prstGeom prst="rect">
            <a:avLst/>
          </a:prstGeom>
          <a:noFill/>
          <a:ln w="31750">
            <a:solidFill>
              <a:srgbClr val="006C31"/>
            </a:solidFill>
          </a:ln>
        </p:spPr>
      </p:pic>
      <p:pic>
        <p:nvPicPr>
          <p:cNvPr id="400388" name="Picture 4" descr="https://sp.yimg.com/ib/th?id=HN.608022242269856072&amp;pid=15.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5105400"/>
            <a:ext cx="1828800" cy="1428750"/>
          </a:xfrm>
          <a:prstGeom prst="rect">
            <a:avLst/>
          </a:prstGeom>
          <a:noFill/>
          <a:ln w="31750">
            <a:solidFill>
              <a:srgbClr val="006C3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4" name="Picture 2" descr="K:\HOME\tony\CT Pictures 2018\CT Pics\P1030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5143500" cy="6858000"/>
          </a:xfrm>
          <a:prstGeom prst="rect">
            <a:avLst/>
          </a:prstGeom>
          <a:noFill/>
        </p:spPr>
      </p:pic>
      <p:pic>
        <p:nvPicPr>
          <p:cNvPr id="5" name="Picture 7" descr="Y:\Data\Operating Plan 2017\2017 pics\IMG_20180117_1040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28600"/>
            <a:ext cx="2895600" cy="386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010400" cy="533400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Post Track Log – Commercial Thinning</a:t>
            </a:r>
            <a:endParaRPr lang="en-CA" dirty="0"/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04" y="1295400"/>
            <a:ext cx="869969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838200"/>
            <a:ext cx="8159496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Smart phones are “smart”!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They are a map/GPS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“tool”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="1" baseline="0" dirty="0" smtClean="0">
                <a:latin typeface="Arial" pitchFamily="34" charset="0"/>
                <a:ea typeface="+mj-ea"/>
                <a:cs typeface="Arial" pitchFamily="34" charset="0"/>
              </a:rPr>
              <a:t>They are a reporting “tool”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They can help determine slope, work as a safety device, gather information, etc.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C:\Users\k002929\AppData\Local\Microsoft\Windows\Temporary Internet Files\Content.IE5\D3NLSV6P\meizu_mx3_android_phone_announced_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82038">
            <a:off x="2733882" y="3923773"/>
            <a:ext cx="2862725" cy="2624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08930" name="Picture 2" descr="Y:\Data\Operating Plan 2018\2018 photos\Screenshot_20181105-0948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-50800"/>
            <a:ext cx="3886200" cy="69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Oval 4"/>
          <p:cNvSpPr/>
          <p:nvPr/>
        </p:nvSpPr>
        <p:spPr>
          <a:xfrm>
            <a:off x="2286000" y="152400"/>
            <a:ext cx="9906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48000" y="152400"/>
            <a:ext cx="9906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10000" y="152400"/>
            <a:ext cx="9906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86000" y="2286000"/>
            <a:ext cx="9906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10000" y="1219200"/>
            <a:ext cx="9906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 l="11667"/>
          <a:stretch>
            <a:fillRect/>
          </a:stretch>
        </p:blipFill>
        <p:spPr bwMode="auto">
          <a:xfrm>
            <a:off x="304800" y="-219"/>
            <a:ext cx="8077200" cy="685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09954" name="Picture 2" descr="Y:\Data\Operating Plan 2018\2018 photos\Screenshot_20181203-130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3800475" cy="675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12002" name="Picture 2" descr="Y:\Data\Operating Plan 2018\2018 photos\Screenshot_20181203-1333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67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643187" y="0"/>
            <a:ext cx="3857625" cy="6858000"/>
            <a:chOff x="2643187" y="0"/>
            <a:chExt cx="3857625" cy="6858000"/>
          </a:xfrm>
        </p:grpSpPr>
        <p:pic>
          <p:nvPicPr>
            <p:cNvPr id="513026" name="Picture 2" descr="Y:\Data\Operating Plan 2018\2018 photos\Screenshot_20181203-142323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3187" y="0"/>
              <a:ext cx="3857625" cy="685800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3200400" y="3276600"/>
              <a:ext cx="685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68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3400" y="0"/>
            <a:ext cx="3857625" cy="6858000"/>
            <a:chOff x="2643187" y="0"/>
            <a:chExt cx="3857625" cy="6858000"/>
          </a:xfrm>
        </p:grpSpPr>
        <p:pic>
          <p:nvPicPr>
            <p:cNvPr id="514050" name="Picture 2" descr="Y:\Data\Operating Plan 2018\2018 photos\Screenshot_20181203-14280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3187" y="0"/>
              <a:ext cx="3857625" cy="6858000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3200400" y="45720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4052" name="Picture 4" descr="Y:\Data\Operating Plan 2018\2018 photos\Screenshot_20181203-143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515074" name="Picture 2" descr="Y:\Data\Operating Plan 2018\2018 photos\Screenshot_20181203-1432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3857625" cy="6858000"/>
          </a:xfrm>
          <a:prstGeom prst="rect">
            <a:avLst/>
          </a:prstGeom>
          <a:noFill/>
        </p:spPr>
      </p:pic>
      <p:pic>
        <p:nvPicPr>
          <p:cNvPr id="515075" name="Picture 3" descr="Y:\Data\Operating Plan 2018\2018 photos\Screenshot_20181203-1433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4800" y="152400"/>
            <a:ext cx="8534400" cy="41549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 your starting point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 your destination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Understand how far you must travel to reach your destination (scale)</a:t>
            </a:r>
            <a:endParaRPr lang="en-US" sz="4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3666" name="Picture 2" descr="http://images2.wikia.nocookie.net/__cb20130103170245/looneytunes/images/5/5a/Wile%26Road.jpg"/>
          <p:cNvPicPr>
            <a:picLocks noChangeAspect="1" noChangeArrowheads="1"/>
          </p:cNvPicPr>
          <p:nvPr/>
        </p:nvPicPr>
        <p:blipFill>
          <a:blip r:embed="rId2" cstate="print"/>
          <a:srcRect t="9711" b="6299"/>
          <a:stretch>
            <a:fillRect/>
          </a:stretch>
        </p:blipFill>
        <p:spPr bwMode="auto">
          <a:xfrm>
            <a:off x="457200" y="4267200"/>
            <a:ext cx="3733800" cy="238963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419600" y="4267200"/>
            <a:ext cx="4419600" cy="22467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Getting from point A to point B</a:t>
            </a:r>
          </a:p>
          <a:p>
            <a:endParaRPr lang="en-US" sz="20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Roadrunner = 1.6 Hours</a:t>
            </a:r>
          </a:p>
          <a:p>
            <a:endParaRPr lang="en-US" sz="20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Wile E. Coyote = 2.8 Hours</a:t>
            </a:r>
          </a:p>
          <a:p>
            <a:endParaRPr lang="en-US" sz="20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Is this considered “scale”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507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38862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7907" name="Picture 3" descr="Y:\Data\Operating Plan 2018\2018 photos\Screenshot_20181105-0949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3839021" cy="6824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685800"/>
            <a:ext cx="8159496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Non timber Values - Industrial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27362" name="Picture 2" descr="http://st.hzcdn.com/simgs/94d1f92c045d7fb6_4-5883/traditional-wreaths-and-garl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2606040" cy="2743200"/>
          </a:xfrm>
          <a:prstGeom prst="rect">
            <a:avLst/>
          </a:prstGeom>
          <a:noFill/>
        </p:spPr>
      </p:pic>
      <p:pic>
        <p:nvPicPr>
          <p:cNvPr id="527364" name="Picture 4" descr="http://justinpluslauren.com/wp-content/gallery/mountsberg-maple-festival-2014/IMG_28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0247" y="2286000"/>
            <a:ext cx="3809999" cy="2590800"/>
          </a:xfrm>
          <a:prstGeom prst="rect">
            <a:avLst/>
          </a:prstGeom>
          <a:noFill/>
        </p:spPr>
      </p:pic>
      <p:pic>
        <p:nvPicPr>
          <p:cNvPr id="7" name="Picture 4" descr="http://ca.wrs.yahoo.com/_ylt=A0WTf2wBSoVLPVEA14L2FAx./SIG=12nl14ipu/EXP=1267112833/**http%3a/www.sourgrapes.ie/wp-content/uploads/2008/07/maple-syr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3124200"/>
            <a:ext cx="932943" cy="16922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0" y="5562600"/>
            <a:ext cx="480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Mineral exploration and development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k002929\AppData\Local\Microsoft\Windows\Temporary Internet Files\Content.IE5\D3NLSV6P\hammer-99106_64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5486400"/>
            <a:ext cx="1066800" cy="1066800"/>
          </a:xfrm>
          <a:prstGeom prst="rect">
            <a:avLst/>
          </a:prstGeom>
          <a:noFill/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52400" y="4343400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Wreath tip industry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257800" y="4953000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Maple sugary Leases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Y:\Pictures\My Pictures\fall_2012_Sawmill\fall_2012_Sawmill 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904411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Y:\data\Training\2016\blueberr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8600"/>
            <a:ext cx="4143404" cy="627109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 descr="https://tse3.mm.bing.net/th?id=OIP.M38c2beea98741a8406e39dfbfd628649o0&amp;pid=15.1&amp;P=0&amp;w=243&amp;h=1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2362200"/>
            <a:ext cx="3680315" cy="24384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962" name="Picture 2" descr="C:\Users\k002929\AppData\Local\Microsoft\Windows\Temporary Internet Files\Content.IE5\D3NLSV6P\bottiglia-plastica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5334000" cy="5537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76800" y="1447800"/>
            <a:ext cx="3657600" cy="31700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Water </a:t>
            </a:r>
          </a:p>
          <a:p>
            <a:pPr algn="ctr">
              <a:buFontTx/>
              <a:buChar char="-"/>
            </a:pPr>
            <a:r>
              <a:rPr lang="en-US" sz="4000" b="1" dirty="0" smtClean="0">
                <a:solidFill>
                  <a:schemeClr val="bg1"/>
                </a:solidFill>
              </a:rPr>
              <a:t>Necessity</a:t>
            </a:r>
          </a:p>
          <a:p>
            <a:pPr algn="ctr">
              <a:buFontTx/>
              <a:buChar char="-"/>
            </a:pPr>
            <a:r>
              <a:rPr lang="en-US" sz="4000" b="1" dirty="0" smtClean="0">
                <a:solidFill>
                  <a:schemeClr val="bg1"/>
                </a:solidFill>
              </a:rPr>
              <a:t>Increasing world wide demand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5562600" cy="5151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Recreational use of the forest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 smtClean="0"/>
          </a:p>
          <a:p>
            <a:pPr lvl="0"/>
            <a:endParaRPr lang="en-US" sz="5000" dirty="0" smtClean="0"/>
          </a:p>
          <a:p>
            <a:pPr marL="381000" indent="-381000">
              <a:defRPr/>
            </a:pPr>
            <a:endParaRPr lang="en-US" dirty="0" smtClean="0"/>
          </a:p>
          <a:p>
            <a:pPr marL="381000" indent="-381000">
              <a:buNone/>
              <a:defRPr/>
            </a:pPr>
            <a:r>
              <a:rPr lang="en-US" dirty="0" smtClean="0"/>
              <a:t>      </a:t>
            </a:r>
            <a:r>
              <a:rPr lang="en-US" u="sng" dirty="0" smtClean="0"/>
              <a:t> </a:t>
            </a:r>
            <a:endParaRPr lang="en-CA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pic>
        <p:nvPicPr>
          <p:cNvPr id="6" name="Picture 5" descr="Edited_Fornebu-Lumber-Miramichi-white.png"/>
          <p:cNvPicPr>
            <a:picLocks noChangeAspect="1"/>
          </p:cNvPicPr>
          <p:nvPr/>
        </p:nvPicPr>
        <p:blipFill>
          <a:blip r:embed="rId2" cstate="print"/>
          <a:srcRect b="31070"/>
          <a:stretch>
            <a:fillRect/>
          </a:stretch>
        </p:blipFill>
        <p:spPr>
          <a:xfrm>
            <a:off x="8077200" y="0"/>
            <a:ext cx="1066800" cy="838200"/>
          </a:xfrm>
          <a:prstGeom prst="rect">
            <a:avLst/>
          </a:prstGeom>
        </p:spPr>
      </p:pic>
      <p:pic>
        <p:nvPicPr>
          <p:cNvPr id="8" name="Picture 2" descr="L:\Departments\WOOD\COMMON\Photos-clipart-digcam\recreation\camp.jpg"/>
          <p:cNvPicPr>
            <a:picLocks noChangeAspect="1" noChangeArrowheads="1"/>
          </p:cNvPicPr>
          <p:nvPr/>
        </p:nvPicPr>
        <p:blipFill>
          <a:blip r:embed="rId3" cstate="print"/>
          <a:srcRect l="14844" t="7031" r="21436" b="17773"/>
          <a:stretch>
            <a:fillRect/>
          </a:stretch>
        </p:blipFill>
        <p:spPr bwMode="auto">
          <a:xfrm>
            <a:off x="5181600" y="1295400"/>
            <a:ext cx="2838450" cy="251159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Picture 2" descr="http://76.74.128.160/~xcski067/en/files/2312/8874/0686/Tournoi_des_jeunes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962400"/>
            <a:ext cx="3600450" cy="24003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2" descr="http://ts2.mm.bing.net/images/thumbnail.aspx?q=1618037770665&amp;id=ab106c2034b0b1a54a528042d6ec0423">
            <a:hlinkClick r:id="rId5" tooltip="Miramichi Memories - The River People"/>
          </p:cNvPr>
          <p:cNvPicPr>
            <a:picLocks noChangeAspect="1" noChangeArrowheads="1"/>
          </p:cNvPicPr>
          <p:nvPr/>
        </p:nvPicPr>
        <p:blipFill>
          <a:blip r:embed="rId6" cstate="print"/>
          <a:srcRect t="7317"/>
          <a:stretch>
            <a:fillRect/>
          </a:stretch>
        </p:blipFill>
        <p:spPr bwMode="auto">
          <a:xfrm>
            <a:off x="990600" y="3810000"/>
            <a:ext cx="2895600" cy="25495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3" name="Content Placeholder 4"/>
          <p:cNvSpPr txBox="1">
            <a:spLocks/>
          </p:cNvSpPr>
          <p:nvPr/>
        </p:nvSpPr>
        <p:spPr>
          <a:xfrm>
            <a:off x="609600" y="1676400"/>
            <a:ext cx="8229600" cy="4800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Forest</a:t>
            </a:r>
            <a:r>
              <a:rPr kumimoji="0" lang="en-US" sz="20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Values – People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lang="en-US" sz="2000" baseline="0" dirty="0" smtClean="0">
              <a:latin typeface="Arial" pitchFamily="34" charset="0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We work with a variety of individuals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	and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groups with interests in the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forest.</a:t>
            </a:r>
            <a:endParaRPr kumimoji="0" lang="en-US" sz="2000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81000" marR="0" lvl="0" indent="-381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</a:t>
            </a: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en-C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sphotos.ak.fbcdn.net/hphotos-ak-snc4/hs247.snc4/39665_464139536256_698726256_6715504_7076623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8520"/>
          <a:stretch>
            <a:fillRect/>
          </a:stretch>
        </p:blipFill>
        <p:spPr bwMode="auto">
          <a:xfrm>
            <a:off x="0" y="685800"/>
            <a:ext cx="91027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867400" y="838200"/>
            <a:ext cx="3048000" cy="132343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latin typeface="Arial" pitchFamily="34" charset="0"/>
                <a:cs typeface="Arial" pitchFamily="34" charset="0"/>
              </a:rPr>
              <a:t>We were meant to be outdoors…?!</a:t>
            </a:r>
          </a:p>
          <a:p>
            <a:r>
              <a:rPr lang="en-CA" sz="2000" b="1" dirty="0" smtClean="0">
                <a:latin typeface="Arial" pitchFamily="34" charset="0"/>
                <a:cs typeface="Arial" pitchFamily="34" charset="0"/>
              </a:rPr>
              <a:t>Story telling – often about the outdoors</a:t>
            </a:r>
            <a:endParaRPr lang="en-CA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archives.gnb.ca/Photos/Historical/P204-266.jpg"/>
          <p:cNvPicPr>
            <a:picLocks noChangeAspect="1" noChangeArrowheads="1"/>
          </p:cNvPicPr>
          <p:nvPr/>
        </p:nvPicPr>
        <p:blipFill>
          <a:blip r:embed="rId2" cstate="print"/>
          <a:srcRect t="4869"/>
          <a:stretch>
            <a:fillRect/>
          </a:stretch>
        </p:blipFill>
        <p:spPr bwMode="auto">
          <a:xfrm>
            <a:off x="214282" y="857232"/>
            <a:ext cx="8694920" cy="471490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tim\My Documents\My Pictures\coastline of NB &amp; portages 2.jpg"/>
          <p:cNvPicPr>
            <a:picLocks noChangeAspect="1" noChangeArrowheads="1"/>
          </p:cNvPicPr>
          <p:nvPr/>
        </p:nvPicPr>
        <p:blipFill>
          <a:blip r:embed="rId2" cstate="print"/>
          <a:srcRect l="32348" r="2955" b="57902"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archives.gnb.ca/Photos/Historical/P204-270.jpg"/>
          <p:cNvPicPr>
            <a:picLocks noChangeAspect="1" noChangeArrowheads="1"/>
          </p:cNvPicPr>
          <p:nvPr/>
        </p:nvPicPr>
        <p:blipFill>
          <a:blip r:embed="rId2" cstate="print"/>
          <a:srcRect t="4167" r="2037"/>
          <a:stretch>
            <a:fillRect/>
          </a:stretch>
        </p:blipFill>
        <p:spPr bwMode="auto">
          <a:xfrm>
            <a:off x="0" y="457200"/>
            <a:ext cx="9144000" cy="54864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1981200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Do we still embrace winter?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 descr="Image 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4643454" cy="2902161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</p:pic>
      <p:pic>
        <p:nvPicPr>
          <p:cNvPr id="374786" name="Picture 2" descr="http://ts2.mm.bing.net/images/thumbnail.aspx?q=1626913644973&amp;id=a3b4324876bac29044d4377c3073f63e">
            <a:hlinkClick r:id="rId3" tooltip="seeing well's Photos - Nature - &quot;Ruffed Grouse in the snow&quot;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643314"/>
            <a:ext cx="2954276" cy="2357454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</p:pic>
      <p:pic>
        <p:nvPicPr>
          <p:cNvPr id="374788" name="Picture 4" descr="http://ts2.mm.bing.net/images/thumbnail.aspx?q=1646576216873&amp;id=a6257b55564f7ce92cc418024a1d27c3">
            <a:hlinkClick r:id="rId5" tooltip="Ruffed Grouse in a Tree eating fruit Photo Gallery by Cynthia Crawford ..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09" y="3929066"/>
            <a:ext cx="3810027" cy="250033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058" name="Picture 2" descr="https://tse4.mm.bing.net/th?id=OIP.M67510b1884ad1b1aa84aae317d68071do0&amp;pid=15.1&amp;P=0&amp;w=223&amp;h=1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2971800" cy="2118907"/>
          </a:xfrm>
          <a:prstGeom prst="rect">
            <a:avLst/>
          </a:prstGeom>
          <a:noFill/>
        </p:spPr>
      </p:pic>
      <p:pic>
        <p:nvPicPr>
          <p:cNvPr id="479234" name="Picture 2" descr="http://www.grandviewoutdoors.com/wp-content/uploads/2015/05/black_ducks_december_le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267200"/>
            <a:ext cx="4496687" cy="2209801"/>
          </a:xfrm>
          <a:prstGeom prst="rect">
            <a:avLst/>
          </a:prstGeom>
          <a:noFill/>
        </p:spPr>
      </p:pic>
      <p:pic>
        <p:nvPicPr>
          <p:cNvPr id="479236" name="Picture 4" descr="http://novascotiahunting.com/forums/uploads/gallery/category_15/med_gallery_110_15_3610874.jpg"/>
          <p:cNvPicPr>
            <a:picLocks noChangeAspect="1" noChangeArrowheads="1"/>
          </p:cNvPicPr>
          <p:nvPr/>
        </p:nvPicPr>
        <p:blipFill>
          <a:blip r:embed="rId4" cstate="print"/>
          <a:srcRect b="8197"/>
          <a:stretch>
            <a:fillRect/>
          </a:stretch>
        </p:blipFill>
        <p:spPr bwMode="auto">
          <a:xfrm>
            <a:off x="558282" y="4648200"/>
            <a:ext cx="2413518" cy="1478280"/>
          </a:xfrm>
          <a:prstGeom prst="rect">
            <a:avLst/>
          </a:prstGeom>
          <a:noFill/>
        </p:spPr>
      </p:pic>
      <p:pic>
        <p:nvPicPr>
          <p:cNvPr id="5" name="Picture 2" descr="https://www.nationalprostaff.com/dat/users/7/3/reports/6412/29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914400"/>
            <a:ext cx="4067117" cy="2286000"/>
          </a:xfrm>
          <a:prstGeom prst="rect">
            <a:avLst/>
          </a:prstGeom>
          <a:noFill/>
        </p:spPr>
      </p:pic>
      <p:pic>
        <p:nvPicPr>
          <p:cNvPr id="6" name="Picture 4" descr="http://www.bradburnsfishing.com/wp-content/uploads/2016/08/Keenan-Gril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381000"/>
            <a:ext cx="2590800" cy="194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OODS6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63586" name="Picture 2" descr="C:\Users\k002929\AppData\Local\Microsoft\Windows\Temporary Internet Files\Content.IE5\MDEKXIS5\icone-camera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28600"/>
            <a:ext cx="1701800" cy="127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Image 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72132" y="1071546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1959 – 225 sold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5715016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1963 – 8210 Sold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2008 Snowarama Guines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929090" cy="292466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81252" name="Picture 4" descr="New Brunswick 2008_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14290"/>
            <a:ext cx="2533650" cy="3810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81254" name="Picture 6" descr="New Brunswick 2008_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500306"/>
            <a:ext cx="2533650" cy="3810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81256" name="Picture 8" descr="New Brunswick 2008_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2786058"/>
            <a:ext cx="2533650" cy="3810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477000" y="4214818"/>
            <a:ext cx="2381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$32,000,000+  tourism business for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NewBrunswick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3320-8F62-44D5-AC38-B62AC078A8AD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548866" name="Picture 2"/>
          <p:cNvPicPr>
            <a:picLocks noChangeAspect="1" noChangeArrowheads="1"/>
          </p:cNvPicPr>
          <p:nvPr/>
        </p:nvPicPr>
        <p:blipFill>
          <a:blip r:embed="rId2" cstate="print"/>
          <a:srcRect l="13333" t="17408" r="26667" b="74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 descr="http://miramichioffroadatv.com/images/n516154792_46088_6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714908" cy="3525562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</p:pic>
      <p:pic>
        <p:nvPicPr>
          <p:cNvPr id="182277" name="Picture 5" descr="Picture_rhino_sand_dunes_03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071942"/>
            <a:ext cx="2571768" cy="1928826"/>
          </a:xfrm>
          <a:prstGeom prst="rect">
            <a:avLst/>
          </a:prstGeom>
          <a:noFill/>
        </p:spPr>
      </p:pic>
      <p:pic>
        <p:nvPicPr>
          <p:cNvPr id="182279" name="Picture 7" descr="Refurbish 395 ft rail trestle in Turtle Creek">
            <a:hlinkClick r:id="rId5" tooltip="Refurbish 395 ft rail trestle in Turtle Creek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214818"/>
            <a:ext cx="2084303" cy="1574807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0034" y="5857892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$10,000,000 business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63" name="Picture 3" descr="Y:\Data\Pictures\Picture\Picture 0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357562"/>
            <a:ext cx="4108103" cy="3081325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</p:pic>
      <p:pic>
        <p:nvPicPr>
          <p:cNvPr id="517122" name="Picture 2" descr="http://img2.sm360.ca/images/newcar/2016/honda/pioneer-500/2-person/side-by-side/main/2016_Honda_Pioneer500-2places_Main.jpg"/>
          <p:cNvPicPr>
            <a:picLocks noChangeAspect="1" noChangeArrowheads="1"/>
          </p:cNvPicPr>
          <p:nvPr/>
        </p:nvPicPr>
        <p:blipFill>
          <a:blip r:embed="rId8" cstate="print"/>
          <a:srcRect l="6250" t="3333" r="3750" b="6667"/>
          <a:stretch>
            <a:fillRect/>
          </a:stretch>
        </p:blipFill>
        <p:spPr bwMode="auto">
          <a:xfrm>
            <a:off x="5257800" y="381000"/>
            <a:ext cx="3657600" cy="2743200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4724400" y="3429000"/>
            <a:ext cx="4038600" cy="30480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724400" y="3352800"/>
            <a:ext cx="4038600" cy="30480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http://a7.sphotos.ak.fbcdn.net/hphotos-ak-snc6/62095_158630837497947_100000530954461_424375_565547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2400"/>
            <a:ext cx="6629400" cy="6629401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3810000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Bald Mountain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Motorized vehicles are  prohibited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6098" name="Picture 2" descr="C:\Users\k002929\AppData\Local\Microsoft\Windows\Temporary Internet Files\Content.IE5\VDX0NO49\stock-vector-all-terrain-vehicle-quad-motorbike-riders-in-wild-nature-abstract-mountain-landscape-background-255811381[1].jpg"/>
          <p:cNvPicPr>
            <a:picLocks noChangeAspect="1" noChangeArrowheads="1"/>
          </p:cNvPicPr>
          <p:nvPr/>
        </p:nvPicPr>
        <p:blipFill>
          <a:blip r:embed="rId3" cstate="print"/>
          <a:srcRect b="16159"/>
          <a:stretch>
            <a:fillRect/>
          </a:stretch>
        </p:blipFill>
        <p:spPr bwMode="auto">
          <a:xfrm>
            <a:off x="6324600" y="381000"/>
            <a:ext cx="2438400" cy="1676400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 flipV="1">
            <a:off x="6324600" y="381000"/>
            <a:ext cx="2438400" cy="16764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324600" y="381000"/>
            <a:ext cx="2438400" cy="16764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graphics.worldweb.com/PhotoImages/NewBrunswickGov/images/IB43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647680"/>
            <a:ext cx="4766637" cy="307183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4" name="Picture 2" descr="C:\Documents and Settings\tim\My Documents\My Pictures\coastline of NB &amp; portages 2.jpg"/>
          <p:cNvPicPr>
            <a:picLocks noChangeAspect="1" noChangeArrowheads="1"/>
          </p:cNvPicPr>
          <p:nvPr/>
        </p:nvPicPr>
        <p:blipFill>
          <a:blip r:embed="rId3" cstate="print"/>
          <a:srcRect l="32348" r="2955" b="57902"/>
          <a:stretch>
            <a:fillRect/>
          </a:stretch>
        </p:blipFill>
        <p:spPr bwMode="auto">
          <a:xfrm>
            <a:off x="3697514" y="381000"/>
            <a:ext cx="4989286" cy="3276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" name="Picture 6" descr="G:\DCIM\100NCD40\Bridge completed - West Branch Six Mile Bro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505200"/>
            <a:ext cx="4495800" cy="298926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6" name="Picture 2" descr="G:\DCIM\100NCD40\portage- corduroy pathway to Gordon Meadow Bro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0"/>
            <a:ext cx="3951412" cy="262754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http://www.uspowerboating.com/Assets/TrainingDept/Powerboat+files/Education/latitude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219200"/>
            <a:ext cx="5191125" cy="5534025"/>
          </a:xfrm>
          <a:prstGeom prst="rect">
            <a:avLst/>
          </a:prstGeom>
          <a:noFill/>
        </p:spPr>
      </p:pic>
      <p:pic>
        <p:nvPicPr>
          <p:cNvPr id="287748" name="Picture 4" descr="http://www.portcities.org.uk/london/upload/img_400/longitude_latitude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0"/>
            <a:ext cx="3810000" cy="39147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5800" y="0"/>
            <a:ext cx="74676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Greeks developed a grid system for locations over 2000 years ago.</a:t>
            </a:r>
          </a:p>
          <a:p>
            <a:r>
              <a:rPr lang="en-US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Continued to be developed, and improved by various scientists (primarily for ocean travel)</a:t>
            </a:r>
          </a:p>
          <a:p>
            <a:endParaRPr lang="en-US" sz="1600" b="1" dirty="0" smtClean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What are the implications of Lat-Long today?</a:t>
            </a:r>
            <a:endParaRPr lang="en-US" sz="1600" dirty="0" smtClean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>
              <a:solidFill>
                <a:schemeClr val="bg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#1 Safety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6553200" cy="3733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6600" dirty="0" smtClean="0"/>
              <a:t>Reduce speed and increase awareness on woods roads.</a:t>
            </a:r>
            <a:endParaRPr lang="en-US" sz="6600" dirty="0"/>
          </a:p>
        </p:txBody>
      </p:sp>
      <p:pic>
        <p:nvPicPr>
          <p:cNvPr id="523266" name="Picture 2" descr="https://tse1.mm.bing.net/th?id=OIP.ZC5SUBCANXBOukBsLc25MQHaGA&amp;pid=15.1&amp;P=0&amp;w=187&amp;h=152"/>
          <p:cNvPicPr>
            <a:picLocks noChangeAspect="1" noChangeArrowheads="1"/>
          </p:cNvPicPr>
          <p:nvPr/>
        </p:nvPicPr>
        <p:blipFill>
          <a:blip r:embed="rId2" cstate="print"/>
          <a:srcRect b="10526"/>
          <a:stretch>
            <a:fillRect/>
          </a:stretch>
        </p:blipFill>
        <p:spPr bwMode="auto">
          <a:xfrm>
            <a:off x="5410200" y="228600"/>
            <a:ext cx="3429000" cy="2493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9"/>
          <p:cNvSpPr txBox="1">
            <a:spLocks noChangeArrowheads="1"/>
          </p:cNvSpPr>
          <p:nvPr/>
        </p:nvSpPr>
        <p:spPr bwMode="auto">
          <a:xfrm>
            <a:off x="457200" y="838200"/>
            <a:ext cx="821534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There are Critters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out there!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smtClean="0">
                <a:latin typeface="Arial" pitchFamily="34" charset="0"/>
                <a:ea typeface="+mj-ea"/>
                <a:cs typeface="Arial" pitchFamily="34" charset="0"/>
              </a:rPr>
              <a:t>Know your safety "zones"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3733800"/>
            <a:ext cx="762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Little Critters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Wasps, Bees, Hornets ( know your tolerance, know their habitats –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benadryl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epi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-pen)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Ticks – You </a:t>
            </a: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must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wear long pants in the woods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2040315" y="152400"/>
          <a:ext cx="5198685" cy="6728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43" name="Acrobat Document" r:id="rId3" imgW="5508000" imgH="7128000" progId="AcroExch.Document.7">
                  <p:link updateAutomatic="1"/>
                </p:oleObj>
              </mc:Choice>
              <mc:Fallback>
                <p:oleObj name="Acrobat Document" r:id="rId3" imgW="5508000" imgH="712800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0315" y="152400"/>
                        <a:ext cx="5198685" cy="6728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ular Callout 3"/>
          <p:cNvSpPr/>
          <p:nvPr/>
        </p:nvSpPr>
        <p:spPr>
          <a:xfrm>
            <a:off x="228600" y="2819400"/>
            <a:ext cx="2362200" cy="685800"/>
          </a:xfrm>
          <a:prstGeom prst="wedgeRoundRectCallout">
            <a:avLst>
              <a:gd name="adj1" fmla="val 82393"/>
              <a:gd name="adj2" fmla="val -2500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Do not climb a tree</a:t>
            </a:r>
            <a:endParaRPr lang="en-US" sz="20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685800" y="152400"/>
            <a:ext cx="2209800" cy="533400"/>
          </a:xfrm>
          <a:prstGeom prst="wedgeRoundRectCallout">
            <a:avLst>
              <a:gd name="adj1" fmla="val 67960"/>
              <a:gd name="adj2" fmla="val 535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Keep the bear in sight</a:t>
            </a:r>
          </a:p>
          <a:p>
            <a:pPr algn="ctr"/>
            <a:r>
              <a:rPr lang="en-US" sz="1200" dirty="0" smtClean="0"/>
              <a:t>look  large and intimidating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Fornebu Lumber Company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E913320-8F62-44D5-AC38-B62AC078A8AD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1026" name="Picture 2" descr="C:\Users\k002929\AppData\Local\Microsoft\Windows\Temporary Internet Files\Content.Outlook\63MB03CE\Bear 1.JPG"/>
          <p:cNvPicPr>
            <a:picLocks noChangeAspect="1" noChangeArrowheads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</p:spPr>
      </p:pic>
      <p:pic>
        <p:nvPicPr>
          <p:cNvPr id="6" name="Picture 2" descr="C:\WINNT\Profiles\k002929.FORNEBULUMBER\My Documents\My Pictures\Picture\Picture 061.jpg"/>
          <p:cNvPicPr>
            <a:picLocks noChangeAspect="1" noChangeArrowheads="1"/>
          </p:cNvPicPr>
          <p:nvPr/>
        </p:nvPicPr>
        <p:blipFill>
          <a:blip r:embed="rId3" cstate="print"/>
          <a:srcRect l="18093" t="14322" r="49115" b="21602"/>
          <a:stretch>
            <a:fillRect/>
          </a:stretch>
        </p:blipFill>
        <p:spPr bwMode="auto">
          <a:xfrm>
            <a:off x="6248400" y="304800"/>
            <a:ext cx="2667000" cy="39085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3400" y="457200"/>
            <a:ext cx="36766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Clacking, Blowing and Huffing sounds?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“Springtime Danger”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2" name="Picture 4" descr="bear spray"/>
          <p:cNvPicPr>
            <a:picLocks noChangeAspect="1" noChangeArrowheads="1"/>
          </p:cNvPicPr>
          <p:nvPr/>
        </p:nvPicPr>
        <p:blipFill>
          <a:blip r:embed="rId2" cstate="print"/>
          <a:srcRect l="20690" r="22414"/>
          <a:stretch>
            <a:fillRect/>
          </a:stretch>
        </p:blipFill>
        <p:spPr bwMode="auto">
          <a:xfrm>
            <a:off x="762000" y="990600"/>
            <a:ext cx="2514600" cy="4419600"/>
          </a:xfrm>
          <a:prstGeom prst="rect">
            <a:avLst/>
          </a:prstGeom>
          <a:noFill/>
        </p:spPr>
      </p:pic>
      <p:pic>
        <p:nvPicPr>
          <p:cNvPr id="318466" name="Picture 2" descr="Bear Spray Recycling Eff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914400"/>
            <a:ext cx="3810000" cy="4126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4" name="Picture 6" descr="http://www.torontolife.com/daily/wp-content/uploads/2011/07/aug11DaveSalmon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2266950" cy="2478532"/>
          </a:xfrm>
          <a:prstGeom prst="rect">
            <a:avLst/>
          </a:prstGeom>
          <a:noFill/>
        </p:spPr>
      </p:pic>
      <p:pic>
        <p:nvPicPr>
          <p:cNvPr id="278536" name="Picture 8" descr="http://media-cache-ec0.pinimg.com/736x/ca/f0/11/caf011d3255fe6935706d3cc6f936d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28600"/>
            <a:ext cx="5410200" cy="5410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3400" y="4800600"/>
            <a:ext cx="4618572" cy="126188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latin typeface="Arial" pitchFamily="34" charset="0"/>
                <a:cs typeface="Arial" pitchFamily="34" charset="0"/>
              </a:rPr>
              <a:t>Bear bangers</a:t>
            </a:r>
          </a:p>
          <a:p>
            <a:pPr algn="ctr">
              <a:buNone/>
            </a:pP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Store safely, think safety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609600" y="152400"/>
            <a:ext cx="1600200" cy="685800"/>
          </a:xfrm>
          <a:prstGeom prst="wedgeRectCallout">
            <a:avLst>
              <a:gd name="adj1" fmla="val -42602"/>
              <a:gd name="adj2" fmla="val 963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>
                <a:solidFill>
                  <a:schemeClr val="tx1"/>
                </a:solidFill>
              </a:rPr>
              <a:t>$18.00 launcher</a:t>
            </a:r>
            <a:endParaRPr lang="en-CA" sz="2000" b="1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2362200" y="152400"/>
            <a:ext cx="1600200" cy="685800"/>
          </a:xfrm>
          <a:prstGeom prst="wedgeRectCallout">
            <a:avLst>
              <a:gd name="adj1" fmla="val -44416"/>
              <a:gd name="adj2" fmla="val 22969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>
                <a:solidFill>
                  <a:schemeClr val="tx1"/>
                </a:solidFill>
              </a:rPr>
              <a:t>$3.00 Cartridge</a:t>
            </a:r>
            <a:endParaRPr lang="en-CA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43000"/>
            <a:ext cx="50292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Here's what you can do to improve your personal safety: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Do not feed coyotes 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Properly dispose of garbage sources.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Hike with friends and a solid walking stick when in known coyote areas.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If the coyote approaches or is close by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Maintain your distance.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Do not turn your back or run away.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Stay together.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Try to scare the animal away. Make noise and act big.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If a coyote attacks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Fight back. Shout, throw stones, use whatever is available to defend yourself.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Protect your pets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8546" name="Picture 2" descr="coyote by emdot."/>
          <p:cNvPicPr>
            <a:picLocks noChangeAspect="1" noChangeArrowheads="1"/>
          </p:cNvPicPr>
          <p:nvPr/>
        </p:nvPicPr>
        <p:blipFill>
          <a:blip r:embed="rId2" cstate="print"/>
          <a:srcRect l="32000"/>
          <a:stretch>
            <a:fillRect/>
          </a:stretch>
        </p:blipFill>
        <p:spPr bwMode="auto">
          <a:xfrm>
            <a:off x="5531498" y="838200"/>
            <a:ext cx="3383901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Fornebu Lumber Company Inc.</a:t>
            </a:r>
            <a:endParaRPr lang="en-US" b="1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D6E42-634C-44EB-8658-3BFAC3A8CC1C}" type="slidenum">
              <a:rPr lang="en-GB" smtClean="0"/>
              <a:pPr>
                <a:defRPr/>
              </a:pPr>
              <a:t>97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1000" y="1524000"/>
            <a:ext cx="4038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>
                <a:latin typeface="Arial" pitchFamily="34" charset="0"/>
                <a:cs typeface="Arial" pitchFamily="34" charset="0"/>
              </a:rPr>
              <a:t>Too much power?</a:t>
            </a:r>
          </a:p>
          <a:p>
            <a:endParaRPr lang="en-CA" sz="4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CA" sz="2800" b="1" dirty="0" smtClean="0">
                <a:latin typeface="Arial" pitchFamily="34" charset="0"/>
                <a:cs typeface="Arial" pitchFamily="34" charset="0"/>
              </a:rPr>
              <a:t>Icy conditions, uneven surface, there is no seat belt, trees along trail, alcohol,  moose, open water...</a:t>
            </a:r>
            <a:endParaRPr lang="en-CA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2008 Snowarama Guines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3929090" cy="292466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 descr="http://i.ytimg.com/vi/h79ZQ_gGrFc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"/>
            <a:ext cx="5867400" cy="330041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3" name="Picture 2" descr="WOODS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810000"/>
            <a:ext cx="3149599" cy="2362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0" y="3581400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latin typeface="Arial" pitchFamily="34" charset="0"/>
                <a:cs typeface="Arial" pitchFamily="34" charset="0"/>
              </a:rPr>
              <a:t>Waterfalls and swimming places:</a:t>
            </a:r>
          </a:p>
          <a:p>
            <a:endParaRPr lang="en-CA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CA" b="1" dirty="0" smtClean="0">
                <a:latin typeface="Arial" pitchFamily="34" charset="0"/>
                <a:cs typeface="Arial" pitchFamily="34" charset="0"/>
              </a:rPr>
              <a:t>Check for broken glass/debris</a:t>
            </a:r>
          </a:p>
          <a:p>
            <a:endParaRPr lang="en-CA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CA" b="1" dirty="0" smtClean="0">
                <a:latin typeface="Arial" pitchFamily="34" charset="0"/>
                <a:cs typeface="Arial" pitchFamily="34" charset="0"/>
              </a:rPr>
              <a:t>Beware…sunken wood and under water rock outcrops (from one season to the next)</a:t>
            </a:r>
          </a:p>
          <a:p>
            <a:endParaRPr lang="en-CA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CA" b="1" dirty="0" smtClean="0">
                <a:latin typeface="Arial" pitchFamily="34" charset="0"/>
                <a:cs typeface="Arial" pitchFamily="34" charset="0"/>
              </a:rPr>
              <a:t>Water levels can change rapidly!</a:t>
            </a:r>
            <a:endParaRPr lang="en-CA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57158" y="21429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34914" name="Picture 2" descr="C:\Users\k002929\AppData\Local\Microsoft\Windows\Temporary Internet Files\Content.IE5\D3NLSV6P\meizu_mx3_android_phone_announced_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5133109" cy="4705350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914400"/>
            <a:ext cx="4243358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Modern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Technolgy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Appeals to our story telling traditions 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people of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all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ages.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Can give us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outdoor adventures without going outdoors! (minus the health benefits)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6019800"/>
            <a:ext cx="9144000" cy="586581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“I saw an amazing wildlife photo on FB” versus…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nebu Template">
  <a:themeElements>
    <a:clrScheme name="Custom 1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0EB562"/>
      </a:accent2>
      <a:accent3>
        <a:srgbClr val="054F7A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7320</TotalTime>
  <Words>1130</Words>
  <Application>Microsoft Office PowerPoint</Application>
  <PresentationFormat>On-screen Show (4:3)</PresentationFormat>
  <Paragraphs>232</Paragraphs>
  <Slides>103</Slides>
  <Notes>1</Notes>
  <HiddenSlides>0</HiddenSlides>
  <MMClips>0</MMClips>
  <ScaleCrop>false</ScaleCrop>
  <HeadingPairs>
    <vt:vector size="10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3" baseType="lpstr">
      <vt:lpstr>Aharoni</vt:lpstr>
      <vt:lpstr>Arial</vt:lpstr>
      <vt:lpstr>Calibri</vt:lpstr>
      <vt:lpstr>Constantia</vt:lpstr>
      <vt:lpstr>Times New Roman</vt:lpstr>
      <vt:lpstr>Wingdings</vt:lpstr>
      <vt:lpstr>Wingdings 2</vt:lpstr>
      <vt:lpstr>Fornebu Template</vt:lpstr>
      <vt:lpstr>???</vt:lpstr>
      <vt:lpstr>Photo Editor Photo</vt:lpstr>
      <vt:lpstr>Maps, Compass, GPS and stuff</vt:lpstr>
      <vt:lpstr>Fornebu Lumber:  A Sawmill Owner/Operator</vt:lpstr>
      <vt:lpstr>Crown Allocations and Sub-Licensees on Lic#3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 Track Log – Commercial Thinning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Recreational use of the forest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#1 Safety 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Trucking Model</dc:title>
  <dc:creator>Pierre Lebel</dc:creator>
  <cp:lastModifiedBy>Hallihan, Ashley (ASD-N)</cp:lastModifiedBy>
  <cp:revision>468</cp:revision>
  <dcterms:created xsi:type="dcterms:W3CDTF">2011-02-10T12:09:50Z</dcterms:created>
  <dcterms:modified xsi:type="dcterms:W3CDTF">2018-12-06T18:56:42Z</dcterms:modified>
</cp:coreProperties>
</file>